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98" r:id="rId4"/>
    <p:sldId id="299" r:id="rId5"/>
    <p:sldId id="300" r:id="rId6"/>
    <p:sldId id="301" r:id="rId7"/>
    <p:sldId id="302" r:id="rId8"/>
    <p:sldId id="303" r:id="rId9"/>
    <p:sldId id="263" r:id="rId10"/>
    <p:sldId id="261" r:id="rId11"/>
    <p:sldId id="262" r:id="rId12"/>
    <p:sldId id="304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394" autoAdjust="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6EF6-D902-4CBD-92FF-AFC39EAA29EE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D7613-A19B-4594-83CA-947B28E2A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D7613-A19B-4594-83CA-947B28E2A8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9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3DA64D56-57C2-4978-B22E-B855104D10EB}" type="slidenum">
              <a:rPr lang="en-GB" sz="1200">
                <a:latin typeface="Times" pitchFamily="18" charset="0"/>
              </a:rPr>
              <a:pPr algn="r"/>
              <a:t>10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  <a:p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Around 8ha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Created by the landlord for the tenant</a:t>
            </a:r>
          </a:p>
          <a:p>
            <a:endParaRPr lang="en-US" sz="1400" smtClean="0">
              <a:latin typeface="Times" pitchFamily="18" charset="0"/>
            </a:endParaRPr>
          </a:p>
          <a:p>
            <a:r>
              <a:rPr lang="en-US" sz="1400" smtClean="0">
                <a:latin typeface="Times" pitchFamily="18" charset="0"/>
              </a:rPr>
              <a:t>- Mostly plantation woodland (conifer &amp; broadleaved) plus a small field as pictured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DE19A0B0-E167-4C19-B101-5232C59AA63B}" type="slidenum">
              <a:rPr lang="en-GB" sz="1200">
                <a:latin typeface="Times" pitchFamily="18" charset="0"/>
              </a:rPr>
              <a:pPr algn="r"/>
              <a:t>11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  <a:p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Owner occupied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About 6ha of which around 3ha planted up (ie 50%). Mixed NBL + SP regen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Future timber &amp; woodfuel resource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Income supplemented by growing vegetables, raising poultry, selling eggs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3DA64D56-57C2-4978-B22E-B855104D10EB}" type="slidenum">
              <a:rPr lang="en-GB" sz="1200">
                <a:latin typeface="Times" pitchFamily="18" charset="0"/>
              </a:rPr>
              <a:pPr algn="r"/>
              <a:t>12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  <a:p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Around 8ha</a:t>
            </a:r>
          </a:p>
          <a:p>
            <a:pPr>
              <a:buFontTx/>
              <a:buChar char="-"/>
            </a:pPr>
            <a:endParaRPr lang="en-US" sz="140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smtClean="0">
                <a:latin typeface="Times" pitchFamily="18" charset="0"/>
              </a:rPr>
              <a:t> Created by the landlord for the tenant</a:t>
            </a:r>
          </a:p>
          <a:p>
            <a:endParaRPr lang="en-US" sz="1400" smtClean="0">
              <a:latin typeface="Times" pitchFamily="18" charset="0"/>
            </a:endParaRPr>
          </a:p>
          <a:p>
            <a:r>
              <a:rPr lang="en-US" sz="1400" smtClean="0">
                <a:latin typeface="Times" pitchFamily="18" charset="0"/>
              </a:rPr>
              <a:t>- Mostly plantation woodland (conifer &amp; broadleaved) plus a small field as pictured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CEB15531-CE49-48B0-A9B4-94C2DBEB02BE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 algn="r"/>
              <a:t>13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2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3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4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5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6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fld id="{03BDB221-BE31-4066-B592-B98D47594EDB}" type="slidenum">
              <a:rPr lang="en-GB" sz="1200">
                <a:solidFill>
                  <a:prstClr val="black"/>
                </a:solidFill>
                <a:latin typeface="Times" pitchFamily="18" charset="0"/>
              </a:rPr>
              <a:pPr/>
              <a:t>7</a:t>
            </a:fld>
            <a:endParaRPr lang="en-GB" sz="120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 smtClean="0">
                <a:latin typeface="Times" pitchFamily="18" charset="0"/>
              </a:rPr>
              <a:t>Will go</a:t>
            </a:r>
            <a:r>
              <a:rPr lang="en-US" sz="1400" baseline="0" dirty="0" smtClean="0">
                <a:latin typeface="Times" pitchFamily="18" charset="0"/>
              </a:rPr>
              <a:t> cover crofting and forestry aspects in a bit more depth, starting with crofting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Woodland aspect means </a:t>
            </a:r>
            <a:r>
              <a:rPr lang="en-US" sz="1400" u="sng" baseline="0" dirty="0" smtClean="0">
                <a:latin typeface="Times" pitchFamily="18" charset="0"/>
              </a:rPr>
              <a:t>subject to forestry regulations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Conscious many people will know something of crofting, but is a complicated subject, and has been much change in last 5 years</a:t>
            </a:r>
          </a:p>
          <a:p>
            <a:endParaRPr lang="en-US" sz="1400" baseline="0" dirty="0" smtClean="0">
              <a:latin typeface="Times" pitchFamily="18" charset="0"/>
            </a:endParaRPr>
          </a:p>
          <a:p>
            <a:r>
              <a:rPr lang="en-US" sz="1400" baseline="0" dirty="0" smtClean="0">
                <a:latin typeface="Times" pitchFamily="18" charset="0"/>
              </a:rPr>
              <a:t>But first a bit more on the background</a:t>
            </a:r>
            <a:endParaRPr lang="en-US" sz="1400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People who focus in on the criteria for woodland ( ‘20% canopy cover’) are probably looking at the wrong model……… 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- Crofters Commission do not </a:t>
            </a:r>
            <a:r>
              <a:rPr lang="en-US" sz="1400" dirty="0" err="1" smtClean="0">
                <a:latin typeface="Times" pitchFamily="18" charset="0"/>
              </a:rPr>
              <a:t>recognise</a:t>
            </a:r>
            <a:r>
              <a:rPr lang="en-US" sz="1400" dirty="0" smtClean="0">
                <a:latin typeface="Times" pitchFamily="18" charset="0"/>
              </a:rPr>
              <a:t> woodland crofts as distinct from any other – just crofts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CEB15531-CE49-48B0-A9B4-94C2DBEB02BE}" type="slidenum">
              <a:rPr lang="en-GB" sz="1200">
                <a:latin typeface="Times" pitchFamily="18" charset="0"/>
              </a:rPr>
              <a:pPr algn="r"/>
              <a:t>8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algn="r"/>
            <a:fld id="{537C8A7C-5831-40E4-BF95-349503A838E0}" type="slidenum">
              <a:rPr lang="en-GB" sz="1200">
                <a:latin typeface="Times" pitchFamily="18" charset="0"/>
              </a:rPr>
              <a:pPr algn="r"/>
              <a:t>9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  <a:p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Owner occupied</a:t>
            </a:r>
          </a:p>
          <a:p>
            <a:pPr>
              <a:buFontTx/>
              <a:buChar char="-"/>
            </a:pPr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Occupier took on croft as tenant 50+ years ago</a:t>
            </a:r>
          </a:p>
          <a:p>
            <a:pPr>
              <a:buFontTx/>
              <a:buChar char="-"/>
            </a:pPr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Semi-natural </a:t>
            </a:r>
            <a:r>
              <a:rPr lang="en-US" sz="1400" dirty="0" err="1" smtClean="0">
                <a:latin typeface="Times" pitchFamily="18" charset="0"/>
              </a:rPr>
              <a:t>oakwood</a:t>
            </a:r>
            <a:r>
              <a:rPr lang="en-US" sz="1400" dirty="0" smtClean="0">
                <a:latin typeface="Times" pitchFamily="18" charset="0"/>
              </a:rPr>
              <a:t> (</a:t>
            </a:r>
            <a:r>
              <a:rPr lang="en-US" sz="1400" dirty="0" err="1" smtClean="0">
                <a:latin typeface="Times" pitchFamily="18" charset="0"/>
              </a:rPr>
              <a:t>Sunart</a:t>
            </a:r>
            <a:r>
              <a:rPr lang="en-US" sz="1400" dirty="0" smtClean="0">
                <a:latin typeface="Times" pitchFamily="18" charset="0"/>
              </a:rPr>
              <a:t> </a:t>
            </a:r>
            <a:r>
              <a:rPr lang="en-US" sz="1400" dirty="0" err="1" smtClean="0">
                <a:latin typeface="Times" pitchFamily="18" charset="0"/>
              </a:rPr>
              <a:t>Oakwoods</a:t>
            </a:r>
            <a:r>
              <a:rPr lang="en-US" sz="1400" dirty="0" smtClean="0">
                <a:latin typeface="Times" pitchFamily="18" charset="0"/>
              </a:rPr>
              <a:t>) and ‘always’ has been</a:t>
            </a:r>
          </a:p>
          <a:p>
            <a:pPr>
              <a:buFontTx/>
              <a:buChar char="-"/>
            </a:pPr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 Co-operative management with </a:t>
            </a:r>
            <a:r>
              <a:rPr lang="en-US" sz="1400" dirty="0" err="1" smtClean="0">
                <a:latin typeface="Times" pitchFamily="18" charset="0"/>
              </a:rPr>
              <a:t>neighbours</a:t>
            </a:r>
            <a:r>
              <a:rPr lang="en-US" sz="1400" dirty="0" smtClean="0">
                <a:latin typeface="Times" pitchFamily="18" charset="0"/>
              </a:rPr>
              <a:t> (</a:t>
            </a:r>
            <a:r>
              <a:rPr lang="en-US" sz="1400" dirty="0" err="1" smtClean="0">
                <a:latin typeface="Times" pitchFamily="18" charset="0"/>
              </a:rPr>
              <a:t>eg</a:t>
            </a:r>
            <a:r>
              <a:rPr lang="en-US" sz="1400" dirty="0" smtClean="0">
                <a:latin typeface="Times" pitchFamily="18" charset="0"/>
              </a:rPr>
              <a:t> machinery group)</a:t>
            </a:r>
          </a:p>
          <a:p>
            <a:pPr>
              <a:buFontTx/>
              <a:buChar char="-"/>
            </a:pPr>
            <a:endParaRPr lang="en-US" sz="1400" dirty="0" smtClean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imes" pitchFamily="18" charset="0"/>
              </a:rPr>
              <a:t> Chainsaw mill, tractor, winch, timber trailer; </a:t>
            </a:r>
            <a:r>
              <a:rPr lang="en-US" sz="1400" dirty="0" err="1" smtClean="0">
                <a:latin typeface="Times" pitchFamily="18" charset="0"/>
              </a:rPr>
              <a:t>woodfuel</a:t>
            </a:r>
            <a:r>
              <a:rPr lang="en-US" sz="1400" dirty="0" smtClean="0">
                <a:latin typeface="Times" pitchFamily="18" charset="0"/>
              </a:rPr>
              <a:t> and some milling timber</a:t>
            </a:r>
          </a:p>
          <a:p>
            <a:pPr>
              <a:buFontTx/>
              <a:buChar char="-"/>
            </a:pPr>
            <a:endParaRPr lang="en-US" sz="1400" dirty="0">
              <a:latin typeface="Times" pitchFamily="18" charset="0"/>
            </a:endParaRPr>
          </a:p>
          <a:p>
            <a:r>
              <a:rPr lang="en-US" sz="1400" u="sng" dirty="0" smtClean="0">
                <a:latin typeface="Times" pitchFamily="18" charset="0"/>
              </a:rPr>
              <a:t>All private woodland crofts</a:t>
            </a:r>
          </a:p>
          <a:p>
            <a:endParaRPr lang="en-US" sz="1400" dirty="0" smtClean="0">
              <a:latin typeface="Times" pitchFamily="18" charset="0"/>
            </a:endParaRPr>
          </a:p>
          <a:p>
            <a:r>
              <a:rPr lang="en-US" sz="1400" dirty="0" smtClean="0">
                <a:latin typeface="Times" pitchFamily="18" charset="0"/>
              </a:rPr>
              <a:t>Plus – Mull woodland crofts, example of community woodland crofts (hear more from Ian later)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6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3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8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3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6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8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7AFC-51DA-4043-BC0D-8815D2A7006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31F0-EE02-48D3-AE5F-98BC693B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63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34196" y="620688"/>
            <a:ext cx="5667152" cy="763588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  <a:cs typeface="Arial" panose="020B0604020202020204" pitchFamily="34" charset="0"/>
              </a:rPr>
              <a:t>Woodland Crofts</a:t>
            </a:r>
          </a:p>
        </p:txBody>
      </p:sp>
      <p:pic>
        <p:nvPicPr>
          <p:cNvPr id="7" name="Picture 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65765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660952" y="2348880"/>
            <a:ext cx="2663576" cy="309634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50000"/>
              </a:lnSpc>
            </a:pPr>
            <a:endParaRPr lang="en-GB" sz="1400" dirty="0"/>
          </a:p>
          <a:p>
            <a:pPr algn="ctr"/>
            <a:r>
              <a:rPr lang="en-GB" sz="2100" dirty="0" smtClean="0"/>
              <a:t>Jamie McIntyre</a:t>
            </a:r>
          </a:p>
          <a:p>
            <a:pPr algn="ctr"/>
            <a:endParaRPr lang="en-GB" sz="2100" dirty="0"/>
          </a:p>
          <a:p>
            <a:pPr algn="ctr"/>
            <a:r>
              <a:rPr lang="en-GB" sz="2100" dirty="0" smtClean="0"/>
              <a:t>Woodland Crofts Partnership/</a:t>
            </a:r>
          </a:p>
          <a:p>
            <a:pPr algn="ctr"/>
            <a:r>
              <a:rPr lang="en-GB" sz="2100" dirty="0" smtClean="0"/>
              <a:t>Scottish Crofting Federation</a:t>
            </a:r>
          </a:p>
          <a:p>
            <a:pPr algn="ctr"/>
            <a:endParaRPr lang="en-GB" sz="2100" dirty="0" smtClean="0"/>
          </a:p>
          <a:p>
            <a:r>
              <a:rPr lang="en-GB" sz="2800" dirty="0" smtClean="0"/>
              <a:t>ORFC</a:t>
            </a:r>
          </a:p>
          <a:p>
            <a:endParaRPr lang="en-GB" sz="1600" dirty="0" smtClean="0"/>
          </a:p>
          <a:p>
            <a:pPr algn="ctr"/>
            <a:r>
              <a:rPr lang="en-GB" sz="1600" dirty="0" smtClean="0"/>
              <a:t>10 January 2025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34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968FB7A-F11E-49D5-A1CA-9EADC46ED882}" type="slidenum">
              <a:rPr lang="en-GB">
                <a:latin typeface="Verdana" pitchFamily="34" charset="0"/>
              </a:rPr>
              <a:pPr/>
              <a:t>10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0" y="5646464"/>
            <a:ext cx="3312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 smtClean="0"/>
              <a:t>Cogle</a:t>
            </a:r>
            <a:r>
              <a:rPr lang="en-GB" sz="2800" dirty="0" smtClean="0"/>
              <a:t> Wood, </a:t>
            </a:r>
            <a:r>
              <a:rPr lang="en-GB" sz="2800" dirty="0" err="1" smtClean="0"/>
              <a:t>Watten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0" y="260648"/>
            <a:ext cx="7560840" cy="504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020" y="49563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© John MacPherson</a:t>
            </a:r>
          </a:p>
        </p:txBody>
      </p:sp>
    </p:spTree>
    <p:extLst>
      <p:ext uri="{BB962C8B-B14F-4D97-AF65-F5344CB8AC3E}">
        <p14:creationId xmlns:p14="http://schemas.microsoft.com/office/powerpoint/2010/main" val="16029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540E200-9AB1-4D20-AB13-F5364AD84678}" type="slidenum">
              <a:rPr lang="en-GB">
                <a:latin typeface="Verdana" pitchFamily="34" charset="0"/>
              </a:rPr>
              <a:pPr/>
              <a:t>11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56176" y="5458646"/>
            <a:ext cx="2664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 smtClean="0"/>
              <a:t>Druimfearn</a:t>
            </a:r>
            <a:r>
              <a:rPr lang="en-GB" sz="2800" dirty="0" smtClean="0"/>
              <a:t>, Skye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539194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651580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© Phil Knott</a:t>
            </a:r>
          </a:p>
        </p:txBody>
      </p:sp>
    </p:spTree>
    <p:extLst>
      <p:ext uri="{BB962C8B-B14F-4D97-AF65-F5344CB8AC3E}">
        <p14:creationId xmlns:p14="http://schemas.microsoft.com/office/powerpoint/2010/main" val="15029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968FB7A-F11E-49D5-A1CA-9EADC46ED882}" type="slidenum">
              <a:rPr lang="en-GB">
                <a:latin typeface="Verdana" pitchFamily="34" charset="0"/>
              </a:rPr>
              <a:pPr/>
              <a:t>12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78300" y="5646464"/>
            <a:ext cx="441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 smtClean="0"/>
              <a:t>Leckmelm</a:t>
            </a:r>
            <a:r>
              <a:rPr lang="en-GB" sz="2800" dirty="0" smtClean="0"/>
              <a:t> Wood, Ullapool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2" y="396947"/>
            <a:ext cx="7680428" cy="5120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450" y="513744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© John MacPherson</a:t>
            </a:r>
          </a:p>
        </p:txBody>
      </p:sp>
    </p:spTree>
    <p:extLst>
      <p:ext uri="{BB962C8B-B14F-4D97-AF65-F5344CB8AC3E}">
        <p14:creationId xmlns:p14="http://schemas.microsoft.com/office/powerpoint/2010/main" val="3615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C61C3D1-F80A-431A-BC80-7BFC96D86C9B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13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20418" cy="6060147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55976" y="3429000"/>
            <a:ext cx="438075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Verdana" pitchFamily="34" charset="0"/>
              </a:rPr>
              <a:t>info@woodlandcrofts.org</a:t>
            </a:r>
          </a:p>
          <a:p>
            <a:pPr algn="ctr">
              <a:spcBef>
                <a:spcPct val="5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Verdana" pitchFamily="34" charset="0"/>
              </a:rPr>
              <a:t>www.woodlandcrofts.org</a:t>
            </a:r>
          </a:p>
          <a:p>
            <a:pPr algn="ctr">
              <a:spcBef>
                <a:spcPct val="5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Verdana" pitchFamily="34" charset="0"/>
              </a:rPr>
              <a:t>Twitter: @</a:t>
            </a:r>
            <a:r>
              <a:rPr lang="en-GB" sz="2200" dirty="0" err="1" smtClean="0">
                <a:solidFill>
                  <a:prstClr val="white"/>
                </a:solidFill>
                <a:latin typeface="Verdana" pitchFamily="34" charset="0"/>
              </a:rPr>
              <a:t>woodlandcrofts</a:t>
            </a:r>
            <a:endParaRPr lang="en-GB" sz="2200" dirty="0" smtClean="0">
              <a:solidFill>
                <a:prstClr val="white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Verdana" pitchFamily="34" charset="0"/>
              </a:rPr>
              <a:t>(plus Facebook &amp; Instagram)</a:t>
            </a:r>
          </a:p>
          <a:p>
            <a:pPr algn="ctr">
              <a:spcBef>
                <a:spcPct val="5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Verdana" pitchFamily="34" charset="0"/>
              </a:rPr>
              <a:t>&amp; FB woodland crofting group</a:t>
            </a:r>
          </a:p>
        </p:txBody>
      </p:sp>
    </p:spTree>
    <p:extLst>
      <p:ext uri="{BB962C8B-B14F-4D97-AF65-F5344CB8AC3E}">
        <p14:creationId xmlns:p14="http://schemas.microsoft.com/office/powerpoint/2010/main" val="10821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2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What is a woodland croft?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00113" y="4221163"/>
            <a:ext cx="77724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63A6F"/>
              </a:buClr>
              <a:buFont typeface="Times" pitchFamily="18" charset="0"/>
              <a:buNone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6272" y="2132856"/>
            <a:ext cx="8280598" cy="1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2800" i="1" dirty="0">
                <a:ea typeface="Verdana" panose="020B0604030504040204" pitchFamily="34" charset="0"/>
                <a:cs typeface="Verdana" panose="020B0604030504040204" pitchFamily="34" charset="0"/>
              </a:rPr>
              <a:t>A woodland croft is a registered croft with sufficient tree cover overall to be considered a woodland under UK forestry policy</a:t>
            </a:r>
            <a:r>
              <a:rPr lang="en-GB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76272" y="4005064"/>
            <a:ext cx="844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prstClr val="white"/>
                </a:solidFill>
              </a:rPr>
              <a:t>But </a:t>
            </a:r>
            <a:r>
              <a:rPr lang="en-GB" sz="2800" dirty="0" smtClean="0">
                <a:solidFill>
                  <a:prstClr val="white"/>
                </a:solidFill>
              </a:rPr>
              <a:t>not a </a:t>
            </a:r>
            <a:r>
              <a:rPr lang="en-GB" sz="2800" i="1" dirty="0" smtClean="0">
                <a:solidFill>
                  <a:prstClr val="white"/>
                </a:solidFill>
              </a:rPr>
              <a:t>legal</a:t>
            </a:r>
            <a:r>
              <a:rPr lang="en-GB" sz="2800" dirty="0" smtClean="0">
                <a:solidFill>
                  <a:prstClr val="white"/>
                </a:solidFill>
              </a:rPr>
              <a:t> definition - ‘woodland </a:t>
            </a:r>
            <a:r>
              <a:rPr lang="en-GB" sz="2800" dirty="0">
                <a:solidFill>
                  <a:prstClr val="white"/>
                </a:solidFill>
              </a:rPr>
              <a:t>croft’ a description only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76272" y="5229200"/>
            <a:ext cx="8444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A woodland croft is just a croft </a:t>
            </a:r>
            <a:r>
              <a:rPr lang="en-GB" sz="2800" u="sng" dirty="0" smtClean="0">
                <a:solidFill>
                  <a:prstClr val="white"/>
                </a:solidFill>
              </a:rPr>
              <a:t>like any other</a:t>
            </a:r>
          </a:p>
          <a:p>
            <a:pPr algn="r">
              <a:spcBef>
                <a:spcPct val="50000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(Crofting Commission)</a:t>
            </a:r>
            <a:endParaRPr lang="en-GB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3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What is unique about a woodland croft?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00113" y="4221163"/>
            <a:ext cx="77724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63A6F"/>
              </a:buClr>
              <a:buFont typeface="Times" pitchFamily="18" charset="0"/>
              <a:buNone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6272" y="2132856"/>
            <a:ext cx="8280598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only state-sanctioned model of living &amp; working in woodlands </a:t>
            </a:r>
            <a:r>
              <a:rPr lang="en-GB" sz="2800" u="sng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the UK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88225" y="3682800"/>
            <a:ext cx="844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prstClr val="white"/>
                </a:solidFill>
              </a:rPr>
              <a:t>O</a:t>
            </a:r>
            <a:r>
              <a:rPr lang="en-GB" sz="2800" dirty="0" smtClean="0">
                <a:solidFill>
                  <a:prstClr val="white"/>
                </a:solidFill>
              </a:rPr>
              <a:t>n  paper, at least………….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76272" y="4638138"/>
            <a:ext cx="844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Supported in legislation &amp; policy, both national (Scottish Government) and local (Local Authorities)</a:t>
            </a:r>
            <a:endParaRPr lang="en-GB" sz="2800" u="sng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4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Woodland Cover in the UK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00113" y="4221163"/>
            <a:ext cx="77724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63A6F"/>
              </a:buClr>
              <a:buFont typeface="Times" pitchFamily="18" charset="0"/>
              <a:buNone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6272" y="1916832"/>
            <a:ext cx="828059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Scotland – 19%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Wales – 15%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England – 10%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Northern Ireland – 9%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UK overall – 13.5%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77077" y="5579555"/>
            <a:ext cx="844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>
                <a:solidFill>
                  <a:prstClr val="white"/>
                </a:solidFill>
              </a:rPr>
              <a:t>c</a:t>
            </a:r>
            <a:r>
              <a:rPr lang="en-GB" sz="2800" dirty="0" err="1" smtClean="0">
                <a:solidFill>
                  <a:prstClr val="white"/>
                </a:solidFill>
              </a:rPr>
              <a:t>f</a:t>
            </a:r>
            <a:r>
              <a:rPr lang="en-GB" sz="2800" dirty="0" smtClean="0">
                <a:solidFill>
                  <a:prstClr val="white"/>
                </a:solidFill>
              </a:rPr>
              <a:t> European Union – 39%</a:t>
            </a:r>
            <a:endParaRPr lang="en-GB" sz="2800" u="sng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5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We need more trees &amp; woodlands: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900113" y="4221163"/>
            <a:ext cx="77724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63A6F"/>
              </a:buClr>
              <a:buFont typeface="Times" pitchFamily="18" charset="0"/>
              <a:buNone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79513" y="1772816"/>
            <a:ext cx="8641764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Carbon sinks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Construction (carbon storage &amp; materials substitution)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Ecosystem services (re air quality, flood risk </a:t>
            </a:r>
            <a:r>
              <a:rPr lang="en-GB" sz="2800" dirty="0" err="1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Health &amp; well-being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 shade, reduce soil &amp; nutrient loss </a:t>
            </a:r>
            <a:r>
              <a:rPr lang="en-GB" sz="2800" dirty="0" err="1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err="1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77077" y="5930116"/>
            <a:ext cx="844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   But…….</a:t>
            </a:r>
            <a:endParaRPr lang="en-GB" sz="2800" u="sng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6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Policy &amp; support systems are </a:t>
            </a:r>
            <a:r>
              <a:rPr lang="en-GB" sz="3600" u="sng" dirty="0" err="1" smtClean="0"/>
              <a:t>siloed</a:t>
            </a:r>
            <a:endParaRPr lang="en-GB" sz="3600" u="sng" dirty="0" smtClean="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6272" y="1862145"/>
            <a:ext cx="8280598" cy="5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Forestry </a:t>
            </a:r>
            <a:r>
              <a:rPr lang="en-GB" sz="2800" u="sng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GB" sz="2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agriculture </a:t>
            </a:r>
            <a:r>
              <a:rPr lang="en-GB" sz="2800" u="sng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development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6272" y="2691599"/>
            <a:ext cx="84249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/>
              <a:t>Increasing forest cover is a challenge within that context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272" y="3536606"/>
            <a:ext cx="813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Answer: integrate </a:t>
            </a:r>
            <a:r>
              <a:rPr lang="en-GB" sz="2800" dirty="0" smtClean="0"/>
              <a:t>woodlands </a:t>
            </a:r>
            <a:r>
              <a:rPr lang="en-GB" sz="2800" dirty="0"/>
              <a:t>with other land uses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5536" y="4293096"/>
            <a:ext cx="8280598" cy="5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Forestry </a:t>
            </a:r>
            <a:r>
              <a:rPr lang="en-GB" sz="2800" u="sng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agriculture </a:t>
            </a:r>
            <a:r>
              <a:rPr lang="en-GB" sz="2800" u="sng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development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5445224"/>
            <a:ext cx="8261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i="1" u="sng" dirty="0"/>
              <a:t>Woodland crofts deliver such integration of land use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24577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8" grpId="0"/>
      <p:bldP spid="2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43AA7E-1905-437F-8091-5070DF9E95D2}" type="slidenum">
              <a:rPr lang="en-GB">
                <a:solidFill>
                  <a:prstClr val="white">
                    <a:tint val="75000"/>
                  </a:prstClr>
                </a:solidFill>
                <a:latin typeface="Verdana" pitchFamily="34" charset="0"/>
              </a:rPr>
              <a:pPr/>
              <a:t>7</a:t>
            </a:fld>
            <a:endParaRPr lang="en-GB" dirty="0">
              <a:solidFill>
                <a:prstClr val="white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720"/>
            <a:ext cx="7772400" cy="625475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en-GB" sz="3600" u="sng" dirty="0" smtClean="0"/>
              <a:t>We (the WCP, including SCF) believe: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76272" y="1844824"/>
            <a:ext cx="8280598" cy="5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More woodland should imply more woodland crofts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6272" y="2691599"/>
            <a:ext cx="84249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GB" sz="2800" dirty="0" smtClean="0"/>
              <a:t>But more woodland crofts implies more croft creation…..</a:t>
            </a:r>
            <a:endParaRPr lang="en-GB" sz="28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272" y="3536606"/>
            <a:ext cx="813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……A pathway towards (wood)land justice?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95535" y="4365104"/>
            <a:ext cx="8405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</a:t>
            </a:r>
            <a:r>
              <a:rPr lang="en-GB" sz="2800" dirty="0" smtClean="0"/>
              <a:t>is now </a:t>
            </a:r>
            <a:r>
              <a:rPr lang="en-GB" sz="2800" dirty="0"/>
              <a:t>happening in Scotland, spearheaded by community landowners </a:t>
            </a:r>
          </a:p>
        </p:txBody>
      </p:sp>
    </p:spTree>
    <p:extLst>
      <p:ext uri="{BB962C8B-B14F-4D97-AF65-F5344CB8AC3E}">
        <p14:creationId xmlns:p14="http://schemas.microsoft.com/office/powerpoint/2010/main" val="140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8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C61C3D1-F80A-431A-BC80-7BFC96D86C9B}" type="slidenum">
              <a:rPr lang="en-GB">
                <a:latin typeface="Verdana" pitchFamily="34" charset="0"/>
              </a:rPr>
              <a:pPr/>
              <a:t>8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3568" y="1628800"/>
            <a:ext cx="482453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err="1" smtClean="0"/>
              <a:t>Langamull</a:t>
            </a:r>
            <a:r>
              <a:rPr lang="en-GB" sz="2800" b="1" dirty="0"/>
              <a:t> </a:t>
            </a:r>
            <a:r>
              <a:rPr lang="en-GB" sz="2800" b="1" dirty="0" smtClean="0"/>
              <a:t>(NW Mull)</a:t>
            </a:r>
          </a:p>
          <a:p>
            <a:pPr>
              <a:spcBef>
                <a:spcPct val="50000"/>
              </a:spcBef>
            </a:pPr>
            <a:r>
              <a:rPr lang="en-GB" sz="2800" b="1" dirty="0" err="1" smtClean="0"/>
              <a:t>Tiroran</a:t>
            </a:r>
            <a:r>
              <a:rPr lang="en-GB" sz="2800" b="1" dirty="0" smtClean="0"/>
              <a:t> (SW Mull)</a:t>
            </a:r>
          </a:p>
          <a:p>
            <a:pPr>
              <a:spcBef>
                <a:spcPct val="50000"/>
              </a:spcBef>
            </a:pPr>
            <a:r>
              <a:rPr lang="en-GB" sz="2800" b="1" dirty="0" err="1" smtClean="0"/>
              <a:t>Kilfinan</a:t>
            </a:r>
            <a:r>
              <a:rPr lang="en-GB" sz="2800" b="1" dirty="0" smtClean="0"/>
              <a:t> (</a:t>
            </a:r>
            <a:r>
              <a:rPr lang="en-GB" sz="2800" b="1" dirty="0" err="1" smtClean="0"/>
              <a:t>Tighnabruaich</a:t>
            </a:r>
            <a:r>
              <a:rPr lang="en-GB" sz="2800" b="1" dirty="0" smtClean="0"/>
              <a:t>)</a:t>
            </a:r>
            <a:endParaRPr lang="en-GB" sz="2800" b="1" dirty="0"/>
          </a:p>
          <a:p>
            <a:pPr>
              <a:spcBef>
                <a:spcPct val="50000"/>
              </a:spcBef>
            </a:pPr>
            <a:r>
              <a:rPr lang="en-GB" sz="2800" b="1" dirty="0" err="1" smtClean="0"/>
              <a:t>Ardochy</a:t>
            </a:r>
            <a:r>
              <a:rPr lang="en-GB" sz="2800" b="1" dirty="0" smtClean="0"/>
              <a:t> (</a:t>
            </a:r>
            <a:r>
              <a:rPr lang="en-GB" sz="2800" b="1" dirty="0" err="1" smtClean="0"/>
              <a:t>Invergarry</a:t>
            </a:r>
            <a:r>
              <a:rPr lang="en-GB" sz="2800" b="1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GB" sz="2800" i="1" dirty="0" err="1" smtClean="0"/>
              <a:t>Fiunary</a:t>
            </a:r>
            <a:r>
              <a:rPr lang="en-GB" sz="2800" i="1" dirty="0" smtClean="0"/>
              <a:t> (</a:t>
            </a:r>
            <a:r>
              <a:rPr lang="en-GB" sz="2800" i="1" dirty="0" err="1" smtClean="0"/>
              <a:t>Morvern</a:t>
            </a:r>
            <a:r>
              <a:rPr lang="en-GB" sz="2800" i="1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GB" sz="2800" i="1" dirty="0" err="1" smtClean="0"/>
              <a:t>Orbost</a:t>
            </a:r>
            <a:r>
              <a:rPr lang="en-GB" sz="2800" i="1" dirty="0" smtClean="0"/>
              <a:t> (DCT)</a:t>
            </a:r>
          </a:p>
          <a:p>
            <a:pPr>
              <a:spcBef>
                <a:spcPct val="50000"/>
              </a:spcBef>
            </a:pPr>
            <a:r>
              <a:rPr lang="en-GB" sz="2800" i="1" dirty="0" err="1" smtClean="0"/>
              <a:t>Longrigg</a:t>
            </a:r>
            <a:r>
              <a:rPr lang="en-GB" sz="2800" i="1" dirty="0" smtClean="0"/>
              <a:t> (Strontian)</a:t>
            </a:r>
          </a:p>
          <a:p>
            <a:pPr>
              <a:spcBef>
                <a:spcPct val="50000"/>
              </a:spcBef>
            </a:pPr>
            <a:r>
              <a:rPr lang="en-GB" sz="2800" i="1" dirty="0" err="1" smtClean="0"/>
              <a:t>Inverlael</a:t>
            </a:r>
            <a:r>
              <a:rPr lang="en-GB" sz="2800" i="1" dirty="0" smtClean="0"/>
              <a:t> (</a:t>
            </a:r>
            <a:r>
              <a:rPr lang="en-GB" sz="2800" i="1" dirty="0" err="1" smtClean="0"/>
              <a:t>Broompower</a:t>
            </a:r>
            <a:r>
              <a:rPr lang="en-GB" sz="2800" i="1" dirty="0" smtClean="0"/>
              <a:t>)  </a:t>
            </a:r>
            <a:r>
              <a:rPr lang="en-GB" sz="2800" dirty="0" err="1" smtClean="0"/>
              <a:t>etc</a:t>
            </a:r>
            <a:endParaRPr lang="en-GB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>
                <a:latin typeface="+mn-lt"/>
              </a:rPr>
              <a:t>N</a:t>
            </a:r>
            <a:r>
              <a:rPr lang="en-US" sz="3600" u="sng" dirty="0" smtClean="0">
                <a:latin typeface="+mn-lt"/>
              </a:rPr>
              <a:t>ew community-owned woodland crofts:</a:t>
            </a:r>
            <a:endParaRPr lang="en-GB" sz="3600" u="sng" dirty="0"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536" y="1124744"/>
            <a:ext cx="842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(</a:t>
            </a:r>
            <a:r>
              <a:rPr lang="en-GB" sz="2400" dirty="0" smtClean="0"/>
              <a:t>existing or in development in </a:t>
            </a:r>
            <a:r>
              <a:rPr lang="en-GB" sz="2400" b="1" dirty="0" smtClean="0"/>
              <a:t>bold</a:t>
            </a:r>
            <a:r>
              <a:rPr lang="en-GB" sz="2400" dirty="0" smtClean="0"/>
              <a:t>, under consideration in </a:t>
            </a:r>
            <a:r>
              <a:rPr lang="en-GB" sz="2400" i="1" dirty="0" smtClean="0"/>
              <a:t>italics</a:t>
            </a:r>
            <a:r>
              <a:rPr lang="en-GB" sz="2400" dirty="0" smtClean="0"/>
              <a:t>)</a:t>
            </a:r>
            <a:endParaRPr lang="en-GB" sz="2400" i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54640" y="3392709"/>
            <a:ext cx="3816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/>
              <a:t>Lots of private ones too!</a:t>
            </a:r>
          </a:p>
        </p:txBody>
      </p:sp>
    </p:spTree>
    <p:extLst>
      <p:ext uri="{BB962C8B-B14F-4D97-AF65-F5344CB8AC3E}">
        <p14:creationId xmlns:p14="http://schemas.microsoft.com/office/powerpoint/2010/main" val="33801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6949E03-3CEB-49F2-B2B3-B14E62824486}" type="slidenum">
              <a:rPr lang="en-GB">
                <a:latin typeface="Verdana" pitchFamily="34" charset="0"/>
              </a:rPr>
              <a:pPr/>
              <a:t>9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067944" y="6067098"/>
            <a:ext cx="3851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 smtClean="0"/>
              <a:t>Langamull</a:t>
            </a:r>
            <a:r>
              <a:rPr lang="en-GB" sz="2800" dirty="0" smtClean="0"/>
              <a:t>, Isle of Mull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472608" cy="547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35347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© Andy Robinson</a:t>
            </a:r>
          </a:p>
        </p:txBody>
      </p:sp>
    </p:spTree>
    <p:extLst>
      <p:ext uri="{BB962C8B-B14F-4D97-AF65-F5344CB8AC3E}">
        <p14:creationId xmlns:p14="http://schemas.microsoft.com/office/powerpoint/2010/main" val="35006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1153</Words>
  <Application>Microsoft Office PowerPoint</Application>
  <PresentationFormat>On-screen Show (4:3)</PresentationFormat>
  <Paragraphs>198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Woodland Crofts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community-owned woodland crofts: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Crofts</dc:title>
  <dc:creator>Jamie</dc:creator>
  <cp:lastModifiedBy>Jamie McIntyre</cp:lastModifiedBy>
  <cp:revision>107</cp:revision>
  <dcterms:created xsi:type="dcterms:W3CDTF">2012-10-19T10:14:03Z</dcterms:created>
  <dcterms:modified xsi:type="dcterms:W3CDTF">2025-01-06T09:56:58Z</dcterms:modified>
</cp:coreProperties>
</file>