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7" r:id="rId2"/>
    <p:sldId id="287" r:id="rId3"/>
    <p:sldId id="256" r:id="rId4"/>
    <p:sldId id="260" r:id="rId5"/>
    <p:sldId id="274" r:id="rId6"/>
    <p:sldId id="275" r:id="rId7"/>
    <p:sldId id="276" r:id="rId8"/>
    <p:sldId id="282" r:id="rId9"/>
    <p:sldId id="277" r:id="rId10"/>
    <p:sldId id="278" r:id="rId11"/>
    <p:sldId id="272" r:id="rId12"/>
    <p:sldId id="273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AF48"/>
    <a:srgbClr val="225824"/>
    <a:srgbClr val="59825B"/>
    <a:srgbClr val="96C3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14"/>
    <p:restoredTop sz="73680" autoAdjust="0"/>
  </p:normalViewPr>
  <p:slideViewPr>
    <p:cSldViewPr snapToGrid="0">
      <p:cViewPr varScale="1">
        <p:scale>
          <a:sx n="49" d="100"/>
          <a:sy n="49" d="100"/>
        </p:scale>
        <p:origin x="16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5958F5-FB66-DA42-BF76-DFB2D7385924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02EF91-97E5-794B-98CA-CBA2108F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56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2EF91-97E5-794B-98CA-CBA2108F5B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3257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28ECF-D681-5760-CC5C-82EB2D3DFD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6A6B24-D127-44ED-4E03-05676EAA68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5CFF44-B550-1522-6AA8-D38635EEFD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Rather than getting into a fight online!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0E72B2-7074-61F8-D856-703FD39B02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2EF91-97E5-794B-98CA-CBA2108F5B4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7752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2EF91-97E5-794B-98CA-CBA2108F5B4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384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67F51A-30E6-BC83-7307-12CA96A957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06BE08-067F-FBC1-D228-4199FE09B9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442668-7F77-1B49-1219-8D44DCDF82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DC4D81-B149-BFF0-93B4-D03A7F646F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2EF91-97E5-794B-98CA-CBA2108F5B4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561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64FCA3-6164-B2C1-7F29-CF77FCBCE3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49440E-BB7F-5DA5-12C6-AB884FF79F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B3463A-3768-DEFC-F92F-E4388E85F5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C8DD9D-6E29-3A37-0BC8-083B39A926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CACB7-3BB1-436C-9C96-21621EAA84D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523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ea typeface="Calibri"/>
                <a:cs typeface="Calibri"/>
              </a:rPr>
              <a:t>Point here is that farmers were being left out of the conversation</a:t>
            </a:r>
          </a:p>
          <a:p>
            <a:r>
              <a:rPr lang="en-GB" dirty="0">
                <a:ea typeface="Calibri"/>
                <a:cs typeface="Calibri"/>
              </a:rPr>
              <a:t>But also, recognising that if we’re to hit global emission targets then we do need gamechangers. Which CM is being billed as. </a:t>
            </a:r>
          </a:p>
          <a:p>
            <a:r>
              <a:rPr lang="en-GB" dirty="0">
                <a:ea typeface="Calibri"/>
                <a:cs typeface="Calibri"/>
              </a:rPr>
              <a:t>Therefore, rather than shying away from it, it makes sense to find out what it might look like.</a:t>
            </a:r>
          </a:p>
          <a:p>
            <a:endParaRPr lang="en-GB" dirty="0">
              <a:ea typeface="Calibri"/>
              <a:cs typeface="Calibri"/>
            </a:endParaRPr>
          </a:p>
          <a:p>
            <a:r>
              <a:rPr lang="en-GB" dirty="0">
                <a:ea typeface="Calibri"/>
                <a:cs typeface="Calibri"/>
              </a:rPr>
              <a:t>After the ’what farmers think’ bit I reckon do a super speedy summary of what we did – social media trawl, focus groups, partner farms, which will lead on to the ‘After two years… bit.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2EF91-97E5-794B-98CA-CBA2108F5B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037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A8CF8A-14CD-ED5E-2ABF-2E575EE56E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58CAB6-E94A-CBE9-CC78-21F15D9E15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54E0DA-235C-A1A5-E4A9-00BB1933D8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033B3-CD1F-252A-D530-0CCC7F4BA0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2EF91-97E5-794B-98CA-CBA2108F5B4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849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28ECF-D681-5760-CC5C-82EB2D3DFD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6A6B24-D127-44ED-4E03-05676EAA68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5CFF44-B550-1522-6AA8-D38635EEFD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0E72B2-7074-61F8-D856-703FD39B02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2EF91-97E5-794B-98CA-CBA2108F5B4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574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A8CF8A-14CD-ED5E-2ABF-2E575EE56E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58CAB6-E94A-CBE9-CC78-21F15D9E15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54E0DA-235C-A1A5-E4A9-00BB1933D8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033B3-CD1F-252A-D530-0CCC7F4BA0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2EF91-97E5-794B-98CA-CBA2108F5B4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327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28ECF-D681-5760-CC5C-82EB2D3DFD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6A6B24-D127-44ED-4E03-05676EAA68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5CFF44-B550-1522-6AA8-D38635EEFD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0E72B2-7074-61F8-D856-703FD39B02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2EF91-97E5-794B-98CA-CBA2108F5B4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738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A8CF8A-14CD-ED5E-2ABF-2E575EE56E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58CAB6-E94A-CBE9-CC78-21F15D9E15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54E0DA-235C-A1A5-E4A9-00BB1933D8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033B3-CD1F-252A-D530-0CCC7F4BA0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2EF91-97E5-794B-98CA-CBA2108F5B4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927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A8CF8A-14CD-ED5E-2ABF-2E575EE56E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58CAB6-E94A-CBE9-CC78-21F15D9E15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54E0DA-235C-A1A5-E4A9-00BB1933D8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Worth mentioning that Italy and Florida have cited the impact on farming as the reason behind banning CM. </a:t>
            </a:r>
          </a:p>
          <a:p>
            <a:r>
              <a:rPr lang="en-US" dirty="0"/>
              <a:t>And in Florida, there’s the start of it being drawn into a culture war which could also happen here which would shut down reasonable debate.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033B3-CD1F-252A-D530-0CCC7F4BA0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2EF91-97E5-794B-98CA-CBA2108F5B4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606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4D1FB-A9A1-CE86-1232-465C65F58C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F48CCF-8AD1-6508-CE45-5F7E9EC383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86B04-3275-8032-AF93-FF805FAEC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0FA1C-CE1D-4C40-8979-9A88F35A4636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2B9CB-BA17-12EE-4EF4-389B856BF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8D355-1DCF-A4E9-129D-0E96CFC3C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E152-2C44-9D40-A2DD-2A490E7B1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91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6D00E-56B0-C649-2E0B-91C55BA25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EE70AA-9040-036C-518E-0A9C2D6DD6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AAF0A-2C1C-A318-BAC2-C58592EE6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0FA1C-CE1D-4C40-8979-9A88F35A4636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6FB7E4-D6BF-036E-A948-12CC63C3B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9086C-1CFD-FE4A-6B9E-13ACCA6C0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E152-2C44-9D40-A2DD-2A490E7B1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559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6B4DA0-285F-CA4B-2E19-CD950B9988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A42D7B-CC20-8982-5E20-9F8DEE559F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1971C0-501F-507D-AAC5-A908082F5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0FA1C-CE1D-4C40-8979-9A88F35A4636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5EDB34-56F0-2AD8-34B5-AB028B0DB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3F054-13DF-7603-DD3E-9C5F584B9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E152-2C44-9D40-A2DD-2A490E7B1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370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8D8FC-D2B3-CCD9-64F5-6E524A609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57DB0-C4F6-FDAC-2533-3357369F67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BDDA2-EE34-D063-AF2C-770BEE4E8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0FA1C-CE1D-4C40-8979-9A88F35A4636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645585-558B-2705-4257-7C65E13B7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087802-5D40-1864-5EF7-22C2C86D2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E152-2C44-9D40-A2DD-2A490E7B1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037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9D206-D167-F23D-0134-831ED45BF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93AF13-AD13-570E-B46D-7D0E59FE1F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F14DB5-EC96-D931-56BA-C64974D8F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0FA1C-CE1D-4C40-8979-9A88F35A4636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9DBB7-74E5-7CD2-4B45-FF3E4C2AD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9A838A-85C2-4D01-E23C-D592BD079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E152-2C44-9D40-A2DD-2A490E7B1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827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2A53C-D27A-E800-4484-27C2C797D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193DA-C72A-E9FF-9217-7AC5A14181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746C2B-B849-BB71-8373-C0AA2BE04F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EB635C-1B8D-A9CB-99B6-777C0A383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0FA1C-CE1D-4C40-8979-9A88F35A4636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1EBF07-319C-FA96-9DE2-BD43BF14E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17612A-8E86-735E-7EE6-D75FE9739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E152-2C44-9D40-A2DD-2A490E7B1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257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F7DE5-6BFA-90FB-C175-9CD1DF453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A0E882-C175-F047-3CB3-8D39374856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61EC2C-75CE-45F8-CCA6-FEFD921A1C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248FC1-9C2C-BD39-35C2-5E448A820D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FD1E94-867C-607D-6786-4B0D230A02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3BA6A4-1D8F-1D06-4473-E2B61D09C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0FA1C-CE1D-4C40-8979-9A88F35A4636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BB285C-808B-010C-2F34-27DDF84AD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5319EA-FB88-5E89-6D59-5444B3155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E152-2C44-9D40-A2DD-2A490E7B1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148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AA30D-420E-2181-8A31-92C31CFD5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E6976C-DE38-3D88-3B7E-0579FDD82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0FA1C-CE1D-4C40-8979-9A88F35A4636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F7D31E-AD4E-2EA4-4665-014250AD9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E2A914-7825-90AF-671C-F4DA7FA30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E152-2C44-9D40-A2DD-2A490E7B1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268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890AD9-A5A8-E284-1540-7D71DD55E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0FA1C-CE1D-4C40-8979-9A88F35A4636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7F3F52-9923-87E9-C568-AE724915A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881A29-C1F7-A99C-88F6-8970D78D4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E152-2C44-9D40-A2DD-2A490E7B1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452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7A76D-5236-15AF-E4BE-2B086AC16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38C8B-2CC4-B0F3-EB66-3AFE2DD43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D7BE30-7C40-CB40-CFED-C5322ADC05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2B7AAE-26BC-5085-B8E6-8B655F735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0FA1C-CE1D-4C40-8979-9A88F35A4636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580F06-E084-D7C6-4F53-2993CF2F5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C53D37-8844-3A71-1E6B-4488D342C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E152-2C44-9D40-A2DD-2A490E7B1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565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719DE-CE37-DA13-F790-F8A8D5F11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F60BD1-D53B-2223-98BC-A5864C03C6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5EFC93-852D-4FD6-9239-323C11E810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F0AF0-BA15-9E6D-9225-A433A2436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0FA1C-CE1D-4C40-8979-9A88F35A4636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CA46A6-3376-1C7C-B4D4-5AE76FE7A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CF6509-F4C2-EA05-05A0-3615F02CA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E152-2C44-9D40-A2DD-2A490E7B1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429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347639-B7D8-8879-A860-106385A19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489FF-2CD7-98E0-F1A8-8C26858F4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F063C-C406-3B2F-4667-A2A6D53E8A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C0FA1C-CE1D-4C40-8979-9A88F35A4636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A6DCA4-BB8D-DC38-FD6E-23798EE0E6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489A5-2A8B-EFD3-FFC0-7B4E3086FF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53E152-2C44-9D40-A2DD-2A490E7B1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794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svg"/><Relationship Id="rId3" Type="http://schemas.openxmlformats.org/officeDocument/2006/relationships/image" Target="../media/image33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svg"/><Relationship Id="rId5" Type="http://schemas.openxmlformats.org/officeDocument/2006/relationships/image" Target="../media/image51.png"/><Relationship Id="rId4" Type="http://schemas.openxmlformats.org/officeDocument/2006/relationships/image" Target="../media/image34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svg"/><Relationship Id="rId3" Type="http://schemas.openxmlformats.org/officeDocument/2006/relationships/image" Target="../media/image37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svg"/><Relationship Id="rId5" Type="http://schemas.openxmlformats.org/officeDocument/2006/relationships/image" Target="../media/image51.png"/><Relationship Id="rId4" Type="http://schemas.openxmlformats.org/officeDocument/2006/relationships/image" Target="../media/image38.svg"/><Relationship Id="rId9" Type="http://schemas.openxmlformats.org/officeDocument/2006/relationships/image" Target="../media/image7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5" Type="http://schemas.openxmlformats.org/officeDocument/2006/relationships/image" Target="../media/image10.jpe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31" Type="http://schemas.openxmlformats.org/officeDocument/2006/relationships/image" Target="../media/image3.sv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10" Type="http://schemas.openxmlformats.org/officeDocument/2006/relationships/image" Target="../media/image42.svg"/><Relationship Id="rId4" Type="http://schemas.openxmlformats.org/officeDocument/2006/relationships/image" Target="../media/image36.svg"/><Relationship Id="rId9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40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svg"/><Relationship Id="rId11" Type="http://schemas.openxmlformats.org/officeDocument/2006/relationships/image" Target="../media/image39.png"/><Relationship Id="rId5" Type="http://schemas.openxmlformats.org/officeDocument/2006/relationships/image" Target="../media/image45.png"/><Relationship Id="rId10" Type="http://schemas.openxmlformats.org/officeDocument/2006/relationships/image" Target="../media/image50.svg"/><Relationship Id="rId4" Type="http://schemas.openxmlformats.org/officeDocument/2006/relationships/image" Target="../media/image44.svg"/><Relationship Id="rId9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51.png"/><Relationship Id="rId7" Type="http://schemas.openxmlformats.org/officeDocument/2006/relationships/image" Target="../media/image53.png"/><Relationship Id="rId12" Type="http://schemas.openxmlformats.org/officeDocument/2006/relationships/image" Target="../media/image58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svg"/><Relationship Id="rId11" Type="http://schemas.openxmlformats.org/officeDocument/2006/relationships/image" Target="../media/image57.png"/><Relationship Id="rId5" Type="http://schemas.openxmlformats.org/officeDocument/2006/relationships/image" Target="../media/image33.png"/><Relationship Id="rId10" Type="http://schemas.openxmlformats.org/officeDocument/2006/relationships/image" Target="../media/image56.svg"/><Relationship Id="rId4" Type="http://schemas.openxmlformats.org/officeDocument/2006/relationships/image" Target="../media/image52.svg"/><Relationship Id="rId9" Type="http://schemas.openxmlformats.org/officeDocument/2006/relationships/image" Target="../media/image5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3" Type="http://schemas.openxmlformats.org/officeDocument/2006/relationships/image" Target="../media/image43.png"/><Relationship Id="rId7" Type="http://schemas.openxmlformats.org/officeDocument/2006/relationships/image" Target="../media/image59.png"/><Relationship Id="rId12" Type="http://schemas.openxmlformats.org/officeDocument/2006/relationships/image" Target="../media/image64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svg"/><Relationship Id="rId11" Type="http://schemas.openxmlformats.org/officeDocument/2006/relationships/image" Target="../media/image63.png"/><Relationship Id="rId5" Type="http://schemas.openxmlformats.org/officeDocument/2006/relationships/image" Target="../media/image39.png"/><Relationship Id="rId10" Type="http://schemas.openxmlformats.org/officeDocument/2006/relationships/image" Target="../media/image62.svg"/><Relationship Id="rId4" Type="http://schemas.openxmlformats.org/officeDocument/2006/relationships/image" Target="../media/image44.svg"/><Relationship Id="rId9" Type="http://schemas.openxmlformats.org/officeDocument/2006/relationships/image" Target="../media/image6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svg"/><Relationship Id="rId3" Type="http://schemas.openxmlformats.org/officeDocument/2006/relationships/image" Target="../media/image33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svg"/><Relationship Id="rId5" Type="http://schemas.openxmlformats.org/officeDocument/2006/relationships/image" Target="../media/image51.png"/><Relationship Id="rId10" Type="http://schemas.openxmlformats.org/officeDocument/2006/relationships/image" Target="../media/image68.svg"/><Relationship Id="rId4" Type="http://schemas.openxmlformats.org/officeDocument/2006/relationships/image" Target="../media/image34.svg"/><Relationship Id="rId9" Type="http://schemas.openxmlformats.org/officeDocument/2006/relationships/image" Target="../media/image6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svg"/><Relationship Id="rId3" Type="http://schemas.openxmlformats.org/officeDocument/2006/relationships/image" Target="../media/image39.png"/><Relationship Id="rId7" Type="http://schemas.openxmlformats.org/officeDocument/2006/relationships/image" Target="../media/image69.png"/><Relationship Id="rId12" Type="http://schemas.openxmlformats.org/officeDocument/2006/relationships/image" Target="../media/image74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svg"/><Relationship Id="rId11" Type="http://schemas.openxmlformats.org/officeDocument/2006/relationships/image" Target="../media/image73.png"/><Relationship Id="rId5" Type="http://schemas.openxmlformats.org/officeDocument/2006/relationships/image" Target="../media/image43.png"/><Relationship Id="rId10" Type="http://schemas.openxmlformats.org/officeDocument/2006/relationships/image" Target="../media/image72.svg"/><Relationship Id="rId4" Type="http://schemas.openxmlformats.org/officeDocument/2006/relationships/image" Target="../media/image40.svg"/><Relationship Id="rId9" Type="http://schemas.openxmlformats.org/officeDocument/2006/relationships/image" Target="../media/image7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lose-up of a cow's eye&#10;&#10;Description automatically generated">
            <a:extLst>
              <a:ext uri="{FF2B5EF4-FFF2-40B4-BE49-F238E27FC236}">
                <a16:creationId xmlns:a16="http://schemas.microsoft.com/office/drawing/2014/main" id="{2A14DB7D-5138-32F8-6648-0109F44C9C4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1250" b="312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A5AC0400-4BC6-50BA-21FD-D1C9457024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0532" y="644332"/>
            <a:ext cx="1772668" cy="76243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8F58B9F-B17E-6E1D-AD03-231899EA022A}"/>
              </a:ext>
            </a:extLst>
          </p:cNvPr>
          <p:cNvGrpSpPr/>
          <p:nvPr/>
        </p:nvGrpSpPr>
        <p:grpSpPr>
          <a:xfrm>
            <a:off x="311567" y="5067045"/>
            <a:ext cx="4483265" cy="808000"/>
            <a:chOff x="363623" y="5517208"/>
            <a:chExt cx="4588388" cy="808000"/>
          </a:xfrm>
        </p:grpSpPr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1AAA95FE-EA73-E3C7-EBDC-0C04F64533D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87485" y="5517208"/>
              <a:ext cx="2957571" cy="478546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968A62C9-C40A-6EAA-95AB-7323827194C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63623" y="5827865"/>
              <a:ext cx="4588388" cy="497343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6C7FFAF-F860-0BA0-33F2-222DFC05B1B8}"/>
              </a:ext>
            </a:extLst>
          </p:cNvPr>
          <p:cNvSpPr txBox="1"/>
          <p:nvPr/>
        </p:nvSpPr>
        <p:spPr>
          <a:xfrm>
            <a:off x="692609" y="5061145"/>
            <a:ext cx="44832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effectLst/>
                <a:latin typeface="Roboto Medium" panose="02000000000000000000" pitchFamily="2" charset="0"/>
                <a:ea typeface="Roboto Medium" panose="02000000000000000000" pitchFamily="2" charset="0"/>
              </a:rPr>
              <a:t>Is it a gamechanger?</a:t>
            </a:r>
          </a:p>
          <a:p>
            <a:r>
              <a:rPr lang="en-GB" sz="2000" dirty="0">
                <a:solidFill>
                  <a:schemeClr val="bg1"/>
                </a:solidFill>
                <a:effectLst/>
                <a:latin typeface="Roboto Medium" panose="02000000000000000000" pitchFamily="2" charset="0"/>
                <a:ea typeface="Roboto Medium" panose="02000000000000000000" pitchFamily="2" charset="0"/>
              </a:rPr>
              <a:t>A disruption? Or a load of hot air?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715778-A4B6-49D2-9387-3F09D86DB008}"/>
              </a:ext>
            </a:extLst>
          </p:cNvPr>
          <p:cNvSpPr txBox="1"/>
          <p:nvPr/>
        </p:nvSpPr>
        <p:spPr>
          <a:xfrm>
            <a:off x="692609" y="5815987"/>
            <a:ext cx="7889688" cy="602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4480"/>
              </a:lnSpc>
              <a:spcBef>
                <a:spcPts val="0"/>
              </a:spcBef>
            </a:pPr>
            <a:r>
              <a:rPr lang="en-GB" sz="2000" b="1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Dr Lisa Morgans, Royal Agricultural University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4C86361-464F-455B-9B72-C1FD47C485EF}"/>
              </a:ext>
            </a:extLst>
          </p:cNvPr>
          <p:cNvSpPr txBox="1">
            <a:spLocks/>
          </p:cNvSpPr>
          <p:nvPr/>
        </p:nvSpPr>
        <p:spPr>
          <a:xfrm>
            <a:off x="692609" y="2704011"/>
            <a:ext cx="3330751" cy="2813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480"/>
              </a:lnSpc>
            </a:pPr>
            <a:r>
              <a:rPr lang="en-GB" sz="4400" b="1">
                <a:solidFill>
                  <a:schemeClr val="bg1"/>
                </a:solidFill>
                <a:latin typeface="Roboto" panose="02000000000000000000" pitchFamily="2" charset="0"/>
              </a:rPr>
              <a:t>What will cultured meat mean for farming?</a:t>
            </a:r>
            <a:endParaRPr lang="en-GB" sz="4400" dirty="0">
              <a:solidFill>
                <a:schemeClr val="bg1"/>
              </a:solidFill>
              <a:latin typeface="Roboto" panose="02000000000000000000" pitchFamily="2" charset="0"/>
            </a:endParaRP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1627EBD0-C54B-4469-A6CD-6610C2A38A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143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AF4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A25428-0EC8-E453-A69A-BF3B2D1225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4A24FA34-7D16-5237-8340-E7734B5777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62960" y="3429000"/>
            <a:ext cx="7666080" cy="102240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B1D248A-4467-910D-1FB8-F69CCEB46988}"/>
              </a:ext>
            </a:extLst>
          </p:cNvPr>
          <p:cNvSpPr txBox="1"/>
          <p:nvPr/>
        </p:nvSpPr>
        <p:spPr>
          <a:xfrm>
            <a:off x="2362309" y="3498855"/>
            <a:ext cx="74673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73AF48"/>
                </a:solidFill>
                <a:latin typeface="Roboto" panose="02000000000000000000" pitchFamily="2" charset="0"/>
              </a:rPr>
              <a:t>Both farmers and cultured meat companies told us they’d rather talk in the open and in person</a:t>
            </a:r>
            <a:endParaRPr lang="en-GB" sz="2400" b="1" dirty="0">
              <a:solidFill>
                <a:srgbClr val="73AF48"/>
              </a:solidFill>
              <a:effectLst/>
              <a:latin typeface="Roboto" panose="02000000000000000000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152ACC6-E3CF-DB70-B361-1475F7470F38}"/>
              </a:ext>
            </a:extLst>
          </p:cNvPr>
          <p:cNvGrpSpPr/>
          <p:nvPr/>
        </p:nvGrpSpPr>
        <p:grpSpPr>
          <a:xfrm>
            <a:off x="5668807" y="563022"/>
            <a:ext cx="854386" cy="805094"/>
            <a:chOff x="5444697" y="1683033"/>
            <a:chExt cx="1302600" cy="1227450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00D6EE4C-B800-48A7-1EE9-54E960024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444697" y="1683033"/>
              <a:ext cx="1302600" cy="1227450"/>
            </a:xfrm>
            <a:prstGeom prst="rect">
              <a:avLst/>
            </a:prstGeom>
          </p:spPr>
        </p:pic>
        <p:sp>
          <p:nvSpPr>
            <p:cNvPr id="4" name="Subtitle 2">
              <a:extLst>
                <a:ext uri="{FF2B5EF4-FFF2-40B4-BE49-F238E27FC236}">
                  <a16:creationId xmlns:a16="http://schemas.microsoft.com/office/drawing/2014/main" id="{3282ECE4-78CA-4C67-28D8-DCAF89DEC98B}"/>
                </a:ext>
              </a:extLst>
            </p:cNvPr>
            <p:cNvSpPr txBox="1">
              <a:spLocks/>
            </p:cNvSpPr>
            <p:nvPr/>
          </p:nvSpPr>
          <p:spPr>
            <a:xfrm>
              <a:off x="5664882" y="1864462"/>
              <a:ext cx="862236" cy="992848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000" b="1" dirty="0">
                  <a:solidFill>
                    <a:srgbClr val="73AF48"/>
                  </a:solidFill>
                  <a:latin typeface="Roboto" panose="02000000000000000000" pitchFamily="2" charset="0"/>
                </a:rPr>
                <a:t>6</a:t>
              </a:r>
              <a:endParaRPr lang="en-US" sz="1800" dirty="0">
                <a:solidFill>
                  <a:srgbClr val="73AF48"/>
                </a:solidFill>
              </a:endParaRP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4EFAFCFC-FA2C-0733-B5E0-C853459127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3361" y="1918782"/>
            <a:ext cx="11765279" cy="1141678"/>
          </a:xfrm>
          <a:noFill/>
        </p:spPr>
        <p:txBody>
          <a:bodyPr anchor="ctr">
            <a:noAutofit/>
          </a:bodyPr>
          <a:lstStyle/>
          <a:p>
            <a:r>
              <a:rPr lang="en-GB" sz="6000" b="1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There’s appetite </a:t>
            </a:r>
            <a:br>
              <a:rPr lang="en-GB" sz="6000" b="1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</a:br>
            <a:r>
              <a:rPr lang="en-GB" sz="6000" b="1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for healthy </a:t>
            </a:r>
            <a:r>
              <a:rPr lang="en-GB" sz="6000" b="1" dirty="0">
                <a:solidFill>
                  <a:srgbClr val="225824"/>
                </a:solidFill>
                <a:effectLst/>
                <a:latin typeface="Roboto" panose="02000000000000000000" pitchFamily="2" charset="0"/>
              </a:rPr>
              <a:t>debate</a:t>
            </a:r>
            <a:endParaRPr lang="en-US" sz="3200" dirty="0">
              <a:solidFill>
                <a:srgbClr val="225824"/>
              </a:solidFill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195C0641-18DD-4319-8805-6863A198FF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88691" y="4645518"/>
            <a:ext cx="2414618" cy="149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6247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1EC2E735-1753-B643-24E4-B0E3E81376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5519199" y="3702475"/>
            <a:ext cx="3394129" cy="600740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D6321CC6-8190-8030-87DC-CE7CDAA22E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62702" y="2665666"/>
            <a:ext cx="4954319" cy="2691105"/>
          </a:xfrm>
          <a:noFill/>
        </p:spPr>
        <p:txBody>
          <a:bodyPr anchor="ctr">
            <a:noAutofit/>
          </a:bodyPr>
          <a:lstStyle/>
          <a:p>
            <a:pPr algn="l"/>
            <a:r>
              <a:rPr lang="en-GB" sz="4000" b="1" dirty="0">
                <a:solidFill>
                  <a:srgbClr val="225824"/>
                </a:solidFill>
                <a:effectLst/>
                <a:latin typeface="Roboto" panose="02000000000000000000" pitchFamily="2" charset="0"/>
              </a:rPr>
              <a:t>Download the report </a:t>
            </a:r>
            <a:br>
              <a:rPr lang="en-GB" sz="4000" b="1" dirty="0">
                <a:solidFill>
                  <a:srgbClr val="225824"/>
                </a:solidFill>
                <a:effectLst/>
                <a:latin typeface="Roboto" panose="02000000000000000000" pitchFamily="2" charset="0"/>
              </a:rPr>
            </a:br>
            <a:r>
              <a:rPr lang="en-GB" sz="4000" b="1" dirty="0">
                <a:solidFill>
                  <a:srgbClr val="225824"/>
                </a:solidFill>
                <a:effectLst/>
                <a:latin typeface="Roboto" panose="02000000000000000000" pitchFamily="2" charset="0"/>
              </a:rPr>
              <a:t>and </a:t>
            </a:r>
            <a:r>
              <a:rPr lang="en-GB" sz="4000" b="1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have your say </a:t>
            </a:r>
            <a:br>
              <a:rPr lang="en-GB" sz="4000" b="1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</a:br>
            <a:r>
              <a:rPr lang="en-GB" sz="4000" b="1" dirty="0">
                <a:solidFill>
                  <a:srgbClr val="225824"/>
                </a:solidFill>
                <a:effectLst/>
                <a:latin typeface="Roboto" panose="02000000000000000000" pitchFamily="2" charset="0"/>
              </a:rPr>
              <a:t>on the future of food</a:t>
            </a:r>
            <a:endParaRPr lang="en-US" sz="1800" dirty="0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DAE41FD-5CED-9344-FEE6-A2CB55A8F6FB}"/>
              </a:ext>
            </a:extLst>
          </p:cNvPr>
          <p:cNvGrpSpPr/>
          <p:nvPr/>
        </p:nvGrpSpPr>
        <p:grpSpPr>
          <a:xfrm>
            <a:off x="5444700" y="1222668"/>
            <a:ext cx="1302600" cy="1227450"/>
            <a:chOff x="5444700" y="1559381"/>
            <a:chExt cx="1302600" cy="1227450"/>
          </a:xfrm>
        </p:grpSpPr>
        <p:pic>
          <p:nvPicPr>
            <p:cNvPr id="2" name="Graphic 1">
              <a:extLst>
                <a:ext uri="{FF2B5EF4-FFF2-40B4-BE49-F238E27FC236}">
                  <a16:creationId xmlns:a16="http://schemas.microsoft.com/office/drawing/2014/main" id="{ADDDE152-1DC1-D3F6-6269-3249129C5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444700" y="1559381"/>
              <a:ext cx="1302600" cy="1227450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09994388-1FB3-196F-5BCF-BE3737E12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851890" y="1837942"/>
              <a:ext cx="523387" cy="638417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ACBFE64-ED9A-43E1-A3DA-CE7ED23694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39507" y="2795451"/>
            <a:ext cx="2219942" cy="225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0460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582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FABB44-89CB-F15C-988B-450F5656EB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A4FC10DC-BEB7-E142-186F-83D3C8B0F2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4155" y="2013438"/>
            <a:ext cx="4797669" cy="782516"/>
          </a:xfrm>
          <a:noFill/>
        </p:spPr>
        <p:txBody>
          <a:bodyPr anchor="ctr">
            <a:noAutofit/>
          </a:bodyPr>
          <a:lstStyle/>
          <a:p>
            <a:r>
              <a:rPr lang="en-GB" sz="5400" b="1" dirty="0">
                <a:solidFill>
                  <a:schemeClr val="bg1"/>
                </a:solidFill>
                <a:latin typeface="Roboto" panose="02000000000000000000" pitchFamily="2" charset="0"/>
              </a:rPr>
              <a:t>With thanks to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C30122F-5852-1FC3-8671-426D3BE1A0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45762" y="3013961"/>
            <a:ext cx="4297029" cy="184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909425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2E1C4D-E9E3-3C88-7BCC-23A5256FAB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7EF8C0B7-6DE1-BAAD-8487-FABCDC4F26CF}"/>
              </a:ext>
            </a:extLst>
          </p:cNvPr>
          <p:cNvGrpSpPr/>
          <p:nvPr/>
        </p:nvGrpSpPr>
        <p:grpSpPr>
          <a:xfrm>
            <a:off x="-5243" y="0"/>
            <a:ext cx="3137436" cy="6858000"/>
            <a:chOff x="-5243" y="0"/>
            <a:chExt cx="3137436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4CC02CB-0ECE-1D16-2697-10BF8C054401}"/>
                </a:ext>
              </a:extLst>
            </p:cNvPr>
            <p:cNvSpPr/>
            <p:nvPr/>
          </p:nvSpPr>
          <p:spPr>
            <a:xfrm>
              <a:off x="-5243" y="0"/>
              <a:ext cx="2957366" cy="6858000"/>
            </a:xfrm>
            <a:prstGeom prst="rect">
              <a:avLst/>
            </a:prstGeom>
            <a:solidFill>
              <a:srgbClr val="73AF4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riangle 29">
              <a:extLst>
                <a:ext uri="{FF2B5EF4-FFF2-40B4-BE49-F238E27FC236}">
                  <a16:creationId xmlns:a16="http://schemas.microsoft.com/office/drawing/2014/main" id="{0F9D7CBD-CD45-D3D6-3F3E-437639FC228C}"/>
                </a:ext>
              </a:extLst>
            </p:cNvPr>
            <p:cNvSpPr/>
            <p:nvPr/>
          </p:nvSpPr>
          <p:spPr>
            <a:xfrm rot="5400000">
              <a:off x="2686407" y="3338966"/>
              <a:ext cx="711502" cy="180071"/>
            </a:xfrm>
            <a:prstGeom prst="triangle">
              <a:avLst>
                <a:gd name="adj" fmla="val 51275"/>
              </a:avLst>
            </a:prstGeom>
            <a:solidFill>
              <a:srgbClr val="73AF4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41E4B00B-798A-EEA7-DFFD-FF9EA0C19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2919" y="3335071"/>
            <a:ext cx="1486158" cy="7430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E37C4AF-8441-76E1-D7D3-4B062303CE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6728" y="3571283"/>
            <a:ext cx="1101295" cy="611017"/>
          </a:xfrm>
          <a:prstGeom prst="rect">
            <a:avLst/>
          </a:prstGeom>
        </p:spPr>
      </p:pic>
      <p:pic>
        <p:nvPicPr>
          <p:cNvPr id="4098" name="Picture 2" descr="RAU Working logo collection_WIP4 - Farmer's Weekly">
            <a:extLst>
              <a:ext uri="{FF2B5EF4-FFF2-40B4-BE49-F238E27FC236}">
                <a16:creationId xmlns:a16="http://schemas.microsoft.com/office/drawing/2014/main" id="{C9105518-8BDB-9413-8B15-66070656D7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65"/>
          <a:stretch/>
        </p:blipFill>
        <p:spPr bwMode="auto">
          <a:xfrm>
            <a:off x="5469587" y="1787955"/>
            <a:ext cx="1142806" cy="64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FD38B9A-6E5F-591C-EBB0-9BF81AEA86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2119" y="2498546"/>
            <a:ext cx="1159370" cy="63307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EA1AE8E-A880-07BA-7638-06E4E97255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5795" y="2566139"/>
            <a:ext cx="768932" cy="7689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5FE2AAE-B802-B459-89A0-A999110D67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27181" y="4912884"/>
            <a:ext cx="1102163" cy="39384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032A7BF-4599-6D72-58FD-07B756ECCE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05676" y="4249021"/>
            <a:ext cx="1650283" cy="54726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BC3D463-EEA9-993D-3F6A-566FA97B2F37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5585" y="2632152"/>
            <a:ext cx="868717" cy="86871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574B231-924E-035A-BF22-0EE3D9939AE6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71991" y="3122903"/>
            <a:ext cx="995715" cy="99571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E75C091-398A-4191-58FD-AE5633358C2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2527" b="-5474"/>
          <a:stretch/>
        </p:blipFill>
        <p:spPr>
          <a:xfrm>
            <a:off x="7446610" y="2504142"/>
            <a:ext cx="445852" cy="288488"/>
          </a:xfrm>
          <a:prstGeom prst="rect">
            <a:avLst/>
          </a:prstGeom>
        </p:spPr>
      </p:pic>
      <p:pic>
        <p:nvPicPr>
          <p:cNvPr id="4096" name="Picture 4095">
            <a:extLst>
              <a:ext uri="{FF2B5EF4-FFF2-40B4-BE49-F238E27FC236}">
                <a16:creationId xmlns:a16="http://schemas.microsoft.com/office/drawing/2014/main" id="{090AB852-5444-4CC5-F8FB-88949212D726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84838" y="3792491"/>
            <a:ext cx="868716" cy="521230"/>
          </a:xfrm>
          <a:prstGeom prst="rect">
            <a:avLst/>
          </a:prstGeom>
        </p:spPr>
      </p:pic>
      <p:pic>
        <p:nvPicPr>
          <p:cNvPr id="4099" name="Picture 4098">
            <a:extLst>
              <a:ext uri="{FF2B5EF4-FFF2-40B4-BE49-F238E27FC236}">
                <a16:creationId xmlns:a16="http://schemas.microsoft.com/office/drawing/2014/main" id="{4560CCA2-2498-8A4E-7E91-D61D4D729768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142" t="33169" r="24891" b="34121"/>
          <a:stretch/>
        </p:blipFill>
        <p:spPr>
          <a:xfrm>
            <a:off x="7276501" y="4401232"/>
            <a:ext cx="692395" cy="435815"/>
          </a:xfrm>
          <a:prstGeom prst="rect">
            <a:avLst/>
          </a:prstGeom>
        </p:spPr>
      </p:pic>
      <p:pic>
        <p:nvPicPr>
          <p:cNvPr id="4101" name="Picture 4100">
            <a:extLst>
              <a:ext uri="{FF2B5EF4-FFF2-40B4-BE49-F238E27FC236}">
                <a16:creationId xmlns:a16="http://schemas.microsoft.com/office/drawing/2014/main" id="{E165B5F0-D673-1484-A87F-E536D77746D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553459" y="3046187"/>
            <a:ext cx="816485" cy="816485"/>
          </a:xfrm>
          <a:prstGeom prst="rect">
            <a:avLst/>
          </a:prstGeom>
        </p:spPr>
      </p:pic>
      <p:pic>
        <p:nvPicPr>
          <p:cNvPr id="4103" name="Picture 4102">
            <a:extLst>
              <a:ext uri="{FF2B5EF4-FFF2-40B4-BE49-F238E27FC236}">
                <a16:creationId xmlns:a16="http://schemas.microsoft.com/office/drawing/2014/main" id="{B6DD1D54-F7C1-EC03-5DA6-AE01E5F8B17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383617" y="1787843"/>
            <a:ext cx="789648" cy="446323"/>
          </a:xfrm>
          <a:prstGeom prst="rect">
            <a:avLst/>
          </a:prstGeom>
        </p:spPr>
      </p:pic>
      <p:pic>
        <p:nvPicPr>
          <p:cNvPr id="4105" name="Picture 4104">
            <a:extLst>
              <a:ext uri="{FF2B5EF4-FFF2-40B4-BE49-F238E27FC236}">
                <a16:creationId xmlns:a16="http://schemas.microsoft.com/office/drawing/2014/main" id="{AC13DDE8-3A88-B7C8-B671-8258AF03ECF0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48673" y="1696722"/>
            <a:ext cx="733181" cy="733181"/>
          </a:xfrm>
          <a:prstGeom prst="rect">
            <a:avLst/>
          </a:prstGeom>
        </p:spPr>
      </p:pic>
      <p:pic>
        <p:nvPicPr>
          <p:cNvPr id="4107" name="Picture 4106">
            <a:extLst>
              <a:ext uri="{FF2B5EF4-FFF2-40B4-BE49-F238E27FC236}">
                <a16:creationId xmlns:a16="http://schemas.microsoft.com/office/drawing/2014/main" id="{14A1433D-344E-7871-8FBD-29900868AFB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055979" y="3841031"/>
            <a:ext cx="1011803" cy="190203"/>
          </a:xfrm>
          <a:prstGeom prst="rect">
            <a:avLst/>
          </a:prstGeom>
        </p:spPr>
      </p:pic>
      <p:pic>
        <p:nvPicPr>
          <p:cNvPr id="4109" name="Picture 4108">
            <a:extLst>
              <a:ext uri="{FF2B5EF4-FFF2-40B4-BE49-F238E27FC236}">
                <a16:creationId xmlns:a16="http://schemas.microsoft.com/office/drawing/2014/main" id="{4B358F79-0FE5-64EC-1FFF-32E18EDE957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531302" y="3813330"/>
            <a:ext cx="1239536" cy="385428"/>
          </a:xfrm>
          <a:prstGeom prst="rect">
            <a:avLst/>
          </a:prstGeom>
        </p:spPr>
      </p:pic>
      <p:pic>
        <p:nvPicPr>
          <p:cNvPr id="4111" name="Picture 4110">
            <a:extLst>
              <a:ext uri="{FF2B5EF4-FFF2-40B4-BE49-F238E27FC236}">
                <a16:creationId xmlns:a16="http://schemas.microsoft.com/office/drawing/2014/main" id="{F83DA9C9-4BBA-ED48-8B3B-451620CA5102}"/>
              </a:ext>
            </a:extLst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0790" y="3009483"/>
            <a:ext cx="1066716" cy="709851"/>
          </a:xfrm>
          <a:prstGeom prst="rect">
            <a:avLst/>
          </a:prstGeom>
        </p:spPr>
      </p:pic>
      <p:pic>
        <p:nvPicPr>
          <p:cNvPr id="4113" name="Picture 4112">
            <a:extLst>
              <a:ext uri="{FF2B5EF4-FFF2-40B4-BE49-F238E27FC236}">
                <a16:creationId xmlns:a16="http://schemas.microsoft.com/office/drawing/2014/main" id="{0185511B-12D9-5F53-3EF5-5B74EECDDF41}"/>
              </a:ext>
            </a:extLst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74087" y="4298671"/>
            <a:ext cx="968586" cy="499815"/>
          </a:xfrm>
          <a:prstGeom prst="rect">
            <a:avLst/>
          </a:prstGeom>
        </p:spPr>
      </p:pic>
      <p:pic>
        <p:nvPicPr>
          <p:cNvPr id="4115" name="Picture 4114">
            <a:extLst>
              <a:ext uri="{FF2B5EF4-FFF2-40B4-BE49-F238E27FC236}">
                <a16:creationId xmlns:a16="http://schemas.microsoft.com/office/drawing/2014/main" id="{F4B8F8E0-C659-216E-4A73-7B4EC48991A9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477490" y="2465253"/>
            <a:ext cx="667302" cy="529604"/>
          </a:xfrm>
          <a:prstGeom prst="rect">
            <a:avLst/>
          </a:prstGeom>
        </p:spPr>
      </p:pic>
      <p:pic>
        <p:nvPicPr>
          <p:cNvPr id="4117" name="Picture 4116">
            <a:extLst>
              <a:ext uri="{FF2B5EF4-FFF2-40B4-BE49-F238E27FC236}">
                <a16:creationId xmlns:a16="http://schemas.microsoft.com/office/drawing/2014/main" id="{33D0F49D-032E-1B1B-8347-5AACD1AB2CDC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954435" y="4180515"/>
            <a:ext cx="811498" cy="452928"/>
          </a:xfrm>
          <a:prstGeom prst="rect">
            <a:avLst/>
          </a:prstGeom>
        </p:spPr>
      </p:pic>
      <p:pic>
        <p:nvPicPr>
          <p:cNvPr id="4119" name="Picture 4118">
            <a:extLst>
              <a:ext uri="{FF2B5EF4-FFF2-40B4-BE49-F238E27FC236}">
                <a16:creationId xmlns:a16="http://schemas.microsoft.com/office/drawing/2014/main" id="{2B2A2EB9-6BE1-250F-E52B-BD9E8D36B50D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558066" y="4822324"/>
            <a:ext cx="1152305" cy="318435"/>
          </a:xfrm>
          <a:prstGeom prst="rect">
            <a:avLst/>
          </a:prstGeom>
        </p:spPr>
      </p:pic>
      <p:pic>
        <p:nvPicPr>
          <p:cNvPr id="4121" name="Picture 4120">
            <a:extLst>
              <a:ext uri="{FF2B5EF4-FFF2-40B4-BE49-F238E27FC236}">
                <a16:creationId xmlns:a16="http://schemas.microsoft.com/office/drawing/2014/main" id="{DAF0BC7C-DE69-8096-7A02-C089924321DD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239506" y="4923984"/>
            <a:ext cx="558266" cy="558266"/>
          </a:xfrm>
          <a:prstGeom prst="rect">
            <a:avLst/>
          </a:prstGeom>
        </p:spPr>
      </p:pic>
      <p:pic>
        <p:nvPicPr>
          <p:cNvPr id="4123" name="Picture 4122">
            <a:extLst>
              <a:ext uri="{FF2B5EF4-FFF2-40B4-BE49-F238E27FC236}">
                <a16:creationId xmlns:a16="http://schemas.microsoft.com/office/drawing/2014/main" id="{107B6E13-9F17-AB43-1C07-721A7E134779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661454" y="2521646"/>
            <a:ext cx="959435" cy="337579"/>
          </a:xfrm>
          <a:prstGeom prst="rect">
            <a:avLst/>
          </a:prstGeom>
        </p:spPr>
      </p:pic>
      <p:pic>
        <p:nvPicPr>
          <p:cNvPr id="4125" name="Picture 4124">
            <a:extLst>
              <a:ext uri="{FF2B5EF4-FFF2-40B4-BE49-F238E27FC236}">
                <a16:creationId xmlns:a16="http://schemas.microsoft.com/office/drawing/2014/main" id="{D9BBA702-C639-49A2-BCE4-EC6001E23E04}"/>
              </a:ext>
            </a:extLst>
          </p:cNvPr>
          <p:cNvPicPr>
            <a:picLocks noChangeAspect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0964" y="5109804"/>
            <a:ext cx="978391" cy="480023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277B3A8A-E9AD-7C6E-310B-9662BF1558A5}"/>
              </a:ext>
            </a:extLst>
          </p:cNvPr>
          <p:cNvGrpSpPr/>
          <p:nvPr/>
        </p:nvGrpSpPr>
        <p:grpSpPr>
          <a:xfrm>
            <a:off x="6999666" y="824937"/>
            <a:ext cx="4415367" cy="5067313"/>
            <a:chOff x="6999666" y="824937"/>
            <a:chExt cx="4415367" cy="5067313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20C92A71-A18A-1EE9-85EC-07E11155F777}"/>
                </a:ext>
              </a:extLst>
            </p:cNvPr>
            <p:cNvSpPr/>
            <p:nvPr/>
          </p:nvSpPr>
          <p:spPr>
            <a:xfrm>
              <a:off x="6999666" y="1476883"/>
              <a:ext cx="4415367" cy="4415367"/>
            </a:xfrm>
            <a:prstGeom prst="ellipse">
              <a:avLst/>
            </a:prstGeom>
            <a:noFill/>
            <a:ln w="12700">
              <a:solidFill>
                <a:srgbClr val="22582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3201EEB-DF11-560C-47B9-A870FC5FB0D8}"/>
                </a:ext>
              </a:extLst>
            </p:cNvPr>
            <p:cNvSpPr txBox="1"/>
            <p:nvPr/>
          </p:nvSpPr>
          <p:spPr>
            <a:xfrm>
              <a:off x="7669536" y="824937"/>
              <a:ext cx="295051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800" b="1" dirty="0">
                  <a:solidFill>
                    <a:srgbClr val="225824"/>
                  </a:solidFill>
                  <a:effectLst/>
                  <a:latin typeface="Roboto" panose="02000000000000000000" pitchFamily="2" charset="0"/>
                </a:rPr>
                <a:t>Industry / NGO partners**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6811526-5FA8-0537-8285-9346685D9F98}"/>
              </a:ext>
            </a:extLst>
          </p:cNvPr>
          <p:cNvGrpSpPr/>
          <p:nvPr/>
        </p:nvGrpSpPr>
        <p:grpSpPr>
          <a:xfrm>
            <a:off x="3833307" y="824937"/>
            <a:ext cx="4415367" cy="5067313"/>
            <a:chOff x="3833307" y="824937"/>
            <a:chExt cx="4415367" cy="506731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8AC8CC7-AAF7-24AF-EEE2-2119526FF01F}"/>
                </a:ext>
              </a:extLst>
            </p:cNvPr>
            <p:cNvSpPr txBox="1"/>
            <p:nvPr/>
          </p:nvSpPr>
          <p:spPr>
            <a:xfrm>
              <a:off x="5033803" y="824937"/>
              <a:ext cx="201437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800" b="1" dirty="0">
                  <a:solidFill>
                    <a:srgbClr val="225824"/>
                  </a:solidFill>
                  <a:effectLst/>
                  <a:latin typeface="Roboto" panose="02000000000000000000" pitchFamily="2" charset="0"/>
                </a:rPr>
                <a:t>Research team*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EE68938-91B3-D58A-0069-7AFAC6935DA3}"/>
                </a:ext>
              </a:extLst>
            </p:cNvPr>
            <p:cNvSpPr/>
            <p:nvPr/>
          </p:nvSpPr>
          <p:spPr>
            <a:xfrm>
              <a:off x="3833307" y="1476883"/>
              <a:ext cx="4415367" cy="4415367"/>
            </a:xfrm>
            <a:prstGeom prst="ellipse">
              <a:avLst/>
            </a:prstGeom>
            <a:noFill/>
            <a:ln w="12700">
              <a:solidFill>
                <a:srgbClr val="22582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0ECC1664-AE49-A167-447F-43EC538BD2DE}"/>
              </a:ext>
            </a:extLst>
          </p:cNvPr>
          <p:cNvSpPr txBox="1"/>
          <p:nvPr/>
        </p:nvSpPr>
        <p:spPr>
          <a:xfrm>
            <a:off x="359937" y="3073250"/>
            <a:ext cx="226711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2258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*Tom MacMillan, Katherine Lewis, John Dooley, Lisa Morgans, Alex Sexton, Mustafa Ali, Scott Allan, </a:t>
            </a:r>
            <a:br>
              <a:rPr lang="en-GB" sz="1200" dirty="0">
                <a:solidFill>
                  <a:srgbClr val="225824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GB" sz="1200" dirty="0">
                <a:solidFill>
                  <a:srgbClr val="2258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Iain Argyle, Illtud Dunsford, Mike Goodman, John Lynch, Louise Manning, Viren Ranawana, David Rose, Rachael Rothman, Will Sibly, Anastasios Vasilopoulos and </a:t>
            </a:r>
            <a:br>
              <a:rPr lang="en-GB" sz="1200" dirty="0">
                <a:solidFill>
                  <a:srgbClr val="225824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GB" sz="1200" dirty="0">
                <a:solidFill>
                  <a:srgbClr val="2258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Adele Wylie</a:t>
            </a:r>
          </a:p>
          <a:p>
            <a:endParaRPr lang="en-GB" sz="1200" dirty="0">
              <a:solidFill>
                <a:srgbClr val="225824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1200" dirty="0">
                <a:solidFill>
                  <a:srgbClr val="2258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** Two further farming partner organisations opted not to be named</a:t>
            </a:r>
          </a:p>
          <a:p>
            <a:endParaRPr lang="en-GB" sz="12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B858B53-04AB-ADCB-3C99-54753E7F4BDB}"/>
              </a:ext>
            </a:extLst>
          </p:cNvPr>
          <p:cNvGrpSpPr/>
          <p:nvPr/>
        </p:nvGrpSpPr>
        <p:grpSpPr>
          <a:xfrm>
            <a:off x="320828" y="894626"/>
            <a:ext cx="2190105" cy="599285"/>
            <a:chOff x="320828" y="894626"/>
            <a:chExt cx="2190105" cy="599285"/>
          </a:xfrm>
        </p:grpSpPr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F48B03C5-6070-60A6-3E67-30B539F69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320828" y="894626"/>
              <a:ext cx="2190105" cy="599285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F25FBEC-F14C-0C74-84C3-A3C2711F4206}"/>
                </a:ext>
              </a:extLst>
            </p:cNvPr>
            <p:cNvSpPr txBox="1"/>
            <p:nvPr/>
          </p:nvSpPr>
          <p:spPr>
            <a:xfrm>
              <a:off x="449632" y="920869"/>
              <a:ext cx="182683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2800" b="1" dirty="0">
                  <a:solidFill>
                    <a:srgbClr val="73AF48"/>
                  </a:solidFill>
                  <a:latin typeface="Roboto" panose="02000000000000000000" pitchFamily="2" charset="0"/>
                </a:rPr>
                <a:t>The Team</a:t>
              </a:r>
              <a:endParaRPr lang="en-US" sz="2800" dirty="0">
                <a:solidFill>
                  <a:srgbClr val="73AF48"/>
                </a:solidFill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B660C07-88C6-FF75-5E4F-277518EAEEC7}"/>
              </a:ext>
            </a:extLst>
          </p:cNvPr>
          <p:cNvGrpSpPr/>
          <p:nvPr/>
        </p:nvGrpSpPr>
        <p:grpSpPr>
          <a:xfrm>
            <a:off x="382880" y="1749326"/>
            <a:ext cx="1588079" cy="994773"/>
            <a:chOff x="325978" y="1749326"/>
            <a:chExt cx="1588079" cy="99477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0A472A6-794D-9B9C-C0E0-7A54B241160C}"/>
                </a:ext>
              </a:extLst>
            </p:cNvPr>
            <p:cNvSpPr txBox="1"/>
            <p:nvPr/>
          </p:nvSpPr>
          <p:spPr>
            <a:xfrm>
              <a:off x="325978" y="1749326"/>
              <a:ext cx="108607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  <a:effectLst/>
                  <a:latin typeface="Roboto" panose="02000000000000000000" pitchFamily="2" charset="0"/>
                </a:rPr>
                <a:t>Funded by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B147C616-347F-5026-C284-DB41C8A49B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392730" y="2089765"/>
              <a:ext cx="1521327" cy="6543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020565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5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0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5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5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896A3719-B05F-F058-2ACA-C9D47E82D8FA}"/>
              </a:ext>
            </a:extLst>
          </p:cNvPr>
          <p:cNvGrpSpPr/>
          <p:nvPr/>
        </p:nvGrpSpPr>
        <p:grpSpPr>
          <a:xfrm>
            <a:off x="832851" y="3185410"/>
            <a:ext cx="4606533" cy="1499258"/>
            <a:chOff x="2500547" y="3295919"/>
            <a:chExt cx="7087767" cy="1931228"/>
          </a:xfrm>
        </p:grpSpPr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1DD56B2E-71DD-45CA-E35E-1F86A10C09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500547" y="3295919"/>
              <a:ext cx="7087767" cy="1077532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1EC2E735-1753-B643-24E4-B0E3E81376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690517" y="4083896"/>
              <a:ext cx="6707829" cy="532368"/>
            </a:xfrm>
            <a:prstGeom prst="rect">
              <a:avLst/>
            </a:prstGeom>
          </p:spPr>
        </p:pic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722AED85-ABCB-DCD8-FE9D-9616373AA17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156442" y="4149615"/>
              <a:ext cx="3879116" cy="1077532"/>
            </a:xfrm>
            <a:prstGeom prst="rect">
              <a:avLst/>
            </a:prstGeom>
          </p:spPr>
        </p:pic>
      </p:grpSp>
      <p:sp>
        <p:nvSpPr>
          <p:cNvPr id="14" name="Subtitle 2">
            <a:extLst>
              <a:ext uri="{FF2B5EF4-FFF2-40B4-BE49-F238E27FC236}">
                <a16:creationId xmlns:a16="http://schemas.microsoft.com/office/drawing/2014/main" id="{9511E751-0FE3-B8B2-4821-C4C7D478BF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8479" y="2312383"/>
            <a:ext cx="4523405" cy="2233234"/>
          </a:xfrm>
          <a:noFill/>
        </p:spPr>
        <p:txBody>
          <a:bodyPr anchor="t">
            <a:noAutofit/>
          </a:bodyPr>
          <a:lstStyle/>
          <a:p>
            <a:pPr>
              <a:lnSpc>
                <a:spcPts val="3500"/>
              </a:lnSpc>
            </a:pPr>
            <a:r>
              <a:rPr lang="en-GB" sz="3200" b="1" dirty="0">
                <a:solidFill>
                  <a:srgbClr val="225824"/>
                </a:solidFill>
                <a:effectLst/>
                <a:latin typeface="Roboto" panose="02000000000000000000" pitchFamily="2" charset="0"/>
              </a:rPr>
              <a:t>Until recently, hardly anyone had asked what </a:t>
            </a:r>
            <a:r>
              <a:rPr lang="en-GB" sz="3200" b="1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cultured, or lab-grown, meat might mean for</a:t>
            </a:r>
            <a:br>
              <a:rPr lang="en-GB" sz="3200" b="1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</a:br>
            <a:r>
              <a:rPr lang="en-GB" sz="3200" b="1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UK farming. </a:t>
            </a:r>
            <a:endParaRPr lang="en-US" sz="1400" dirty="0">
              <a:solidFill>
                <a:schemeClr val="bg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A23DB99-D7F6-FCD0-3695-F8E7FB20A46A}"/>
              </a:ext>
            </a:extLst>
          </p:cNvPr>
          <p:cNvGrpSpPr/>
          <p:nvPr/>
        </p:nvGrpSpPr>
        <p:grpSpPr>
          <a:xfrm>
            <a:off x="6764490" y="2264211"/>
            <a:ext cx="4592324" cy="992934"/>
            <a:chOff x="3189600" y="2836801"/>
            <a:chExt cx="5860800" cy="1267199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6412AAD5-AF1F-48D4-5997-20F05A0A95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89600" y="2836801"/>
              <a:ext cx="5860800" cy="704938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B0DA41DC-0D06-F50C-9063-E0986EDD5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427102" y="3334829"/>
              <a:ext cx="2858498" cy="769171"/>
            </a:xfrm>
            <a:prstGeom prst="rect">
              <a:avLst/>
            </a:prstGeom>
          </p:spPr>
        </p:pic>
      </p:grpSp>
      <p:sp>
        <p:nvSpPr>
          <p:cNvPr id="13" name="Triangle 12">
            <a:extLst>
              <a:ext uri="{FF2B5EF4-FFF2-40B4-BE49-F238E27FC236}">
                <a16:creationId xmlns:a16="http://schemas.microsoft.com/office/drawing/2014/main" id="{DEC90B2F-D4D5-16B5-B913-2D776075E4D9}"/>
              </a:ext>
            </a:extLst>
          </p:cNvPr>
          <p:cNvSpPr/>
          <p:nvPr/>
        </p:nvSpPr>
        <p:spPr>
          <a:xfrm rot="5400000">
            <a:off x="5812470" y="3216271"/>
            <a:ext cx="711502" cy="180071"/>
          </a:xfrm>
          <a:prstGeom prst="triangle">
            <a:avLst>
              <a:gd name="adj" fmla="val 51275"/>
            </a:avLst>
          </a:prstGeom>
          <a:solidFill>
            <a:srgbClr val="73AF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94A8D1F-8100-B817-B814-3571BBBFB389}"/>
              </a:ext>
            </a:extLst>
          </p:cNvPr>
          <p:cNvGrpSpPr/>
          <p:nvPr/>
        </p:nvGrpSpPr>
        <p:grpSpPr>
          <a:xfrm>
            <a:off x="6764490" y="2312383"/>
            <a:ext cx="4550758" cy="2604674"/>
            <a:chOff x="6782304" y="2312383"/>
            <a:chExt cx="4550758" cy="2378223"/>
          </a:xfrm>
        </p:grpSpPr>
        <p:sp>
          <p:nvSpPr>
            <p:cNvPr id="8" name="Subtitle 2">
              <a:extLst>
                <a:ext uri="{FF2B5EF4-FFF2-40B4-BE49-F238E27FC236}">
                  <a16:creationId xmlns:a16="http://schemas.microsoft.com/office/drawing/2014/main" id="{B5E1B3F1-3F70-6782-3146-AFFDF7AED83D}"/>
                </a:ext>
              </a:extLst>
            </p:cNvPr>
            <p:cNvSpPr txBox="1">
              <a:spLocks/>
            </p:cNvSpPr>
            <p:nvPr/>
          </p:nvSpPr>
          <p:spPr>
            <a:xfrm>
              <a:off x="6809657" y="2312383"/>
              <a:ext cx="4523405" cy="2084791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3500"/>
                </a:lnSpc>
              </a:pPr>
              <a:r>
                <a:rPr lang="en-GB" sz="3200" b="1" dirty="0">
                  <a:solidFill>
                    <a:schemeClr val="bg1"/>
                  </a:solidFill>
                  <a:latin typeface="Roboto" panose="02000000000000000000" pitchFamily="2" charset="0"/>
                </a:rPr>
                <a:t>Or asked farmers what they think. After two years of study, here’s what we found</a:t>
              </a:r>
            </a:p>
            <a:p>
              <a:pPr>
                <a:lnSpc>
                  <a:spcPts val="3500"/>
                </a:lnSpc>
              </a:pPr>
              <a:endParaRPr lang="en-GB" sz="3200" b="1" dirty="0">
                <a:solidFill>
                  <a:srgbClr val="225824"/>
                </a:solidFill>
                <a:latin typeface="Roboto" panose="02000000000000000000" pitchFamily="2" charset="0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337C7C0-8C8A-87E4-741D-C8BA6AA8179A}"/>
                </a:ext>
              </a:extLst>
            </p:cNvPr>
            <p:cNvGrpSpPr/>
            <p:nvPr/>
          </p:nvGrpSpPr>
          <p:grpSpPr>
            <a:xfrm>
              <a:off x="6782304" y="4138241"/>
              <a:ext cx="4550758" cy="552365"/>
              <a:chOff x="6782304" y="4138241"/>
              <a:chExt cx="4550758" cy="552365"/>
            </a:xfrm>
          </p:grpSpPr>
          <p:pic>
            <p:nvPicPr>
              <p:cNvPr id="12" name="Graphic 11">
                <a:extLst>
                  <a:ext uri="{FF2B5EF4-FFF2-40B4-BE49-F238E27FC236}">
                    <a16:creationId xmlns:a16="http://schemas.microsoft.com/office/drawing/2014/main" id="{D88BB919-E25E-5A3A-44FB-A53424D463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6868353" y="4138241"/>
                <a:ext cx="675113" cy="552365"/>
              </a:xfrm>
              <a:prstGeom prst="rect">
                <a:avLst/>
              </a:prstGeom>
            </p:spPr>
          </p:pic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318D6244-764D-2C6A-F1D8-3C4A3EA110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82304" y="4684668"/>
                <a:ext cx="4550758" cy="0"/>
              </a:xfrm>
              <a:prstGeom prst="line">
                <a:avLst/>
              </a:prstGeom>
              <a:ln w="19050">
                <a:solidFill>
                  <a:srgbClr val="225824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252A425-C4A4-4025-91EA-7ACFC3B9D7C7}"/>
              </a:ext>
            </a:extLst>
          </p:cNvPr>
          <p:cNvSpPr txBox="1"/>
          <p:nvPr/>
        </p:nvSpPr>
        <p:spPr>
          <a:xfrm>
            <a:off x="6392128" y="2732151"/>
            <a:ext cx="5134582" cy="1715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40"/>
              </a:lnSpc>
            </a:pPr>
            <a:r>
              <a:rPr lang="en-GB" sz="3200" b="1" dirty="0">
                <a:solidFill>
                  <a:srgbClr val="225824"/>
                </a:solidFill>
                <a:latin typeface="Roboto" panose="02000000000000000000" pitchFamily="2" charset="0"/>
              </a:rPr>
              <a:t>		     After two years of study, here’s </a:t>
            </a:r>
            <a:br>
              <a:rPr lang="en-GB" sz="3200" b="1" dirty="0">
                <a:solidFill>
                  <a:srgbClr val="225824"/>
                </a:solidFill>
                <a:latin typeface="Roboto" panose="02000000000000000000" pitchFamily="2" charset="0"/>
              </a:rPr>
            </a:br>
            <a:r>
              <a:rPr lang="en-GB" sz="3200" b="1" dirty="0">
                <a:solidFill>
                  <a:srgbClr val="225824"/>
                </a:solidFill>
                <a:latin typeface="Roboto" panose="02000000000000000000" pitchFamily="2" charset="0"/>
              </a:rPr>
              <a:t>what we found…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832866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3" grpId="0" animBg="1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582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FAEF88-4001-8A3F-AF28-F315110CCA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77626EA-70E9-DA2E-4602-8B82D3708477}"/>
              </a:ext>
            </a:extLst>
          </p:cNvPr>
          <p:cNvGrpSpPr/>
          <p:nvPr/>
        </p:nvGrpSpPr>
        <p:grpSpPr>
          <a:xfrm>
            <a:off x="5668807" y="756801"/>
            <a:ext cx="854386" cy="805094"/>
            <a:chOff x="5444700" y="1683033"/>
            <a:chExt cx="1302600" cy="1227450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BCD756CF-547C-E0CC-EFBC-E427E93B36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444700" y="1683033"/>
              <a:ext cx="1302600" cy="1227450"/>
            </a:xfrm>
            <a:prstGeom prst="rect">
              <a:avLst/>
            </a:prstGeom>
          </p:spPr>
        </p:pic>
        <p:sp>
          <p:nvSpPr>
            <p:cNvPr id="4" name="Subtitle 2">
              <a:extLst>
                <a:ext uri="{FF2B5EF4-FFF2-40B4-BE49-F238E27FC236}">
                  <a16:creationId xmlns:a16="http://schemas.microsoft.com/office/drawing/2014/main" id="{F0A3549A-1C48-CDBB-9FAE-373ADB64800C}"/>
                </a:ext>
              </a:extLst>
            </p:cNvPr>
            <p:cNvSpPr txBox="1">
              <a:spLocks/>
            </p:cNvSpPr>
            <p:nvPr/>
          </p:nvSpPr>
          <p:spPr>
            <a:xfrm>
              <a:off x="5664882" y="1864462"/>
              <a:ext cx="862236" cy="992848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000" b="1" dirty="0">
                  <a:solidFill>
                    <a:srgbClr val="225824"/>
                  </a:solidFill>
                  <a:latin typeface="Roboto" panose="02000000000000000000" pitchFamily="2" charset="0"/>
                </a:rPr>
                <a:t>1</a:t>
              </a:r>
              <a:endParaRPr lang="en-US" sz="1800" dirty="0">
                <a:solidFill>
                  <a:srgbClr val="225824"/>
                </a:solidFill>
              </a:endParaRP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0A7D5D89-F83C-7374-192D-2E1484A794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23365" y="1705571"/>
            <a:ext cx="6145271" cy="1141678"/>
          </a:xfrm>
          <a:noFill/>
        </p:spPr>
        <p:txBody>
          <a:bodyPr anchor="ctr">
            <a:noAutofit/>
          </a:bodyPr>
          <a:lstStyle/>
          <a:p>
            <a:r>
              <a:rPr lang="en-GB" sz="6000" b="1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It’s </a:t>
            </a:r>
            <a:r>
              <a:rPr lang="en-GB" sz="6000" b="1" dirty="0">
                <a:solidFill>
                  <a:srgbClr val="73AF48"/>
                </a:solidFill>
                <a:effectLst/>
                <a:latin typeface="Roboto" panose="02000000000000000000" pitchFamily="2" charset="0"/>
              </a:rPr>
              <a:t>slow-burn</a:t>
            </a:r>
            <a:endParaRPr lang="en-US" sz="3200" dirty="0">
              <a:solidFill>
                <a:srgbClr val="73AF48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D1A143D-0C73-0CDB-7852-E10C56AEA211}"/>
              </a:ext>
            </a:extLst>
          </p:cNvPr>
          <p:cNvGrpSpPr/>
          <p:nvPr/>
        </p:nvGrpSpPr>
        <p:grpSpPr>
          <a:xfrm>
            <a:off x="3129335" y="3798783"/>
            <a:ext cx="1382364" cy="2098949"/>
            <a:chOff x="2636727" y="2074655"/>
            <a:chExt cx="1626774" cy="2470057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AD87B2D9-1FC9-2D98-3C11-41332E4F7B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844850" y="2074655"/>
              <a:ext cx="1346200" cy="14478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421E6F3-02B6-9620-A4AC-6B30C9BDEAA1}"/>
                </a:ext>
              </a:extLst>
            </p:cNvPr>
            <p:cNvSpPr txBox="1"/>
            <p:nvPr/>
          </p:nvSpPr>
          <p:spPr>
            <a:xfrm>
              <a:off x="2636727" y="3711667"/>
              <a:ext cx="1626774" cy="8330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solidFill>
                    <a:schemeClr val="bg1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</a:rPr>
                <a:t>Weather patterns</a:t>
              </a:r>
              <a:endParaRPr lang="en-US" sz="20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8470742-35A3-9658-3326-734CDEADE2B9}"/>
              </a:ext>
            </a:extLst>
          </p:cNvPr>
          <p:cNvGrpSpPr/>
          <p:nvPr/>
        </p:nvGrpSpPr>
        <p:grpSpPr>
          <a:xfrm>
            <a:off x="5338905" y="3798783"/>
            <a:ext cx="1514190" cy="1791173"/>
            <a:chOff x="5205046" y="2074655"/>
            <a:chExt cx="1781908" cy="2107864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E8561CB0-A95F-F607-8E55-263DC94217E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205046" y="2074655"/>
              <a:ext cx="1781908" cy="14478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727EE86-54E6-514B-A899-A6F1337A2770}"/>
                </a:ext>
              </a:extLst>
            </p:cNvPr>
            <p:cNvSpPr txBox="1"/>
            <p:nvPr/>
          </p:nvSpPr>
          <p:spPr>
            <a:xfrm>
              <a:off x="5276738" y="3711667"/>
              <a:ext cx="1626773" cy="4708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solidFill>
                    <a:schemeClr val="bg1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</a:rPr>
                <a:t>Markets</a:t>
              </a:r>
              <a:endParaRPr lang="en-US" sz="20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6B9C785-3899-D97D-6AA7-51D69C686D11}"/>
              </a:ext>
            </a:extLst>
          </p:cNvPr>
          <p:cNvGrpSpPr/>
          <p:nvPr/>
        </p:nvGrpSpPr>
        <p:grpSpPr>
          <a:xfrm>
            <a:off x="7670316" y="3855934"/>
            <a:ext cx="1646871" cy="1734022"/>
            <a:chOff x="7802908" y="2131805"/>
            <a:chExt cx="1938048" cy="2040609"/>
          </a:xfrm>
        </p:grpSpPr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D4D1D7B7-6C00-D32E-5657-566EF15107D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000950" y="2131805"/>
              <a:ext cx="1541966" cy="14478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668C1D4-A852-85CF-56E9-3A67152B7423}"/>
                </a:ext>
              </a:extLst>
            </p:cNvPr>
            <p:cNvSpPr txBox="1"/>
            <p:nvPr/>
          </p:nvSpPr>
          <p:spPr>
            <a:xfrm>
              <a:off x="7802908" y="3701562"/>
              <a:ext cx="1938048" cy="4708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solidFill>
                    <a:schemeClr val="bg1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</a:rPr>
                <a:t>Policy</a:t>
              </a:r>
              <a:endParaRPr lang="en-US" sz="20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pic>
        <p:nvPicPr>
          <p:cNvPr id="20" name="Graphic 19">
            <a:extLst>
              <a:ext uri="{FF2B5EF4-FFF2-40B4-BE49-F238E27FC236}">
                <a16:creationId xmlns:a16="http://schemas.microsoft.com/office/drawing/2014/main" id="{1775F2D9-0B73-94AA-6350-A10C5A4E9B8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148469" y="2950883"/>
            <a:ext cx="5895062" cy="46166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60358F5-15E6-1532-9A98-C010F61A7FAC}"/>
              </a:ext>
            </a:extLst>
          </p:cNvPr>
          <p:cNvSpPr txBox="1"/>
          <p:nvPr/>
        </p:nvSpPr>
        <p:spPr>
          <a:xfrm>
            <a:off x="3342617" y="2942349"/>
            <a:ext cx="5754985" cy="471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225824"/>
                </a:solidFill>
                <a:effectLst/>
                <a:latin typeface="Roboto" panose="02000000000000000000" pitchFamily="2" charset="0"/>
              </a:rPr>
              <a:t>compared to things like shifting</a:t>
            </a:r>
            <a:endParaRPr lang="en-US" sz="2400" dirty="0">
              <a:solidFill>
                <a:srgbClr val="2258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42263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AF4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A25428-0EC8-E453-A69A-BF3B2D1225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A152ACC6-E3CF-DB70-B361-1475F7470F38}"/>
              </a:ext>
            </a:extLst>
          </p:cNvPr>
          <p:cNvGrpSpPr/>
          <p:nvPr/>
        </p:nvGrpSpPr>
        <p:grpSpPr>
          <a:xfrm>
            <a:off x="5668807" y="720465"/>
            <a:ext cx="854386" cy="805094"/>
            <a:chOff x="5444697" y="1683033"/>
            <a:chExt cx="1302600" cy="1227450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00D6EE4C-B800-48A7-1EE9-54E960024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444697" y="1683033"/>
              <a:ext cx="1302600" cy="1227450"/>
            </a:xfrm>
            <a:prstGeom prst="rect">
              <a:avLst/>
            </a:prstGeom>
          </p:spPr>
        </p:pic>
        <p:sp>
          <p:nvSpPr>
            <p:cNvPr id="4" name="Subtitle 2">
              <a:extLst>
                <a:ext uri="{FF2B5EF4-FFF2-40B4-BE49-F238E27FC236}">
                  <a16:creationId xmlns:a16="http://schemas.microsoft.com/office/drawing/2014/main" id="{3282ECE4-78CA-4C67-28D8-DCAF89DEC98B}"/>
                </a:ext>
              </a:extLst>
            </p:cNvPr>
            <p:cNvSpPr txBox="1">
              <a:spLocks/>
            </p:cNvSpPr>
            <p:nvPr/>
          </p:nvSpPr>
          <p:spPr>
            <a:xfrm>
              <a:off x="5664882" y="1864462"/>
              <a:ext cx="862236" cy="992848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000" b="1" dirty="0">
                  <a:solidFill>
                    <a:srgbClr val="73AF48"/>
                  </a:solidFill>
                  <a:latin typeface="Roboto" panose="02000000000000000000" pitchFamily="2" charset="0"/>
                </a:rPr>
                <a:t>2</a:t>
              </a:r>
              <a:endParaRPr lang="en-US" sz="1800" dirty="0">
                <a:solidFill>
                  <a:srgbClr val="73AF48"/>
                </a:solidFill>
              </a:endParaRP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4EFAFCFC-FA2C-0733-B5E0-C853459127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3361" y="1669235"/>
            <a:ext cx="11765279" cy="1141678"/>
          </a:xfrm>
          <a:noFill/>
        </p:spPr>
        <p:txBody>
          <a:bodyPr anchor="ctr">
            <a:noAutofit/>
          </a:bodyPr>
          <a:lstStyle/>
          <a:p>
            <a:r>
              <a:rPr lang="en-GB" sz="6000" b="1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There’s big-picture </a:t>
            </a:r>
            <a:r>
              <a:rPr lang="en-GB" sz="6000" b="1" dirty="0">
                <a:solidFill>
                  <a:srgbClr val="225824"/>
                </a:solidFill>
                <a:effectLst/>
                <a:latin typeface="Roboto" panose="02000000000000000000" pitchFamily="2" charset="0"/>
              </a:rPr>
              <a:t>concern </a:t>
            </a:r>
            <a:endParaRPr lang="en-US" sz="3200" dirty="0">
              <a:solidFill>
                <a:srgbClr val="225824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24D41C8-244D-8476-17AE-56FA1DE555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48469" y="2914547"/>
            <a:ext cx="5895062" cy="46166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B1D248A-4467-910D-1FB8-F69CCEB46988}"/>
              </a:ext>
            </a:extLst>
          </p:cNvPr>
          <p:cNvSpPr txBox="1"/>
          <p:nvPr/>
        </p:nvSpPr>
        <p:spPr>
          <a:xfrm>
            <a:off x="3530687" y="2905191"/>
            <a:ext cx="51206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73AF48"/>
                </a:solidFill>
                <a:effectLst/>
                <a:latin typeface="Roboto" panose="02000000000000000000" pitchFamily="2" charset="0"/>
              </a:rPr>
              <a:t>about impacts to society such as…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048635D-6045-BB16-351B-834290B7568C}"/>
              </a:ext>
            </a:extLst>
          </p:cNvPr>
          <p:cNvGrpSpPr/>
          <p:nvPr/>
        </p:nvGrpSpPr>
        <p:grpSpPr>
          <a:xfrm>
            <a:off x="5399825" y="3756174"/>
            <a:ext cx="1382363" cy="2105222"/>
            <a:chOff x="5399825" y="3792510"/>
            <a:chExt cx="1382363" cy="210522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E616F1F-71A3-20DA-BC47-9E1AAC5C6BBD}"/>
                </a:ext>
              </a:extLst>
            </p:cNvPr>
            <p:cNvSpPr txBox="1"/>
            <p:nvPr/>
          </p:nvSpPr>
          <p:spPr>
            <a:xfrm>
              <a:off x="5399825" y="5189846"/>
              <a:ext cx="138236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solidFill>
                    <a:schemeClr val="bg1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</a:rPr>
                <a:t>The food system</a:t>
              </a:r>
              <a:endParaRPr lang="en-US" sz="20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DA5C62D3-2D6E-3AEF-DCEB-024AB2C170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457401" y="3792510"/>
              <a:ext cx="1267210" cy="1236552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5EC8C97-B2EF-72BD-3712-167D276255ED}"/>
              </a:ext>
            </a:extLst>
          </p:cNvPr>
          <p:cNvGrpSpPr/>
          <p:nvPr/>
        </p:nvGrpSpPr>
        <p:grpSpPr>
          <a:xfrm>
            <a:off x="3129335" y="3768720"/>
            <a:ext cx="1382364" cy="2092676"/>
            <a:chOff x="3129335" y="3805056"/>
            <a:chExt cx="1382364" cy="209267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2FFC410-72F4-ED59-F28A-4CE96F3EDFCC}"/>
                </a:ext>
              </a:extLst>
            </p:cNvPr>
            <p:cNvSpPr txBox="1"/>
            <p:nvPr/>
          </p:nvSpPr>
          <p:spPr>
            <a:xfrm>
              <a:off x="3129335" y="5189846"/>
              <a:ext cx="138236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solidFill>
                    <a:schemeClr val="bg1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</a:rPr>
                <a:t>Public health</a:t>
              </a:r>
            </a:p>
          </p:txBody>
        </p: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0E66D1D3-EEFD-00AB-A522-D744C2ADA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374056" y="3805056"/>
              <a:ext cx="892922" cy="1224006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CD45F90-4BEC-AC44-35C3-E40872796896}"/>
              </a:ext>
            </a:extLst>
          </p:cNvPr>
          <p:cNvGrpSpPr/>
          <p:nvPr/>
        </p:nvGrpSpPr>
        <p:grpSpPr>
          <a:xfrm>
            <a:off x="7670316" y="3818913"/>
            <a:ext cx="1646871" cy="1803719"/>
            <a:chOff x="7670316" y="3786237"/>
            <a:chExt cx="1646871" cy="180371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945B490-6FCC-E6BD-19DA-69D164DDCD73}"/>
                </a:ext>
              </a:extLst>
            </p:cNvPr>
            <p:cNvSpPr txBox="1"/>
            <p:nvPr/>
          </p:nvSpPr>
          <p:spPr>
            <a:xfrm>
              <a:off x="7670316" y="5189846"/>
              <a:ext cx="164687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R</a:t>
              </a:r>
              <a:r>
                <a:rPr lang="en-GB" sz="2000" dirty="0">
                  <a:solidFill>
                    <a:schemeClr val="bg1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</a:rPr>
                <a:t>ural life </a:t>
              </a:r>
              <a:endParaRPr lang="en-US" sz="20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EDF2779E-77F6-4A6F-10DE-416E0F59A2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854692" y="3786237"/>
              <a:ext cx="1278117" cy="12365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471328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582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FAEF88-4001-8A3F-AF28-F315110CCA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77626EA-70E9-DA2E-4602-8B82D3708477}"/>
              </a:ext>
            </a:extLst>
          </p:cNvPr>
          <p:cNvGrpSpPr/>
          <p:nvPr/>
        </p:nvGrpSpPr>
        <p:grpSpPr>
          <a:xfrm>
            <a:off x="5668807" y="781759"/>
            <a:ext cx="854386" cy="805094"/>
            <a:chOff x="5444700" y="1683033"/>
            <a:chExt cx="1302600" cy="1227450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BCD756CF-547C-E0CC-EFBC-E427E93B36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444700" y="1683033"/>
              <a:ext cx="1302600" cy="1227450"/>
            </a:xfrm>
            <a:prstGeom prst="rect">
              <a:avLst/>
            </a:prstGeom>
          </p:spPr>
        </p:pic>
        <p:sp>
          <p:nvSpPr>
            <p:cNvPr id="4" name="Subtitle 2">
              <a:extLst>
                <a:ext uri="{FF2B5EF4-FFF2-40B4-BE49-F238E27FC236}">
                  <a16:creationId xmlns:a16="http://schemas.microsoft.com/office/drawing/2014/main" id="{F0A3549A-1C48-CDBB-9FAE-373ADB64800C}"/>
                </a:ext>
              </a:extLst>
            </p:cNvPr>
            <p:cNvSpPr txBox="1">
              <a:spLocks/>
            </p:cNvSpPr>
            <p:nvPr/>
          </p:nvSpPr>
          <p:spPr>
            <a:xfrm>
              <a:off x="5664882" y="1864462"/>
              <a:ext cx="862236" cy="992848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000" b="1" dirty="0">
                  <a:solidFill>
                    <a:srgbClr val="225824"/>
                  </a:solidFill>
                  <a:latin typeface="Roboto" panose="02000000000000000000" pitchFamily="2" charset="0"/>
                </a:rPr>
                <a:t>3</a:t>
              </a:r>
              <a:endParaRPr lang="en-US" sz="1800" dirty="0">
                <a:solidFill>
                  <a:srgbClr val="225824"/>
                </a:solidFill>
              </a:endParaRP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0A7D5D89-F83C-7374-192D-2E1484A794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66491" y="1731279"/>
            <a:ext cx="7659018" cy="1141678"/>
          </a:xfrm>
          <a:noFill/>
        </p:spPr>
        <p:txBody>
          <a:bodyPr anchor="ctr">
            <a:noAutofit/>
          </a:bodyPr>
          <a:lstStyle/>
          <a:p>
            <a:r>
              <a:rPr lang="en-GB" sz="6000" b="1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But also</a:t>
            </a:r>
            <a:r>
              <a:rPr lang="en-GB" sz="6000" b="1" dirty="0">
                <a:solidFill>
                  <a:schemeClr val="bg1"/>
                </a:solidFill>
                <a:latin typeface="Roboto" panose="02000000000000000000" pitchFamily="2" charset="0"/>
              </a:rPr>
              <a:t> </a:t>
            </a:r>
            <a:r>
              <a:rPr lang="en-GB" sz="6000" b="1" dirty="0">
                <a:solidFill>
                  <a:srgbClr val="73AF48"/>
                </a:solidFill>
                <a:effectLst/>
                <a:latin typeface="Roboto" panose="02000000000000000000" pitchFamily="2" charset="0"/>
              </a:rPr>
              <a:t>pragmatism</a:t>
            </a:r>
            <a:endParaRPr lang="en-US" sz="3200" dirty="0">
              <a:solidFill>
                <a:srgbClr val="73AF48"/>
              </a:solidFill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1775F2D9-0B73-94AA-6350-A10C5A4E9B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26737" y="2914547"/>
            <a:ext cx="7138526" cy="55904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60358F5-15E6-1532-9A98-C010F61A7FAC}"/>
              </a:ext>
            </a:extLst>
          </p:cNvPr>
          <p:cNvSpPr txBox="1"/>
          <p:nvPr/>
        </p:nvSpPr>
        <p:spPr>
          <a:xfrm>
            <a:off x="2768560" y="2956508"/>
            <a:ext cx="6654881" cy="464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225824"/>
                </a:solidFill>
                <a:effectLst/>
                <a:latin typeface="Roboto" panose="02000000000000000000" pitchFamily="2" charset="0"/>
              </a:rPr>
              <a:t>about ways farming could adapt, such as… 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D4AFEA9-63BF-DE57-DD26-C9CB7C066CA0}"/>
              </a:ext>
            </a:extLst>
          </p:cNvPr>
          <p:cNvGrpSpPr/>
          <p:nvPr/>
        </p:nvGrpSpPr>
        <p:grpSpPr>
          <a:xfrm>
            <a:off x="7419607" y="3746955"/>
            <a:ext cx="2148291" cy="2729994"/>
            <a:chOff x="7419607" y="3783291"/>
            <a:chExt cx="2148291" cy="272999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668C1D4-A852-85CF-56E9-3A67152B7423}"/>
                </a:ext>
              </a:extLst>
            </p:cNvPr>
            <p:cNvSpPr txBox="1"/>
            <p:nvPr/>
          </p:nvSpPr>
          <p:spPr>
            <a:xfrm>
              <a:off x="7419607" y="5189846"/>
              <a:ext cx="2148291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solidFill>
                    <a:schemeClr val="bg1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</a:rPr>
                <a:t>Differentiating their products </a:t>
              </a:r>
            </a:p>
            <a:p>
              <a:pPr algn="ctr"/>
              <a:r>
                <a:rPr lang="en-GB" sz="2000" dirty="0">
                  <a:solidFill>
                    <a:schemeClr val="bg1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</a:rPr>
                <a:t>as ‘the real stuff’</a:t>
              </a:r>
            </a:p>
            <a:p>
              <a:pPr algn="ctr"/>
              <a:endParaRPr lang="en-GB" sz="20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2EAD81A4-A565-CB23-1A4E-DB785800AF5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982799" y="3783291"/>
              <a:ext cx="1021906" cy="1267557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204233E-17FA-734B-B3AD-1FC0C8E20264}"/>
              </a:ext>
            </a:extLst>
          </p:cNvPr>
          <p:cNvGrpSpPr/>
          <p:nvPr/>
        </p:nvGrpSpPr>
        <p:grpSpPr>
          <a:xfrm>
            <a:off x="3086798" y="3754911"/>
            <a:ext cx="1467438" cy="2106485"/>
            <a:chOff x="3086798" y="3791247"/>
            <a:chExt cx="1467438" cy="210648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421E6F3-02B6-9620-A4AC-6B30C9BDEAA1}"/>
                </a:ext>
              </a:extLst>
            </p:cNvPr>
            <p:cNvSpPr txBox="1"/>
            <p:nvPr/>
          </p:nvSpPr>
          <p:spPr>
            <a:xfrm>
              <a:off x="3129335" y="5189846"/>
              <a:ext cx="138236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solidFill>
                    <a:schemeClr val="bg1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</a:rPr>
                <a:t>New markets</a:t>
              </a:r>
            </a:p>
          </p:txBody>
        </p:sp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5D190A39-29CC-626E-FE8E-B6EB7E4E7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086798" y="3791247"/>
              <a:ext cx="1467438" cy="1233499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7A2BB7F-7B0A-D19A-89EC-766C78B1F09D}"/>
              </a:ext>
            </a:extLst>
          </p:cNvPr>
          <p:cNvGrpSpPr/>
          <p:nvPr/>
        </p:nvGrpSpPr>
        <p:grpSpPr>
          <a:xfrm>
            <a:off x="5333911" y="3762446"/>
            <a:ext cx="1514190" cy="2406727"/>
            <a:chOff x="5333911" y="3798782"/>
            <a:chExt cx="1514190" cy="240672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727EE86-54E6-514B-A899-A6F1337A2770}"/>
                </a:ext>
              </a:extLst>
            </p:cNvPr>
            <p:cNvSpPr txBox="1"/>
            <p:nvPr/>
          </p:nvSpPr>
          <p:spPr>
            <a:xfrm>
              <a:off x="5333911" y="5189846"/>
              <a:ext cx="1514190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solidFill>
                    <a:schemeClr val="bg1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</a:rPr>
                <a:t>On-farm production</a:t>
              </a:r>
            </a:p>
            <a:p>
              <a:pPr algn="ctr"/>
              <a:endParaRPr lang="en-GB" sz="20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500BBCF7-5BF8-85C2-59F1-EB380D463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431267" y="3798782"/>
              <a:ext cx="1319478" cy="12315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205601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AF4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A25428-0EC8-E453-A69A-BF3B2D1225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A140478C-4F43-4644-B524-CBD6FF3DE56B}"/>
              </a:ext>
            </a:extLst>
          </p:cNvPr>
          <p:cNvGrpSpPr/>
          <p:nvPr/>
        </p:nvGrpSpPr>
        <p:grpSpPr>
          <a:xfrm>
            <a:off x="1110937" y="3322813"/>
            <a:ext cx="10067659" cy="474213"/>
            <a:chOff x="1161173" y="2950883"/>
            <a:chExt cx="9869654" cy="474213"/>
          </a:xfrm>
        </p:grpSpPr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7F4D7FD4-10FC-48B4-AB1E-E205B0EC09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61173" y="2950883"/>
              <a:ext cx="5895062" cy="461666"/>
            </a:xfrm>
            <a:prstGeom prst="rect">
              <a:avLst/>
            </a:prstGeom>
          </p:spPr>
        </p:pic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D53A1E25-F09C-482B-BDCF-7638280B61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135765" y="2963430"/>
              <a:ext cx="5895062" cy="461666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C4F11C2-83ED-0289-BA21-5AA0ECE86587}"/>
              </a:ext>
            </a:extLst>
          </p:cNvPr>
          <p:cNvGrpSpPr/>
          <p:nvPr/>
        </p:nvGrpSpPr>
        <p:grpSpPr>
          <a:xfrm>
            <a:off x="1062171" y="2914547"/>
            <a:ext cx="10067659" cy="474213"/>
            <a:chOff x="1161173" y="2950883"/>
            <a:chExt cx="9869654" cy="474213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024D41C8-244D-8476-17AE-56FA1DE555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61173" y="2950883"/>
              <a:ext cx="5895062" cy="461666"/>
            </a:xfrm>
            <a:prstGeom prst="rect">
              <a:avLst/>
            </a:prstGeom>
          </p:spPr>
        </p:pic>
        <p:pic>
          <p:nvPicPr>
            <p:cNvPr id="2" name="Graphic 1">
              <a:extLst>
                <a:ext uri="{FF2B5EF4-FFF2-40B4-BE49-F238E27FC236}">
                  <a16:creationId xmlns:a16="http://schemas.microsoft.com/office/drawing/2014/main" id="{555DF0E6-5AF0-FE3E-C267-5FC04DBC90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135765" y="2963430"/>
              <a:ext cx="5895062" cy="461666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B1D248A-4467-910D-1FB8-F69CCEB46988}"/>
              </a:ext>
            </a:extLst>
          </p:cNvPr>
          <p:cNvSpPr txBox="1"/>
          <p:nvPr/>
        </p:nvSpPr>
        <p:spPr>
          <a:xfrm>
            <a:off x="1467612" y="2920821"/>
            <a:ext cx="92567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73AF48"/>
                </a:solidFill>
                <a:latin typeface="Roboto" panose="02000000000000000000" pitchFamily="2" charset="0"/>
              </a:rPr>
              <a:t>We found c</a:t>
            </a:r>
            <a:r>
              <a:rPr lang="en-GB" sz="2400" b="1" dirty="0">
                <a:solidFill>
                  <a:srgbClr val="73AF48"/>
                </a:solidFill>
                <a:effectLst/>
                <a:latin typeface="Roboto" panose="02000000000000000000" pitchFamily="2" charset="0"/>
              </a:rPr>
              <a:t>ultured meat could be </a:t>
            </a:r>
            <a:r>
              <a:rPr lang="en-GB" sz="2400" b="1" dirty="0">
                <a:solidFill>
                  <a:srgbClr val="73AF48"/>
                </a:solidFill>
                <a:latin typeface="Roboto" panose="02000000000000000000" pitchFamily="2" charset="0"/>
              </a:rPr>
              <a:t>made more </a:t>
            </a:r>
            <a:r>
              <a:rPr lang="en-GB" sz="2400" b="1" dirty="0">
                <a:solidFill>
                  <a:srgbClr val="73AF48"/>
                </a:solidFill>
                <a:effectLst/>
                <a:latin typeface="Roboto" panose="02000000000000000000" pitchFamily="2" charset="0"/>
              </a:rPr>
              <a:t>cheaply and sustainably</a:t>
            </a:r>
            <a:r>
              <a:rPr lang="en-GB" sz="2400" b="1" dirty="0">
                <a:solidFill>
                  <a:srgbClr val="73AF48"/>
                </a:solidFill>
                <a:latin typeface="Roboto" panose="02000000000000000000" pitchFamily="2" charset="0"/>
              </a:rPr>
              <a:t> using agricultural by-products such as…</a:t>
            </a:r>
            <a:endParaRPr lang="en-GB" sz="2400" b="1" dirty="0">
              <a:solidFill>
                <a:srgbClr val="73AF48"/>
              </a:solidFill>
              <a:effectLst/>
              <a:latin typeface="Roboto" panose="02000000000000000000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152ACC6-E3CF-DB70-B361-1475F7470F38}"/>
              </a:ext>
            </a:extLst>
          </p:cNvPr>
          <p:cNvGrpSpPr/>
          <p:nvPr/>
        </p:nvGrpSpPr>
        <p:grpSpPr>
          <a:xfrm>
            <a:off x="5668807" y="720465"/>
            <a:ext cx="854386" cy="805094"/>
            <a:chOff x="5444697" y="1683033"/>
            <a:chExt cx="1302600" cy="1227450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00D6EE4C-B800-48A7-1EE9-54E960024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444697" y="1683033"/>
              <a:ext cx="1302600" cy="1227450"/>
            </a:xfrm>
            <a:prstGeom prst="rect">
              <a:avLst/>
            </a:prstGeom>
          </p:spPr>
        </p:pic>
        <p:sp>
          <p:nvSpPr>
            <p:cNvPr id="4" name="Subtitle 2">
              <a:extLst>
                <a:ext uri="{FF2B5EF4-FFF2-40B4-BE49-F238E27FC236}">
                  <a16:creationId xmlns:a16="http://schemas.microsoft.com/office/drawing/2014/main" id="{3282ECE4-78CA-4C67-28D8-DCAF89DEC98B}"/>
                </a:ext>
              </a:extLst>
            </p:cNvPr>
            <p:cNvSpPr txBox="1">
              <a:spLocks/>
            </p:cNvSpPr>
            <p:nvPr/>
          </p:nvSpPr>
          <p:spPr>
            <a:xfrm>
              <a:off x="5664882" y="1864462"/>
              <a:ext cx="862236" cy="992848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000" b="1" dirty="0">
                  <a:solidFill>
                    <a:srgbClr val="73AF48"/>
                  </a:solidFill>
                  <a:latin typeface="Roboto" panose="02000000000000000000" pitchFamily="2" charset="0"/>
                </a:rPr>
                <a:t>4</a:t>
              </a:r>
              <a:endParaRPr lang="en-US" sz="1800" dirty="0">
                <a:solidFill>
                  <a:srgbClr val="73AF48"/>
                </a:solidFill>
              </a:endParaRP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4EFAFCFC-FA2C-0733-B5E0-C853459127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3361" y="1669235"/>
            <a:ext cx="11765279" cy="1141678"/>
          </a:xfrm>
          <a:noFill/>
        </p:spPr>
        <p:txBody>
          <a:bodyPr anchor="ctr">
            <a:noAutofit/>
          </a:bodyPr>
          <a:lstStyle/>
          <a:p>
            <a:r>
              <a:rPr lang="en-GB" sz="6000" b="1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There could </a:t>
            </a:r>
            <a:r>
              <a:rPr lang="en-GB" sz="6000" b="1" dirty="0">
                <a:solidFill>
                  <a:srgbClr val="225824"/>
                </a:solidFill>
                <a:effectLst/>
                <a:latin typeface="Roboto" panose="02000000000000000000" pitchFamily="2" charset="0"/>
              </a:rPr>
              <a:t>be synergies</a:t>
            </a:r>
            <a:endParaRPr lang="en-US" sz="3200" dirty="0">
              <a:solidFill>
                <a:srgbClr val="225824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F335BE2-E1DF-A187-E5D5-0B06CC184831}"/>
              </a:ext>
            </a:extLst>
          </p:cNvPr>
          <p:cNvGrpSpPr/>
          <p:nvPr/>
        </p:nvGrpSpPr>
        <p:grpSpPr>
          <a:xfrm>
            <a:off x="6505764" y="4205292"/>
            <a:ext cx="1974900" cy="2195193"/>
            <a:chOff x="6234574" y="4010316"/>
            <a:chExt cx="1974900" cy="219519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E616F1F-71A3-20DA-BC47-9E1AAC5C6BBD}"/>
                </a:ext>
              </a:extLst>
            </p:cNvPr>
            <p:cNvSpPr txBox="1"/>
            <p:nvPr/>
          </p:nvSpPr>
          <p:spPr>
            <a:xfrm>
              <a:off x="6234574" y="5189846"/>
              <a:ext cx="1958999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solidFill>
                    <a:schemeClr val="bg1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</a:rPr>
                <a:t>Bovine blood</a:t>
              </a:r>
            </a:p>
            <a:p>
              <a:pPr algn="ctr"/>
              <a:r>
                <a:rPr lang="en-GB" sz="2000" dirty="0">
                  <a:solidFill>
                    <a:schemeClr val="bg1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</a:rPr>
                <a:t>and bone meal</a:t>
              </a:r>
            </a:p>
            <a:p>
              <a:pPr algn="ctr"/>
              <a:endParaRPr lang="en-GB" sz="20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DF2AED3E-00BC-256B-5BEE-2F5F1E4F0F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348476" y="4010316"/>
              <a:ext cx="1860998" cy="800936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08485EE-4504-D720-95AB-D9E60C209BBB}"/>
              </a:ext>
            </a:extLst>
          </p:cNvPr>
          <p:cNvGrpSpPr/>
          <p:nvPr/>
        </p:nvGrpSpPr>
        <p:grpSpPr>
          <a:xfrm>
            <a:off x="4226277" y="4063949"/>
            <a:ext cx="1382364" cy="2105224"/>
            <a:chOff x="4252403" y="3792508"/>
            <a:chExt cx="1382364" cy="210522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2FFC410-72F4-ED59-F28A-4CE96F3EDFCC}"/>
                </a:ext>
              </a:extLst>
            </p:cNvPr>
            <p:cNvSpPr txBox="1"/>
            <p:nvPr/>
          </p:nvSpPr>
          <p:spPr>
            <a:xfrm>
              <a:off x="4252403" y="5189846"/>
              <a:ext cx="138236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solidFill>
                    <a:schemeClr val="bg1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</a:rPr>
                <a:t>Rapeseed meal or</a:t>
              </a:r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3ECBAB59-A09A-57E8-B0C0-DF47BB15BE3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358430" y="3792508"/>
              <a:ext cx="1170309" cy="12365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050097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FAEF88-4001-8A3F-AF28-F315110CCA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3FB76306-000E-565C-05A5-5A31695568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70987" y="4602252"/>
            <a:ext cx="694129" cy="242938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A855BB75-1950-B69F-D078-72FC2F2748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9341" y="754112"/>
            <a:ext cx="694129" cy="242938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0AC6682-D2E2-CABD-47AD-3237851EED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862301"/>
              </p:ext>
            </p:extLst>
          </p:nvPr>
        </p:nvGraphicFramePr>
        <p:xfrm>
          <a:off x="487465" y="1640546"/>
          <a:ext cx="5744721" cy="4557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8608">
                  <a:extLst>
                    <a:ext uri="{9D8B030D-6E8A-4147-A177-3AD203B41FA5}">
                      <a16:colId xmlns:a16="http://schemas.microsoft.com/office/drawing/2014/main" val="1198697508"/>
                    </a:ext>
                  </a:extLst>
                </a:gridCol>
                <a:gridCol w="768608">
                  <a:extLst>
                    <a:ext uri="{9D8B030D-6E8A-4147-A177-3AD203B41FA5}">
                      <a16:colId xmlns:a16="http://schemas.microsoft.com/office/drawing/2014/main" val="2627484678"/>
                    </a:ext>
                  </a:extLst>
                </a:gridCol>
                <a:gridCol w="768608">
                  <a:extLst>
                    <a:ext uri="{9D8B030D-6E8A-4147-A177-3AD203B41FA5}">
                      <a16:colId xmlns:a16="http://schemas.microsoft.com/office/drawing/2014/main" val="2185830842"/>
                    </a:ext>
                  </a:extLst>
                </a:gridCol>
                <a:gridCol w="768608">
                  <a:extLst>
                    <a:ext uri="{9D8B030D-6E8A-4147-A177-3AD203B41FA5}">
                      <a16:colId xmlns:a16="http://schemas.microsoft.com/office/drawing/2014/main" val="2896726363"/>
                    </a:ext>
                  </a:extLst>
                </a:gridCol>
                <a:gridCol w="1171712">
                  <a:extLst>
                    <a:ext uri="{9D8B030D-6E8A-4147-A177-3AD203B41FA5}">
                      <a16:colId xmlns:a16="http://schemas.microsoft.com/office/drawing/2014/main" val="3052243894"/>
                    </a:ext>
                  </a:extLst>
                </a:gridCol>
                <a:gridCol w="751899">
                  <a:extLst>
                    <a:ext uri="{9D8B030D-6E8A-4147-A177-3AD203B41FA5}">
                      <a16:colId xmlns:a16="http://schemas.microsoft.com/office/drawing/2014/main" val="518853624"/>
                    </a:ext>
                  </a:extLst>
                </a:gridCol>
                <a:gridCol w="746678">
                  <a:extLst>
                    <a:ext uri="{9D8B030D-6E8A-4147-A177-3AD203B41FA5}">
                      <a16:colId xmlns:a16="http://schemas.microsoft.com/office/drawing/2014/main" val="915909423"/>
                    </a:ext>
                  </a:extLst>
                </a:gridCol>
              </a:tblGrid>
              <a:tr h="800299">
                <a:tc rowSpan="2"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Amino </a:t>
                      </a:r>
                    </a:p>
                    <a:p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acid </a:t>
                      </a:r>
                    </a:p>
                    <a:p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source</a:t>
                      </a:r>
                      <a:endParaRPr lang="en-US" sz="12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582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Valorised amino acids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582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582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Pure amino acids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5824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Total cost per litre final </a:t>
                      </a:r>
                      <a:b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</a:b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wet basal media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582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582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58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6942283"/>
                  </a:ext>
                </a:extLst>
              </a:tr>
              <a:tr h="80029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AF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582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22582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Wt.% of the total amino acids</a:t>
                      </a:r>
                      <a:endParaRPr lang="en-US" sz="1100" dirty="0">
                        <a:solidFill>
                          <a:srgbClr val="22582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F4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22582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Wt. % in final dry basal media 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F4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22582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Wt. % in final dry basal media 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F4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22582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Pharmaceutical grade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F4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22582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Food </a:t>
                      </a:r>
                    </a:p>
                    <a:p>
                      <a:r>
                        <a:rPr lang="en-GB" sz="1100" dirty="0">
                          <a:solidFill>
                            <a:srgbClr val="22582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grade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F4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22582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Feed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22582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grade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F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8982745"/>
                  </a:ext>
                </a:extLst>
              </a:tr>
              <a:tr h="800299"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rgbClr val="22582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Oilseed rape meal</a:t>
                      </a:r>
                      <a:endParaRPr lang="en-US" sz="1200" b="1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22582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52%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22582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4.91%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22582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4.49%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rgbClr val="22582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£1.81</a:t>
                      </a:r>
                      <a:endParaRPr lang="en-US" sz="1100" b="1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22582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£0.04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22582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£0.02</a:t>
                      </a:r>
                      <a:endParaRPr lang="en-US" sz="1100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7139929"/>
                  </a:ext>
                </a:extLst>
              </a:tr>
              <a:tr h="800299"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rgbClr val="22582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Hoof and horn meal</a:t>
                      </a: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22582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68%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22582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6.36%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22582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3.04%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22582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£1.43</a:t>
                      </a:r>
                      <a:endParaRPr lang="en-US" sz="11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22582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£0.03</a:t>
                      </a:r>
                      <a:endParaRPr lang="en-US" sz="1100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22582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£0.02</a:t>
                      </a:r>
                      <a:endParaRPr lang="en-US" sz="1100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698877"/>
                  </a:ext>
                </a:extLst>
              </a:tr>
              <a:tr h="800299"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rgbClr val="22582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Bovine blood</a:t>
                      </a: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22582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51%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22582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4.82%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22582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4.58%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rgbClr val="22582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£1.83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22582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£0.04</a:t>
                      </a:r>
                      <a:endParaRPr lang="en-US" sz="1100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22582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£0.02</a:t>
                      </a:r>
                      <a:endParaRPr lang="en-US" sz="1100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701402"/>
                  </a:ext>
                </a:extLst>
              </a:tr>
              <a:tr h="118791">
                <a:tc gridSpan="4"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rgbClr val="22582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Baseline: cost of basal DMEM without valorised ingredient sources</a:t>
                      </a: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73AF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AF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AF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73AF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AF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AF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73AF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AF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AF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22582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£4.67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22582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£0.05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22582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£0.03</a:t>
                      </a:r>
                      <a:endParaRPr lang="en-US" sz="1100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875006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FA4E5CF-D0F4-732E-683E-133DA7E3ECD0}"/>
              </a:ext>
            </a:extLst>
          </p:cNvPr>
          <p:cNvSpPr txBox="1"/>
          <p:nvPr/>
        </p:nvSpPr>
        <p:spPr>
          <a:xfrm>
            <a:off x="487465" y="741082"/>
            <a:ext cx="55577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Table 1: </a:t>
            </a:r>
            <a:r>
              <a:rPr lang="en-GB" sz="1200" dirty="0">
                <a:solidFill>
                  <a:srgbClr val="2258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Comparison of total media costs (per litre wet basal media) formulated using valorised sources of amino acids and pure ingredients against costs for basal DMEM at various grades</a:t>
            </a:r>
            <a:endParaRPr lang="en-US" sz="1200" dirty="0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E4D78C39-A4F7-18D9-40B9-9FC536251E88}"/>
              </a:ext>
            </a:extLst>
          </p:cNvPr>
          <p:cNvGrpSpPr/>
          <p:nvPr/>
        </p:nvGrpSpPr>
        <p:grpSpPr>
          <a:xfrm>
            <a:off x="7019039" y="978405"/>
            <a:ext cx="2910650" cy="5188747"/>
            <a:chOff x="7019039" y="978405"/>
            <a:chExt cx="2910650" cy="518874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C438FDF-0EF0-D698-5009-94A2E5830879}"/>
                </a:ext>
              </a:extLst>
            </p:cNvPr>
            <p:cNvCxnSpPr>
              <a:cxnSpLocks/>
            </p:cNvCxnSpPr>
            <p:nvPr/>
          </p:nvCxnSpPr>
          <p:spPr>
            <a:xfrm>
              <a:off x="7888693" y="1640547"/>
              <a:ext cx="0" cy="4526605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14AB89F-0EC6-14D2-8895-2BC9799CA258}"/>
                </a:ext>
              </a:extLst>
            </p:cNvPr>
            <p:cNvCxnSpPr>
              <a:cxnSpLocks/>
            </p:cNvCxnSpPr>
            <p:nvPr/>
          </p:nvCxnSpPr>
          <p:spPr>
            <a:xfrm>
              <a:off x="8209623" y="1640547"/>
              <a:ext cx="0" cy="4526605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85620FB-E3DD-8672-5740-203724B1AB5E}"/>
                </a:ext>
              </a:extLst>
            </p:cNvPr>
            <p:cNvCxnSpPr>
              <a:cxnSpLocks/>
            </p:cNvCxnSpPr>
            <p:nvPr/>
          </p:nvCxnSpPr>
          <p:spPr>
            <a:xfrm>
              <a:off x="8530553" y="1640547"/>
              <a:ext cx="0" cy="4526605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B8133DE-A0E9-089B-E262-6E4CAC1B2545}"/>
                </a:ext>
              </a:extLst>
            </p:cNvPr>
            <p:cNvCxnSpPr>
              <a:cxnSpLocks/>
            </p:cNvCxnSpPr>
            <p:nvPr/>
          </p:nvCxnSpPr>
          <p:spPr>
            <a:xfrm>
              <a:off x="8851483" y="1640547"/>
              <a:ext cx="0" cy="4526605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54A4F7C-17DF-7679-147E-2FE68699A4C0}"/>
                </a:ext>
              </a:extLst>
            </p:cNvPr>
            <p:cNvCxnSpPr>
              <a:cxnSpLocks/>
            </p:cNvCxnSpPr>
            <p:nvPr/>
          </p:nvCxnSpPr>
          <p:spPr>
            <a:xfrm>
              <a:off x="9172413" y="1640547"/>
              <a:ext cx="0" cy="4526605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AAFED79-F745-A4E8-D366-32C624F2A75F}"/>
                </a:ext>
              </a:extLst>
            </p:cNvPr>
            <p:cNvCxnSpPr>
              <a:cxnSpLocks/>
            </p:cNvCxnSpPr>
            <p:nvPr/>
          </p:nvCxnSpPr>
          <p:spPr>
            <a:xfrm>
              <a:off x="9493343" y="1640547"/>
              <a:ext cx="0" cy="4526605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AA369F2-31B0-97AA-BF7D-7D1751A88EAA}"/>
                </a:ext>
              </a:extLst>
            </p:cNvPr>
            <p:cNvCxnSpPr>
              <a:cxnSpLocks/>
            </p:cNvCxnSpPr>
            <p:nvPr/>
          </p:nvCxnSpPr>
          <p:spPr>
            <a:xfrm>
              <a:off x="9814273" y="1640547"/>
              <a:ext cx="0" cy="4526605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E924F67E-F8CA-227C-AC97-C1152E4064CC}"/>
                </a:ext>
              </a:extLst>
            </p:cNvPr>
            <p:cNvGrpSpPr/>
            <p:nvPr/>
          </p:nvGrpSpPr>
          <p:grpSpPr>
            <a:xfrm>
              <a:off x="7889205" y="1783971"/>
              <a:ext cx="1604651" cy="536270"/>
              <a:chOff x="7632969" y="1303506"/>
              <a:chExt cx="1604651" cy="536270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844D430-F54E-9EBF-D4EA-3D131A638CEC}"/>
                  </a:ext>
                </a:extLst>
              </p:cNvPr>
              <p:cNvSpPr/>
              <p:nvPr/>
            </p:nvSpPr>
            <p:spPr>
              <a:xfrm>
                <a:off x="7632970" y="1303506"/>
                <a:ext cx="1604650" cy="115861"/>
              </a:xfrm>
              <a:prstGeom prst="rect">
                <a:avLst/>
              </a:prstGeom>
              <a:solidFill>
                <a:srgbClr val="22582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55D1BEC-6925-0446-4070-97BC4B1CDAD7}"/>
                  </a:ext>
                </a:extLst>
              </p:cNvPr>
              <p:cNvSpPr/>
              <p:nvPr/>
            </p:nvSpPr>
            <p:spPr>
              <a:xfrm>
                <a:off x="7632970" y="1441315"/>
                <a:ext cx="1383648" cy="115861"/>
              </a:xfrm>
              <a:prstGeom prst="rect">
                <a:avLst/>
              </a:prstGeom>
              <a:solidFill>
                <a:srgbClr val="59825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E5A310E-C57D-1286-2BF7-A17C03745090}"/>
                  </a:ext>
                </a:extLst>
              </p:cNvPr>
              <p:cNvSpPr/>
              <p:nvPr/>
            </p:nvSpPr>
            <p:spPr>
              <a:xfrm>
                <a:off x="7632970" y="1582615"/>
                <a:ext cx="1145901" cy="115861"/>
              </a:xfrm>
              <a:prstGeom prst="rect">
                <a:avLst/>
              </a:prstGeom>
              <a:solidFill>
                <a:srgbClr val="73AF4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81CDE95-4BD9-FE99-780C-D6DD9C02F68A}"/>
                  </a:ext>
                </a:extLst>
              </p:cNvPr>
              <p:cNvSpPr/>
              <p:nvPr/>
            </p:nvSpPr>
            <p:spPr>
              <a:xfrm>
                <a:off x="7632969" y="1723915"/>
                <a:ext cx="1121093" cy="115861"/>
              </a:xfrm>
              <a:prstGeom prst="rect">
                <a:avLst/>
              </a:prstGeom>
              <a:solidFill>
                <a:srgbClr val="96C37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0B183FDA-ED1B-8779-A5C8-FE0E7E4F1F78}"/>
                </a:ext>
              </a:extLst>
            </p:cNvPr>
            <p:cNvGrpSpPr/>
            <p:nvPr/>
          </p:nvGrpSpPr>
          <p:grpSpPr>
            <a:xfrm>
              <a:off x="7889206" y="2542494"/>
              <a:ext cx="1604651" cy="536270"/>
              <a:chOff x="7632968" y="2067644"/>
              <a:chExt cx="1604651" cy="536270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6C0AE72-EA69-4845-32C5-97AD3C044B1B}"/>
                  </a:ext>
                </a:extLst>
              </p:cNvPr>
              <p:cNvSpPr/>
              <p:nvPr/>
            </p:nvSpPr>
            <p:spPr>
              <a:xfrm>
                <a:off x="7632969" y="2067644"/>
                <a:ext cx="1604650" cy="115861"/>
              </a:xfrm>
              <a:prstGeom prst="rect">
                <a:avLst/>
              </a:prstGeom>
              <a:solidFill>
                <a:srgbClr val="22582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97F3BA9-0D95-5370-94A6-0C1B1FF774BE}"/>
                  </a:ext>
                </a:extLst>
              </p:cNvPr>
              <p:cNvSpPr/>
              <p:nvPr/>
            </p:nvSpPr>
            <p:spPr>
              <a:xfrm>
                <a:off x="7632969" y="2205453"/>
                <a:ext cx="1333231" cy="115861"/>
              </a:xfrm>
              <a:prstGeom prst="rect">
                <a:avLst/>
              </a:prstGeom>
              <a:solidFill>
                <a:srgbClr val="59825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2867C52-D71A-5251-0DD6-596F461EB85B}"/>
                  </a:ext>
                </a:extLst>
              </p:cNvPr>
              <p:cNvSpPr/>
              <p:nvPr/>
            </p:nvSpPr>
            <p:spPr>
              <a:xfrm>
                <a:off x="7632969" y="2346753"/>
                <a:ext cx="1234203" cy="115861"/>
              </a:xfrm>
              <a:prstGeom prst="rect">
                <a:avLst/>
              </a:prstGeom>
              <a:solidFill>
                <a:srgbClr val="73AF4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86B10C6-2052-4884-1DA6-82FED9552DB9}"/>
                  </a:ext>
                </a:extLst>
              </p:cNvPr>
              <p:cNvSpPr/>
              <p:nvPr/>
            </p:nvSpPr>
            <p:spPr>
              <a:xfrm>
                <a:off x="7632968" y="2488053"/>
                <a:ext cx="1183794" cy="115861"/>
              </a:xfrm>
              <a:prstGeom prst="rect">
                <a:avLst/>
              </a:prstGeom>
              <a:solidFill>
                <a:srgbClr val="96C37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7923A693-F5DB-C7A5-5555-EB16EF899F4B}"/>
                </a:ext>
              </a:extLst>
            </p:cNvPr>
            <p:cNvGrpSpPr/>
            <p:nvPr/>
          </p:nvGrpSpPr>
          <p:grpSpPr>
            <a:xfrm>
              <a:off x="7889206" y="3306632"/>
              <a:ext cx="1604651" cy="536270"/>
              <a:chOff x="7632967" y="2831782"/>
              <a:chExt cx="1604651" cy="536270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9263A5A-5052-81EC-EBBB-B78FD85C1F7B}"/>
                  </a:ext>
                </a:extLst>
              </p:cNvPr>
              <p:cNvSpPr/>
              <p:nvPr/>
            </p:nvSpPr>
            <p:spPr>
              <a:xfrm>
                <a:off x="7632968" y="2831782"/>
                <a:ext cx="1604650" cy="115861"/>
              </a:xfrm>
              <a:prstGeom prst="rect">
                <a:avLst/>
              </a:prstGeom>
              <a:solidFill>
                <a:srgbClr val="22582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F2479B8-92FF-26EA-38BB-7F2B75621575}"/>
                  </a:ext>
                </a:extLst>
              </p:cNvPr>
              <p:cNvSpPr/>
              <p:nvPr/>
            </p:nvSpPr>
            <p:spPr>
              <a:xfrm>
                <a:off x="7632969" y="2969591"/>
                <a:ext cx="1283722" cy="115861"/>
              </a:xfrm>
              <a:prstGeom prst="rect">
                <a:avLst/>
              </a:prstGeom>
              <a:solidFill>
                <a:srgbClr val="59825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FEB020E-D067-DF56-F89D-3E062DEAE73D}"/>
                  </a:ext>
                </a:extLst>
              </p:cNvPr>
              <p:cNvSpPr/>
              <p:nvPr/>
            </p:nvSpPr>
            <p:spPr>
              <a:xfrm>
                <a:off x="7632969" y="3110891"/>
                <a:ext cx="1209406" cy="115861"/>
              </a:xfrm>
              <a:prstGeom prst="rect">
                <a:avLst/>
              </a:prstGeom>
              <a:solidFill>
                <a:srgbClr val="73AF4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55E1E3A3-6EE1-2B5F-9F3B-63DAEF28060C}"/>
                  </a:ext>
                </a:extLst>
              </p:cNvPr>
              <p:cNvSpPr/>
              <p:nvPr/>
            </p:nvSpPr>
            <p:spPr>
              <a:xfrm>
                <a:off x="7632967" y="3252191"/>
                <a:ext cx="1145901" cy="115861"/>
              </a:xfrm>
              <a:prstGeom prst="rect">
                <a:avLst/>
              </a:prstGeom>
              <a:solidFill>
                <a:srgbClr val="96C37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5EC00125-C369-03D3-F186-F7A9BFADBDF3}"/>
                </a:ext>
              </a:extLst>
            </p:cNvPr>
            <p:cNvGrpSpPr/>
            <p:nvPr/>
          </p:nvGrpSpPr>
          <p:grpSpPr>
            <a:xfrm>
              <a:off x="7889206" y="4048168"/>
              <a:ext cx="1604651" cy="536270"/>
              <a:chOff x="7628129" y="3573318"/>
              <a:chExt cx="1604651" cy="536270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FA4EAD26-A4DA-E288-8DD1-52ED1C0B9721}"/>
                  </a:ext>
                </a:extLst>
              </p:cNvPr>
              <p:cNvSpPr/>
              <p:nvPr/>
            </p:nvSpPr>
            <p:spPr>
              <a:xfrm>
                <a:off x="7628130" y="3573318"/>
                <a:ext cx="1604650" cy="115861"/>
              </a:xfrm>
              <a:prstGeom prst="rect">
                <a:avLst/>
              </a:prstGeom>
              <a:solidFill>
                <a:srgbClr val="22582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AEF11826-2D9F-D19C-00A5-F31A4BBF38D9}"/>
                  </a:ext>
                </a:extLst>
              </p:cNvPr>
              <p:cNvSpPr/>
              <p:nvPr/>
            </p:nvSpPr>
            <p:spPr>
              <a:xfrm>
                <a:off x="7628130" y="3711127"/>
                <a:ext cx="1388471" cy="115861"/>
              </a:xfrm>
              <a:prstGeom prst="rect">
                <a:avLst/>
              </a:prstGeom>
              <a:solidFill>
                <a:srgbClr val="59825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737121F-11CE-CC02-DC3B-E60D865E3740}"/>
                  </a:ext>
                </a:extLst>
              </p:cNvPr>
              <p:cNvSpPr/>
              <p:nvPr/>
            </p:nvSpPr>
            <p:spPr>
              <a:xfrm>
                <a:off x="7628130" y="3852427"/>
                <a:ext cx="1214235" cy="115861"/>
              </a:xfrm>
              <a:prstGeom prst="rect">
                <a:avLst/>
              </a:prstGeom>
              <a:solidFill>
                <a:srgbClr val="73AF4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1111CEF-E21A-D4E4-DD47-5321C519964B}"/>
                  </a:ext>
                </a:extLst>
              </p:cNvPr>
              <p:cNvSpPr/>
              <p:nvPr/>
            </p:nvSpPr>
            <p:spPr>
              <a:xfrm>
                <a:off x="7628129" y="3993727"/>
                <a:ext cx="1209405" cy="115861"/>
              </a:xfrm>
              <a:prstGeom prst="rect">
                <a:avLst/>
              </a:prstGeom>
              <a:solidFill>
                <a:srgbClr val="96C37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421F3391-E956-31B9-4806-7D4651266AC1}"/>
                </a:ext>
              </a:extLst>
            </p:cNvPr>
            <p:cNvGrpSpPr/>
            <p:nvPr/>
          </p:nvGrpSpPr>
          <p:grpSpPr>
            <a:xfrm>
              <a:off x="7889206" y="4812306"/>
              <a:ext cx="1604650" cy="536270"/>
              <a:chOff x="7625735" y="4337456"/>
              <a:chExt cx="1604650" cy="536270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0A7FE62-1C9F-0A6E-7116-9AF6588B6971}"/>
                  </a:ext>
                </a:extLst>
              </p:cNvPr>
              <p:cNvSpPr/>
              <p:nvPr/>
            </p:nvSpPr>
            <p:spPr>
              <a:xfrm>
                <a:off x="7625735" y="4337456"/>
                <a:ext cx="1604650" cy="115861"/>
              </a:xfrm>
              <a:prstGeom prst="rect">
                <a:avLst/>
              </a:prstGeom>
              <a:solidFill>
                <a:srgbClr val="22582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179768BD-988C-4B13-43EA-D8ED46491E3B}"/>
                  </a:ext>
                </a:extLst>
              </p:cNvPr>
              <p:cNvSpPr/>
              <p:nvPr/>
            </p:nvSpPr>
            <p:spPr>
              <a:xfrm>
                <a:off x="7625735" y="4475265"/>
                <a:ext cx="1449262" cy="115861"/>
              </a:xfrm>
              <a:prstGeom prst="rect">
                <a:avLst/>
              </a:prstGeom>
              <a:solidFill>
                <a:srgbClr val="59825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E22E01BF-B00F-174F-6306-0733DCBAA0F6}"/>
                  </a:ext>
                </a:extLst>
              </p:cNvPr>
              <p:cNvSpPr/>
              <p:nvPr/>
            </p:nvSpPr>
            <p:spPr>
              <a:xfrm>
                <a:off x="7625736" y="4616565"/>
                <a:ext cx="1153132" cy="115861"/>
              </a:xfrm>
              <a:prstGeom prst="rect">
                <a:avLst/>
              </a:prstGeom>
              <a:solidFill>
                <a:srgbClr val="73AF4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3815104D-21C6-6C75-1DA0-011A03F6BE60}"/>
                  </a:ext>
                </a:extLst>
              </p:cNvPr>
              <p:cNvSpPr/>
              <p:nvPr/>
            </p:nvSpPr>
            <p:spPr>
              <a:xfrm>
                <a:off x="7625735" y="4757865"/>
                <a:ext cx="1128328" cy="115861"/>
              </a:xfrm>
              <a:prstGeom prst="rect">
                <a:avLst/>
              </a:prstGeom>
              <a:solidFill>
                <a:srgbClr val="96C37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8B682F93-D9FD-18BA-E62D-C87BE0496D3E}"/>
                </a:ext>
              </a:extLst>
            </p:cNvPr>
            <p:cNvGrpSpPr/>
            <p:nvPr/>
          </p:nvGrpSpPr>
          <p:grpSpPr>
            <a:xfrm>
              <a:off x="7889206" y="5586105"/>
              <a:ext cx="1604651" cy="536270"/>
              <a:chOff x="7625734" y="5111255"/>
              <a:chExt cx="1604651" cy="536270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8D5794B4-B524-125C-E8B4-CD6FEBC1B79A}"/>
                  </a:ext>
                </a:extLst>
              </p:cNvPr>
              <p:cNvSpPr/>
              <p:nvPr/>
            </p:nvSpPr>
            <p:spPr>
              <a:xfrm>
                <a:off x="7625735" y="5111255"/>
                <a:ext cx="1604650" cy="115861"/>
              </a:xfrm>
              <a:prstGeom prst="rect">
                <a:avLst/>
              </a:prstGeom>
              <a:solidFill>
                <a:srgbClr val="22582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DD03A064-CD44-959D-E6AA-494588CD9165}"/>
                  </a:ext>
                </a:extLst>
              </p:cNvPr>
              <p:cNvSpPr/>
              <p:nvPr/>
            </p:nvSpPr>
            <p:spPr>
              <a:xfrm>
                <a:off x="7625735" y="5249064"/>
                <a:ext cx="1264260" cy="115861"/>
              </a:xfrm>
              <a:prstGeom prst="rect">
                <a:avLst/>
              </a:prstGeom>
              <a:solidFill>
                <a:srgbClr val="59825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AD25E032-B81D-979A-57B4-40FDE917440F}"/>
                  </a:ext>
                </a:extLst>
              </p:cNvPr>
              <p:cNvSpPr/>
              <p:nvPr/>
            </p:nvSpPr>
            <p:spPr>
              <a:xfrm>
                <a:off x="7625735" y="5390364"/>
                <a:ext cx="1264255" cy="115861"/>
              </a:xfrm>
              <a:prstGeom prst="rect">
                <a:avLst/>
              </a:prstGeom>
              <a:solidFill>
                <a:srgbClr val="73AF4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2AB8F621-2477-94F7-C14C-846C579A8722}"/>
                  </a:ext>
                </a:extLst>
              </p:cNvPr>
              <p:cNvSpPr/>
              <p:nvPr/>
            </p:nvSpPr>
            <p:spPr>
              <a:xfrm>
                <a:off x="7625734" y="5531664"/>
                <a:ext cx="1211799" cy="115861"/>
              </a:xfrm>
              <a:prstGeom prst="rect">
                <a:avLst/>
              </a:prstGeom>
              <a:solidFill>
                <a:srgbClr val="96C37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2FAEEA5-6D3F-2599-89DB-626EA11F8C0D}"/>
                </a:ext>
              </a:extLst>
            </p:cNvPr>
            <p:cNvSpPr txBox="1"/>
            <p:nvPr/>
          </p:nvSpPr>
          <p:spPr>
            <a:xfrm>
              <a:off x="7033402" y="1749648"/>
              <a:ext cx="800780" cy="50783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r>
                <a:rPr lang="en-GB" sz="900" dirty="0">
                  <a:effectLst/>
                  <a:latin typeface="Roboto" panose="02000000000000000000" pitchFamily="2" charset="0"/>
                  <a:ea typeface="Roboto" panose="02000000000000000000" pitchFamily="2" charset="0"/>
                </a:rPr>
                <a:t>Global warming potential </a:t>
              </a:r>
              <a:endParaRPr lang="en-US" sz="900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B0CD963-58B2-3923-F81E-01A1B4D7EF64}"/>
                </a:ext>
              </a:extLst>
            </p:cNvPr>
            <p:cNvSpPr txBox="1"/>
            <p:nvPr/>
          </p:nvSpPr>
          <p:spPr>
            <a:xfrm>
              <a:off x="7025297" y="2434222"/>
              <a:ext cx="928730" cy="64633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r>
                <a:rPr lang="en-GB" sz="900" dirty="0">
                  <a:effectLst/>
                  <a:latin typeface="Roboto" panose="02000000000000000000" pitchFamily="2" charset="0"/>
                  <a:ea typeface="Roboto" panose="02000000000000000000" pitchFamily="2" charset="0"/>
                </a:rPr>
                <a:t>Fine particulate matter formation </a:t>
              </a:r>
              <a:endParaRPr lang="en-US" sz="900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4A08DF1-9F5E-6797-C287-0FA7C14F3BA6}"/>
                </a:ext>
              </a:extLst>
            </p:cNvPr>
            <p:cNvSpPr txBox="1"/>
            <p:nvPr/>
          </p:nvSpPr>
          <p:spPr>
            <a:xfrm>
              <a:off x="7024781" y="3323343"/>
              <a:ext cx="928730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900" dirty="0">
                  <a:effectLst/>
                  <a:latin typeface="Roboto" panose="02000000000000000000" pitchFamily="2" charset="0"/>
                  <a:ea typeface="Roboto" panose="02000000000000000000" pitchFamily="2" charset="0"/>
                </a:rPr>
                <a:t>Terrestrial acidification potential </a:t>
              </a:r>
              <a:endParaRPr lang="en-US" sz="900" dirty="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CCA2D29-5477-D48B-60AE-69C447B25CE0}"/>
                </a:ext>
              </a:extLst>
            </p:cNvPr>
            <p:cNvSpPr txBox="1"/>
            <p:nvPr/>
          </p:nvSpPr>
          <p:spPr>
            <a:xfrm>
              <a:off x="7024781" y="4218609"/>
              <a:ext cx="928730" cy="23083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r>
                <a:rPr lang="en-GB" sz="900" dirty="0">
                  <a:effectLst/>
                  <a:latin typeface="Roboto" panose="02000000000000000000" pitchFamily="2" charset="0"/>
                  <a:ea typeface="Roboto" panose="02000000000000000000" pitchFamily="2" charset="0"/>
                </a:rPr>
                <a:t>Land use </a:t>
              </a:r>
              <a:endParaRPr lang="en-US" sz="900" dirty="0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BA14FF0-0711-7550-1F0A-06B9EE613B17}"/>
                </a:ext>
              </a:extLst>
            </p:cNvPr>
            <p:cNvSpPr txBox="1"/>
            <p:nvPr/>
          </p:nvSpPr>
          <p:spPr>
            <a:xfrm>
              <a:off x="7023189" y="4821967"/>
              <a:ext cx="928730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900" dirty="0">
                  <a:effectLst/>
                  <a:latin typeface="Roboto" panose="02000000000000000000" pitchFamily="2" charset="0"/>
                  <a:ea typeface="Roboto" panose="02000000000000000000" pitchFamily="2" charset="0"/>
                </a:rPr>
                <a:t>Fossil resource scarcity </a:t>
              </a:r>
              <a:endParaRPr lang="en-US" sz="900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A741816-B9A5-000C-CED8-ADD6A78AC834}"/>
                </a:ext>
              </a:extLst>
            </p:cNvPr>
            <p:cNvSpPr txBox="1"/>
            <p:nvPr/>
          </p:nvSpPr>
          <p:spPr>
            <a:xfrm>
              <a:off x="7019039" y="5680548"/>
              <a:ext cx="92873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900" dirty="0">
                  <a:effectLst/>
                  <a:latin typeface="Roboto" panose="02000000000000000000" pitchFamily="2" charset="0"/>
                  <a:ea typeface="Roboto" panose="02000000000000000000" pitchFamily="2" charset="0"/>
                </a:rPr>
                <a:t>Water consumption</a:t>
              </a:r>
              <a:endParaRPr lang="en-US" sz="900" dirty="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575CED4-5F59-ADE1-E8B5-846C5BF91097}"/>
                </a:ext>
              </a:extLst>
            </p:cNvPr>
            <p:cNvSpPr txBox="1"/>
            <p:nvPr/>
          </p:nvSpPr>
          <p:spPr>
            <a:xfrm rot="5400000">
              <a:off x="7626964" y="1239871"/>
              <a:ext cx="507831" cy="23083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r>
                <a:rPr lang="en-GB" sz="900" dirty="0">
                  <a:effectLst/>
                  <a:latin typeface="Roboto" panose="02000000000000000000" pitchFamily="2" charset="0"/>
                  <a:ea typeface="Roboto" panose="02000000000000000000" pitchFamily="2" charset="0"/>
                </a:rPr>
                <a:t>0.00%</a:t>
              </a:r>
              <a:endParaRPr lang="en-US" sz="900" dirty="0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C070C3D-2DCC-AD37-97D6-87D35C30E07D}"/>
                </a:ext>
              </a:extLst>
            </p:cNvPr>
            <p:cNvSpPr txBox="1"/>
            <p:nvPr/>
          </p:nvSpPr>
          <p:spPr>
            <a:xfrm rot="5400000">
              <a:off x="7911222" y="1201214"/>
              <a:ext cx="596801" cy="23083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r>
                <a:rPr lang="en-GB" sz="900" dirty="0">
                  <a:effectLst/>
                  <a:latin typeface="Roboto" panose="02000000000000000000" pitchFamily="2" charset="0"/>
                  <a:ea typeface="Roboto" panose="02000000000000000000" pitchFamily="2" charset="0"/>
                </a:rPr>
                <a:t>20.00%</a:t>
              </a:r>
              <a:endParaRPr lang="en-US" sz="900" dirty="0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37B41472-9A3F-B9EB-C45B-46C3FA16EF92}"/>
                </a:ext>
              </a:extLst>
            </p:cNvPr>
            <p:cNvSpPr txBox="1"/>
            <p:nvPr/>
          </p:nvSpPr>
          <p:spPr>
            <a:xfrm rot="5400000">
              <a:off x="8222933" y="1197755"/>
              <a:ext cx="596801" cy="23083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r>
                <a:rPr lang="en-GB" sz="900" dirty="0">
                  <a:effectLst/>
                  <a:latin typeface="Roboto" panose="02000000000000000000" pitchFamily="2" charset="0"/>
                  <a:ea typeface="Roboto" panose="02000000000000000000" pitchFamily="2" charset="0"/>
                </a:rPr>
                <a:t>40.00%</a:t>
              </a:r>
              <a:endParaRPr lang="en-US" sz="900" dirty="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D217AA7-B38C-2D19-5920-8F86E0F03812}"/>
                </a:ext>
              </a:extLst>
            </p:cNvPr>
            <p:cNvSpPr txBox="1"/>
            <p:nvPr/>
          </p:nvSpPr>
          <p:spPr>
            <a:xfrm rot="5400000">
              <a:off x="8552811" y="1202381"/>
              <a:ext cx="596801" cy="23083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r>
                <a:rPr lang="en-GB" sz="900" dirty="0">
                  <a:effectLst/>
                  <a:latin typeface="Roboto" panose="02000000000000000000" pitchFamily="2" charset="0"/>
                  <a:ea typeface="Roboto" panose="02000000000000000000" pitchFamily="2" charset="0"/>
                </a:rPr>
                <a:t>60.00%</a:t>
              </a:r>
              <a:endParaRPr lang="en-US" sz="900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5D1798D3-7BF3-D1FD-C8EC-82C6963943C1}"/>
                </a:ext>
              </a:extLst>
            </p:cNvPr>
            <p:cNvSpPr txBox="1"/>
            <p:nvPr/>
          </p:nvSpPr>
          <p:spPr>
            <a:xfrm rot="5400000">
              <a:off x="8874012" y="1205534"/>
              <a:ext cx="596801" cy="23083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r>
                <a:rPr lang="en-GB" sz="900" dirty="0">
                  <a:effectLst/>
                  <a:latin typeface="Roboto" panose="02000000000000000000" pitchFamily="2" charset="0"/>
                  <a:ea typeface="Roboto" panose="02000000000000000000" pitchFamily="2" charset="0"/>
                </a:rPr>
                <a:t>80.00%</a:t>
              </a:r>
              <a:endParaRPr lang="en-US" sz="900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9A539C79-28E4-D9DA-A59F-B4A326F353F0}"/>
                </a:ext>
              </a:extLst>
            </p:cNvPr>
            <p:cNvSpPr txBox="1"/>
            <p:nvPr/>
          </p:nvSpPr>
          <p:spPr>
            <a:xfrm rot="5400000">
              <a:off x="9170178" y="1186154"/>
              <a:ext cx="646329" cy="23083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r>
                <a:rPr lang="en-GB" sz="900" dirty="0">
                  <a:effectLst/>
                  <a:latin typeface="Roboto" panose="02000000000000000000" pitchFamily="2" charset="0"/>
                  <a:ea typeface="Roboto" panose="02000000000000000000" pitchFamily="2" charset="0"/>
                </a:rPr>
                <a:t>100.00%</a:t>
              </a:r>
              <a:endParaRPr lang="en-US" sz="900" dirty="0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4F54279-FA2C-BA24-774A-4BC994E2A490}"/>
                </a:ext>
              </a:extLst>
            </p:cNvPr>
            <p:cNvSpPr txBox="1"/>
            <p:nvPr/>
          </p:nvSpPr>
          <p:spPr>
            <a:xfrm rot="5400000">
              <a:off x="9491108" y="1192923"/>
              <a:ext cx="646329" cy="23083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r>
                <a:rPr lang="en-GB" sz="900" dirty="0">
                  <a:effectLst/>
                  <a:latin typeface="Roboto" panose="02000000000000000000" pitchFamily="2" charset="0"/>
                  <a:ea typeface="Roboto" panose="02000000000000000000" pitchFamily="2" charset="0"/>
                </a:rPr>
                <a:t>120.00%</a:t>
              </a:r>
              <a:endParaRPr lang="en-US" sz="900" dirty="0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F35CCC81-5C15-4E28-E355-21171EEA3703}"/>
              </a:ext>
            </a:extLst>
          </p:cNvPr>
          <p:cNvGrpSpPr/>
          <p:nvPr/>
        </p:nvGrpSpPr>
        <p:grpSpPr>
          <a:xfrm>
            <a:off x="10064889" y="5297094"/>
            <a:ext cx="1176698" cy="893824"/>
            <a:chOff x="10064889" y="5297094"/>
            <a:chExt cx="1176698" cy="893824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70DAC157-5A34-A1AF-8B41-30A27CD94217}"/>
                </a:ext>
              </a:extLst>
            </p:cNvPr>
            <p:cNvSpPr/>
            <p:nvPr/>
          </p:nvSpPr>
          <p:spPr>
            <a:xfrm>
              <a:off x="10064889" y="5340142"/>
              <a:ext cx="123986" cy="123986"/>
            </a:xfrm>
            <a:prstGeom prst="rect">
              <a:avLst/>
            </a:prstGeom>
            <a:solidFill>
              <a:srgbClr val="22582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7262D74D-E7FC-2166-14EA-0B17F0656170}"/>
                </a:ext>
              </a:extLst>
            </p:cNvPr>
            <p:cNvSpPr/>
            <p:nvPr/>
          </p:nvSpPr>
          <p:spPr>
            <a:xfrm>
              <a:off x="10064889" y="5563095"/>
              <a:ext cx="123986" cy="123986"/>
            </a:xfrm>
            <a:prstGeom prst="rect">
              <a:avLst/>
            </a:prstGeom>
            <a:solidFill>
              <a:srgbClr val="59825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28A4A8DB-DC5F-C4D7-6707-82E1DBCF0A6C}"/>
                </a:ext>
              </a:extLst>
            </p:cNvPr>
            <p:cNvSpPr/>
            <p:nvPr/>
          </p:nvSpPr>
          <p:spPr>
            <a:xfrm>
              <a:off x="10064889" y="5786048"/>
              <a:ext cx="123986" cy="123986"/>
            </a:xfrm>
            <a:prstGeom prst="rect">
              <a:avLst/>
            </a:prstGeom>
            <a:solidFill>
              <a:srgbClr val="73AF4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0710B463-6713-DC15-B5BA-AC4179159314}"/>
                </a:ext>
              </a:extLst>
            </p:cNvPr>
            <p:cNvSpPr/>
            <p:nvPr/>
          </p:nvSpPr>
          <p:spPr>
            <a:xfrm>
              <a:off x="10064889" y="6009002"/>
              <a:ext cx="123986" cy="123986"/>
            </a:xfrm>
            <a:prstGeom prst="rect">
              <a:avLst/>
            </a:prstGeom>
            <a:solidFill>
              <a:srgbClr val="96C37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1CFA50E7-A613-11DB-2F23-118C12AE8F90}"/>
                </a:ext>
              </a:extLst>
            </p:cNvPr>
            <p:cNvSpPr txBox="1"/>
            <p:nvPr/>
          </p:nvSpPr>
          <p:spPr>
            <a:xfrm>
              <a:off x="10188875" y="5297094"/>
              <a:ext cx="928730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900" dirty="0">
                  <a:effectLst/>
                  <a:latin typeface="Roboto" panose="02000000000000000000" pitchFamily="2" charset="0"/>
                </a:rPr>
                <a:t>Baseline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34B60446-616F-19AB-07F8-0083A604F308}"/>
                </a:ext>
              </a:extLst>
            </p:cNvPr>
            <p:cNvSpPr txBox="1"/>
            <p:nvPr/>
          </p:nvSpPr>
          <p:spPr>
            <a:xfrm>
              <a:off x="10188874" y="5513263"/>
              <a:ext cx="1052713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900" dirty="0">
                  <a:effectLst/>
                  <a:latin typeface="Roboto" panose="02000000000000000000" pitchFamily="2" charset="0"/>
                </a:rPr>
                <a:t>Bovine blood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F131CAC0-2F46-D8A1-B5D6-F9A644BA1523}"/>
                </a:ext>
              </a:extLst>
            </p:cNvPr>
            <p:cNvSpPr txBox="1"/>
            <p:nvPr/>
          </p:nvSpPr>
          <p:spPr>
            <a:xfrm>
              <a:off x="10188874" y="5744095"/>
              <a:ext cx="1052713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900" dirty="0">
                  <a:effectLst/>
                  <a:latin typeface="Roboto" panose="02000000000000000000" pitchFamily="2" charset="0"/>
                </a:rPr>
                <a:t>Horn/hoof meal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21C1DA4-9196-DB30-6ACA-9D1A9EEEDBD7}"/>
                </a:ext>
              </a:extLst>
            </p:cNvPr>
            <p:cNvSpPr txBox="1"/>
            <p:nvPr/>
          </p:nvSpPr>
          <p:spPr>
            <a:xfrm>
              <a:off x="10188874" y="5960086"/>
              <a:ext cx="1052713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900" dirty="0">
                  <a:effectLst/>
                  <a:latin typeface="Roboto" panose="02000000000000000000" pitchFamily="2" charset="0"/>
                </a:rPr>
                <a:t>Rapeseed meal</a:t>
              </a:r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682F7952-3ADD-786E-3E5C-F3817CB6D62D}"/>
              </a:ext>
            </a:extLst>
          </p:cNvPr>
          <p:cNvSpPr txBox="1"/>
          <p:nvPr/>
        </p:nvSpPr>
        <p:spPr>
          <a:xfrm>
            <a:off x="9929689" y="4586385"/>
            <a:ext cx="1934799" cy="646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Figure 1: </a:t>
            </a:r>
            <a:r>
              <a:rPr lang="en-GB" sz="1200" dirty="0">
                <a:solidFill>
                  <a:srgbClr val="2258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Comparison of valorised growth media and baseline (DMEM)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5500822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582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FAEF88-4001-8A3F-AF28-F315110CCA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C938D8E3-DA46-4466-9E45-050578DDE5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57483" y="2955520"/>
            <a:ext cx="8331011" cy="65243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77626EA-70E9-DA2E-4602-8B82D3708477}"/>
              </a:ext>
            </a:extLst>
          </p:cNvPr>
          <p:cNvGrpSpPr/>
          <p:nvPr/>
        </p:nvGrpSpPr>
        <p:grpSpPr>
          <a:xfrm>
            <a:off x="5668807" y="720465"/>
            <a:ext cx="854386" cy="805094"/>
            <a:chOff x="5444700" y="1683033"/>
            <a:chExt cx="1302600" cy="1227450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BCD756CF-547C-E0CC-EFBC-E427E93B36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444700" y="1683033"/>
              <a:ext cx="1302600" cy="1227450"/>
            </a:xfrm>
            <a:prstGeom prst="rect">
              <a:avLst/>
            </a:prstGeom>
          </p:spPr>
        </p:pic>
        <p:sp>
          <p:nvSpPr>
            <p:cNvPr id="4" name="Subtitle 2">
              <a:extLst>
                <a:ext uri="{FF2B5EF4-FFF2-40B4-BE49-F238E27FC236}">
                  <a16:creationId xmlns:a16="http://schemas.microsoft.com/office/drawing/2014/main" id="{F0A3549A-1C48-CDBB-9FAE-373ADB64800C}"/>
                </a:ext>
              </a:extLst>
            </p:cNvPr>
            <p:cNvSpPr txBox="1">
              <a:spLocks/>
            </p:cNvSpPr>
            <p:nvPr/>
          </p:nvSpPr>
          <p:spPr>
            <a:xfrm>
              <a:off x="5664882" y="1864462"/>
              <a:ext cx="862236" cy="992848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000" b="1" dirty="0">
                  <a:solidFill>
                    <a:srgbClr val="225824"/>
                  </a:solidFill>
                  <a:latin typeface="Roboto" panose="02000000000000000000" pitchFamily="2" charset="0"/>
                </a:rPr>
                <a:t>5</a:t>
              </a:r>
              <a:endParaRPr lang="en-US" sz="1800" dirty="0">
                <a:solidFill>
                  <a:srgbClr val="225824"/>
                </a:solidFill>
              </a:endParaRP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0A7D5D89-F83C-7374-192D-2E1484A794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976" y="1669235"/>
            <a:ext cx="11052048" cy="1141678"/>
          </a:xfrm>
          <a:noFill/>
        </p:spPr>
        <p:txBody>
          <a:bodyPr anchor="ctr">
            <a:noAutofit/>
          </a:bodyPr>
          <a:lstStyle/>
          <a:p>
            <a:r>
              <a:rPr lang="en-GB" sz="6000" b="1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It’s becoming </a:t>
            </a:r>
            <a:r>
              <a:rPr lang="en-GB" sz="6000" b="1" dirty="0">
                <a:solidFill>
                  <a:srgbClr val="73AF48"/>
                </a:solidFill>
                <a:effectLst/>
                <a:latin typeface="Roboto" panose="02000000000000000000" pitchFamily="2" charset="0"/>
              </a:rPr>
              <a:t>polarised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1775F2D9-0B73-94AA-6350-A10C5A4E9B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30495" y="2784357"/>
            <a:ext cx="8331011" cy="65243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60358F5-15E6-1532-9A98-C010F61A7FAC}"/>
              </a:ext>
            </a:extLst>
          </p:cNvPr>
          <p:cNvSpPr txBox="1"/>
          <p:nvPr/>
        </p:nvSpPr>
        <p:spPr>
          <a:xfrm>
            <a:off x="2072640" y="2774885"/>
            <a:ext cx="80467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225824"/>
                </a:solidFill>
                <a:latin typeface="Roboto" panose="02000000000000000000" pitchFamily="2" charset="0"/>
              </a:rPr>
              <a:t>The conversation online is divided. And the way the cultured meat industry communicates is fuelling the fire. </a:t>
            </a:r>
            <a:endParaRPr lang="en-GB" sz="2400" b="1" dirty="0">
              <a:solidFill>
                <a:srgbClr val="225824"/>
              </a:solidFill>
              <a:effectLst/>
              <a:latin typeface="Roboto" panose="02000000000000000000" pitchFamily="2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AC97538-4EFD-F878-0269-43086A6AC5F6}"/>
              </a:ext>
            </a:extLst>
          </p:cNvPr>
          <p:cNvGrpSpPr/>
          <p:nvPr/>
        </p:nvGrpSpPr>
        <p:grpSpPr>
          <a:xfrm>
            <a:off x="4775069" y="3936514"/>
            <a:ext cx="2641861" cy="2154547"/>
            <a:chOff x="4775069" y="3783290"/>
            <a:chExt cx="2641861" cy="209481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727EE86-54E6-514B-A899-A6F1337A2770}"/>
                </a:ext>
              </a:extLst>
            </p:cNvPr>
            <p:cNvSpPr txBox="1"/>
            <p:nvPr/>
          </p:nvSpPr>
          <p:spPr>
            <a:xfrm>
              <a:off x="4775069" y="5189846"/>
              <a:ext cx="2641861" cy="6882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solidFill>
                    <a:schemeClr val="bg1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</a:rPr>
                <a:t>Mis-representing farming</a:t>
              </a: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9716BBA2-4F06-90CA-DC8F-48EE528EC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462222" y="3783290"/>
              <a:ext cx="1267557" cy="1267557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949AA37-61BA-24A8-A4F0-9A75F458EAF2}"/>
              </a:ext>
            </a:extLst>
          </p:cNvPr>
          <p:cNvGrpSpPr/>
          <p:nvPr/>
        </p:nvGrpSpPr>
        <p:grpSpPr>
          <a:xfrm>
            <a:off x="2811172" y="3880051"/>
            <a:ext cx="1382364" cy="2209236"/>
            <a:chOff x="2811172" y="3783291"/>
            <a:chExt cx="1382364" cy="214799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421E6F3-02B6-9620-A4AC-6B30C9BDEAA1}"/>
                </a:ext>
              </a:extLst>
            </p:cNvPr>
            <p:cNvSpPr txBox="1"/>
            <p:nvPr/>
          </p:nvSpPr>
          <p:spPr>
            <a:xfrm>
              <a:off x="2811172" y="5223396"/>
              <a:ext cx="138236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solidFill>
                    <a:schemeClr val="bg1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</a:rPr>
                <a:t>Over ‘hyping’</a:t>
              </a:r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C7EF6214-9B76-3055-8474-AA954D105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948017" y="3783291"/>
              <a:ext cx="1215829" cy="1247004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79FA830-905F-E063-CC00-38012F9CB1C7}"/>
              </a:ext>
            </a:extLst>
          </p:cNvPr>
          <p:cNvGrpSpPr/>
          <p:nvPr/>
        </p:nvGrpSpPr>
        <p:grpSpPr>
          <a:xfrm>
            <a:off x="7749710" y="3914440"/>
            <a:ext cx="2148291" cy="2175687"/>
            <a:chOff x="7749710" y="3762737"/>
            <a:chExt cx="2148291" cy="211537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668C1D4-A852-85CF-56E9-3A67152B7423}"/>
                </a:ext>
              </a:extLst>
            </p:cNvPr>
            <p:cNvSpPr txBox="1"/>
            <p:nvPr/>
          </p:nvSpPr>
          <p:spPr>
            <a:xfrm>
              <a:off x="7749710" y="5189846"/>
              <a:ext cx="2148291" cy="6882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solidFill>
                    <a:schemeClr val="bg1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</a:rPr>
                <a:t>Making unfair comparisons</a:t>
              </a:r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485FBB42-3F27-DD95-F866-4706FFC5F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081592" y="3762737"/>
              <a:ext cx="1484526" cy="12675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465234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29c75ee9-8a6f-47b2-b400-aff27bc249b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3542</TotalTime>
  <Words>681</Words>
  <Application>Microsoft Office PowerPoint</Application>
  <PresentationFormat>Widescreen</PresentationFormat>
  <Paragraphs>128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Aptos</vt:lpstr>
      <vt:lpstr>Aptos Display</vt:lpstr>
      <vt:lpstr>Arial</vt:lpstr>
      <vt:lpstr>Roboto</vt:lpstr>
      <vt:lpstr>Roboto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Sophie Tollervey</dc:creator>
  <cp:lastModifiedBy>Katherine Lewis</cp:lastModifiedBy>
  <cp:revision>110</cp:revision>
  <dcterms:created xsi:type="dcterms:W3CDTF">2024-12-11T16:20:55Z</dcterms:created>
  <dcterms:modified xsi:type="dcterms:W3CDTF">2025-01-02T16:24:39Z</dcterms:modified>
</cp:coreProperties>
</file>