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3"/>
  </p:notesMasterIdLst>
  <p:sldIdLst>
    <p:sldId id="257" r:id="rId3"/>
    <p:sldId id="288" r:id="rId4"/>
    <p:sldId id="486" r:id="rId5"/>
    <p:sldId id="488" r:id="rId6"/>
    <p:sldId id="489" r:id="rId7"/>
    <p:sldId id="490" r:id="rId8"/>
    <p:sldId id="481" r:id="rId9"/>
    <p:sldId id="492" r:id="rId10"/>
    <p:sldId id="493" r:id="rId11"/>
    <p:sldId id="495" r:id="rId12"/>
    <p:sldId id="473" r:id="rId13"/>
    <p:sldId id="468" r:id="rId14"/>
    <p:sldId id="295" r:id="rId15"/>
    <p:sldId id="264" r:id="rId16"/>
    <p:sldId id="296" r:id="rId17"/>
    <p:sldId id="289" r:id="rId18"/>
    <p:sldId id="265" r:id="rId19"/>
    <p:sldId id="293" r:id="rId20"/>
    <p:sldId id="263" r:id="rId21"/>
    <p:sldId id="49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F8F0DC"/>
    <a:srgbClr val="EAE096"/>
    <a:srgbClr val="D7DFDB"/>
    <a:srgbClr val="95422F"/>
    <a:srgbClr val="F0D4C2"/>
    <a:srgbClr val="FFDF85"/>
    <a:srgbClr val="D1E0D9"/>
    <a:srgbClr val="EADCC8"/>
    <a:srgbClr val="B8B5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40" autoAdjust="0"/>
    <p:restoredTop sz="78589" autoAdjust="0"/>
  </p:normalViewPr>
  <p:slideViewPr>
    <p:cSldViewPr snapToGrid="0">
      <p:cViewPr varScale="1">
        <p:scale>
          <a:sx n="64" d="100"/>
          <a:sy n="64" d="100"/>
        </p:scale>
        <p:origin x="864" y="72"/>
      </p:cViewPr>
      <p:guideLst/>
    </p:cSldViewPr>
  </p:slideViewPr>
  <p:notesTextViewPr>
    <p:cViewPr>
      <p:scale>
        <a:sx n="1" d="1"/>
        <a:sy n="1" d="1"/>
      </p:scale>
      <p:origin x="0" y="0"/>
    </p:cViewPr>
  </p:notesTextViewPr>
  <p:notesViewPr>
    <p:cSldViewPr snapToGrid="0">
      <p:cViewPr varScale="1">
        <p:scale>
          <a:sx n="42" d="100"/>
          <a:sy n="42" d="100"/>
        </p:scale>
        <p:origin x="1627"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47215-6CF1-4ADC-AA52-0887C02B05DB}" type="datetimeFigureOut">
              <a:rPr lang="en-GB" smtClean="0"/>
              <a:t>04/01/2023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AED6D-5573-4B2B-B0ED-EE82FFBBDBBB}" type="slidenum">
              <a:rPr lang="en-GB" smtClean="0"/>
              <a:t>‹#›</a:t>
            </a:fld>
            <a:endParaRPr lang="en-GB"/>
          </a:p>
        </p:txBody>
      </p:sp>
    </p:spTree>
    <p:extLst>
      <p:ext uri="{BB962C8B-B14F-4D97-AF65-F5344CB8AC3E}">
        <p14:creationId xmlns:p14="http://schemas.microsoft.com/office/powerpoint/2010/main" val="3464396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eachcambridge.com/wp-content/uploads/Friday-5th-August-Afternoon-Session-Oversharing-Joan-Didion-The-White-Album.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Hello, my name is Jude Allen, and I have come up from Devon. I run a project called Soil Voices</a:t>
            </a:r>
            <a:endParaRPr lang="en-GB" dirty="0"/>
          </a:p>
        </p:txBody>
      </p:sp>
      <p:sp>
        <p:nvSpPr>
          <p:cNvPr id="4" name="Slide Number Placeholder 3"/>
          <p:cNvSpPr>
            <a:spLocks noGrp="1"/>
          </p:cNvSpPr>
          <p:nvPr>
            <p:ph type="sldNum" sz="quarter" idx="5"/>
          </p:nvPr>
        </p:nvSpPr>
        <p:spPr/>
        <p:txBody>
          <a:bodyPr/>
          <a:lstStyle/>
          <a:p>
            <a:fld id="{7FAAED6D-5573-4B2B-B0ED-EE82FFBBDBBB}" type="slidenum">
              <a:rPr lang="en-GB" smtClean="0"/>
              <a:t>1</a:t>
            </a:fld>
            <a:endParaRPr lang="en-GB"/>
          </a:p>
        </p:txBody>
      </p:sp>
    </p:spTree>
    <p:extLst>
      <p:ext uri="{BB962C8B-B14F-4D97-AF65-F5344CB8AC3E}">
        <p14:creationId xmlns:p14="http://schemas.microsoft.com/office/powerpoint/2010/main" val="1182060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Aft>
                <a:spcPts val="800"/>
              </a:spcAft>
            </a:pPr>
            <a:endParaRPr lang="en-US" dirty="0"/>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Spell of the Sensuous</a:t>
            </a:r>
            <a:r>
              <a:rPr lang="en-US" sz="1200" dirty="0">
                <a:effectLst/>
                <a:latin typeface="Calibri" panose="020F0502020204030204" pitchFamily="34" charset="0"/>
                <a:ea typeface="Calibri" panose="020F0502020204030204" pitchFamily="34" charset="0"/>
                <a:cs typeface="Times New Roman" panose="02020603050405020304" pitchFamily="18" charset="0"/>
              </a:rPr>
              <a:t>, David Abram laments the onset of the phonetic alphabet, arguing that non-pictorial letters no longer represented the non-human world around us, but rather are associated purely with a gesture or sound of the human mouth.  Our texts thus, are no longer ‘windows opening on to a more-than-human field of powers, but [functioned]solely as mirrors reflecting the human form back upon itself.’  If we apply such thought to the soil, it seems as if at the same time we have stopped reading the soil, we have, in neglecting it, have also destroyed it, obscuring the depths of it from our view – either by compacting it, covering it with the concrete and tarmac of our cities, or poisoning it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whith</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chemiclas</a:t>
            </a:r>
            <a:r>
              <a:rPr lang="en-US" sz="1200" dirty="0">
                <a:effectLst/>
                <a:latin typeface="Calibri" panose="020F0502020204030204" pitchFamily="34" charset="0"/>
                <a:ea typeface="Calibri" panose="020F0502020204030204" pitchFamily="34" charset="0"/>
                <a:cs typeface="Times New Roman" panose="02020603050405020304" pitchFamily="18" charset="0"/>
              </a:rPr>
              <a:t> - we have rendered it impenetrable – no longer living within it, but on top of it.  And the stories we tell to make sense of how we fit into the world are not the stories we have read from the soil, but rather those of shopping malls and celebrities, of sports and box-sets.   Our cultural discourse has become exclusively human, and the soil – along with the rest of the natural world has lost its voice.  ( e.g. kids)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FAAED6D-5573-4B2B-B0ED-EE82FFBBDBBB}" type="slidenum">
              <a:rPr lang="en-GB" smtClean="0"/>
              <a:t>12</a:t>
            </a:fld>
            <a:endParaRPr lang="en-GB"/>
          </a:p>
        </p:txBody>
      </p:sp>
    </p:spTree>
    <p:extLst>
      <p:ext uri="{BB962C8B-B14F-4D97-AF65-F5344CB8AC3E}">
        <p14:creationId xmlns:p14="http://schemas.microsoft.com/office/powerpoint/2010/main" val="976522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it remind you of anything?</a:t>
            </a:r>
          </a:p>
          <a:p>
            <a:r>
              <a:rPr lang="en-US" dirty="0"/>
              <a:t>Does it smell warm or cold / damp or dry?</a:t>
            </a:r>
          </a:p>
          <a:p>
            <a:r>
              <a:rPr lang="en-US" dirty="0"/>
              <a:t>Sweet or sour, or something else?</a:t>
            </a:r>
          </a:p>
          <a:p>
            <a:r>
              <a:rPr lang="en-US" dirty="0"/>
              <a:t>Does it smell of an emotion?</a:t>
            </a:r>
          </a:p>
          <a:p>
            <a:r>
              <a:rPr lang="en-US" dirty="0"/>
              <a:t>Is it alive?</a:t>
            </a:r>
          </a:p>
          <a:p>
            <a:endParaRPr lang="en-GB" dirty="0"/>
          </a:p>
        </p:txBody>
      </p:sp>
      <p:sp>
        <p:nvSpPr>
          <p:cNvPr id="4" name="Slide Number Placeholder 3"/>
          <p:cNvSpPr>
            <a:spLocks noGrp="1"/>
          </p:cNvSpPr>
          <p:nvPr>
            <p:ph type="sldNum" sz="quarter" idx="5"/>
          </p:nvPr>
        </p:nvSpPr>
        <p:spPr/>
        <p:txBody>
          <a:bodyPr/>
          <a:lstStyle/>
          <a:p>
            <a:fld id="{7FAAED6D-5573-4B2B-B0ED-EE82FFBBDBBB}" type="slidenum">
              <a:rPr lang="en-GB" smtClean="0"/>
              <a:t>16</a:t>
            </a:fld>
            <a:endParaRPr lang="en-GB"/>
          </a:p>
        </p:txBody>
      </p:sp>
    </p:spTree>
    <p:extLst>
      <p:ext uri="{BB962C8B-B14F-4D97-AF65-F5344CB8AC3E}">
        <p14:creationId xmlns:p14="http://schemas.microsoft.com/office/powerpoint/2010/main" val="429120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AAED6D-5573-4B2B-B0ED-EE82FFBBDBBB}" type="slidenum">
              <a:rPr lang="en-GB" smtClean="0"/>
              <a:t>18</a:t>
            </a:fld>
            <a:endParaRPr lang="en-GB"/>
          </a:p>
        </p:txBody>
      </p:sp>
    </p:spTree>
    <p:extLst>
      <p:ext uri="{BB962C8B-B14F-4D97-AF65-F5344CB8AC3E}">
        <p14:creationId xmlns:p14="http://schemas.microsoft.com/office/powerpoint/2010/main" val="3255853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AAED6D-5573-4B2B-B0ED-EE82FFBBDBBB}" type="slidenum">
              <a:rPr lang="en-GB" smtClean="0"/>
              <a:t>19</a:t>
            </a:fld>
            <a:endParaRPr lang="en-GB"/>
          </a:p>
        </p:txBody>
      </p:sp>
    </p:spTree>
    <p:extLst>
      <p:ext uri="{BB962C8B-B14F-4D97-AF65-F5344CB8AC3E}">
        <p14:creationId xmlns:p14="http://schemas.microsoft.com/office/powerpoint/2010/main" val="179941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presentation will cover several elements – firstly, a whistle stop overview of what the Soil Voices project is about and has achieved so far, and secondly, some thoughts on why voices and stories are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AAED6D-5573-4B2B-B0ED-EE82FFBBDBBB}" type="slidenum">
              <a:rPr lang="en-GB" smtClean="0"/>
              <a:t>2</a:t>
            </a:fld>
            <a:endParaRPr lang="en-GB"/>
          </a:p>
        </p:txBody>
      </p:sp>
    </p:spTree>
    <p:extLst>
      <p:ext uri="{BB962C8B-B14F-4D97-AF65-F5344CB8AC3E}">
        <p14:creationId xmlns:p14="http://schemas.microsoft.com/office/powerpoint/2010/main" val="1751779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AAED6D-5573-4B2B-B0ED-EE82FFBBDBBB}" type="slidenum">
              <a:rPr lang="en-GB" smtClean="0"/>
              <a:t>3</a:t>
            </a:fld>
            <a:endParaRPr lang="en-GB"/>
          </a:p>
        </p:txBody>
      </p:sp>
    </p:spTree>
    <p:extLst>
      <p:ext uri="{BB962C8B-B14F-4D97-AF65-F5344CB8AC3E}">
        <p14:creationId xmlns:p14="http://schemas.microsoft.com/office/powerpoint/2010/main" val="142913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include farming and gardening practices, childhood memories, and emotional responses to the soil, exploring how cultural narratives have shaped and continue to shape our attitudes to and understanding of soil</a:t>
            </a:r>
            <a:endParaRPr lang="en-GB" dirty="0"/>
          </a:p>
        </p:txBody>
      </p:sp>
      <p:sp>
        <p:nvSpPr>
          <p:cNvPr id="4" name="Slide Number Placeholder 3"/>
          <p:cNvSpPr>
            <a:spLocks noGrp="1"/>
          </p:cNvSpPr>
          <p:nvPr>
            <p:ph type="sldNum" sz="quarter" idx="5"/>
          </p:nvPr>
        </p:nvSpPr>
        <p:spPr/>
        <p:txBody>
          <a:bodyPr/>
          <a:lstStyle/>
          <a:p>
            <a:fld id="{7FAAED6D-5573-4B2B-B0ED-EE82FFBBDBBB}" type="slidenum">
              <a:rPr lang="en-GB" smtClean="0"/>
              <a:t>4</a:t>
            </a:fld>
            <a:endParaRPr lang="en-GB"/>
          </a:p>
        </p:txBody>
      </p:sp>
    </p:spTree>
    <p:extLst>
      <p:ext uri="{BB962C8B-B14F-4D97-AF65-F5344CB8AC3E}">
        <p14:creationId xmlns:p14="http://schemas.microsoft.com/office/powerpoint/2010/main" val="3330801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AAED6D-5573-4B2B-B0ED-EE82FFBBDBBB}" type="slidenum">
              <a:rPr lang="en-GB" smtClean="0"/>
              <a:t>5</a:t>
            </a:fld>
            <a:endParaRPr lang="en-GB"/>
          </a:p>
        </p:txBody>
      </p:sp>
    </p:spTree>
    <p:extLst>
      <p:ext uri="{BB962C8B-B14F-4D97-AF65-F5344CB8AC3E}">
        <p14:creationId xmlns:p14="http://schemas.microsoft.com/office/powerpoint/2010/main" val="154926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https://www.youtube.com/watch?v=DTbBEY2seGY</a:t>
            </a:r>
          </a:p>
        </p:txBody>
      </p:sp>
      <p:sp>
        <p:nvSpPr>
          <p:cNvPr id="4" name="Slide Number Placeholder 3"/>
          <p:cNvSpPr>
            <a:spLocks noGrp="1"/>
          </p:cNvSpPr>
          <p:nvPr>
            <p:ph type="sldNum" sz="quarter" idx="5"/>
          </p:nvPr>
        </p:nvSpPr>
        <p:spPr/>
        <p:txBody>
          <a:bodyPr/>
          <a:lstStyle/>
          <a:p>
            <a:fld id="{7FAAED6D-5573-4B2B-B0ED-EE82FFBBDBBB}" type="slidenum">
              <a:rPr lang="en-GB" smtClean="0"/>
              <a:t>6</a:t>
            </a:fld>
            <a:endParaRPr lang="en-GB"/>
          </a:p>
        </p:txBody>
      </p:sp>
    </p:spTree>
    <p:extLst>
      <p:ext uri="{BB962C8B-B14F-4D97-AF65-F5344CB8AC3E}">
        <p14:creationId xmlns:p14="http://schemas.microsoft.com/office/powerpoint/2010/main" val="212296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child's response about what the soil might say intentional off-grid community – home-educated  </a:t>
            </a:r>
          </a:p>
          <a:p>
            <a:r>
              <a:rPr lang="en-US" dirty="0"/>
              <a:t>Ran a series of workshops with them and it was so interesting to see how immersed and at home they were in the landscape around them – and knowledgeable ( compare to somerset kids of same age) </a:t>
            </a:r>
            <a:endParaRPr lang="en-GB" dirty="0"/>
          </a:p>
        </p:txBody>
      </p:sp>
      <p:sp>
        <p:nvSpPr>
          <p:cNvPr id="4" name="Slide Number Placeholder 3"/>
          <p:cNvSpPr>
            <a:spLocks noGrp="1"/>
          </p:cNvSpPr>
          <p:nvPr>
            <p:ph type="sldNum" sz="quarter" idx="5"/>
          </p:nvPr>
        </p:nvSpPr>
        <p:spPr/>
        <p:txBody>
          <a:bodyPr/>
          <a:lstStyle/>
          <a:p>
            <a:fld id="{7FAAED6D-5573-4B2B-B0ED-EE82FFBBDBBB}" type="slidenum">
              <a:rPr lang="en-GB" smtClean="0"/>
              <a:t>7</a:t>
            </a:fld>
            <a:endParaRPr lang="en-GB"/>
          </a:p>
        </p:txBody>
      </p:sp>
    </p:spTree>
    <p:extLst>
      <p:ext uri="{BB962C8B-B14F-4D97-AF65-F5344CB8AC3E}">
        <p14:creationId xmlns:p14="http://schemas.microsoft.com/office/powerpoint/2010/main" val="2344018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creation myths of so many cultures, the first humans are made from mud or clay.  Whether we were shaped from mud by Allah or Prometheus; or whether we came into being after red earth was flung into the primordial void by the African goddess, Amma; whether the clay that formed us was mixed with blood, wool, spit, or the sound of the voices of birds, none of this really matters.  The important thing is that - across the entire globe - such deep connection between humans and soil is recorded in story and myth.   Many of these stories tell us we have been shaped by a higher being, however – although higher beings may or may not exist, I suggest that our materiality, the stuff of us, is culturally embedded in the ground beneath our feet.  It is arguable, that such connection is not only mythological, but literal – for example – thinking about the soil biome and how it functions as an extension of our human gut biome – the soil, arguably, being the first point of </a:t>
            </a:r>
            <a:r>
              <a:rPr lang="en-US" dirty="0" err="1">
                <a:highlight>
                  <a:srgbClr val="FFFF00"/>
                </a:highlight>
              </a:rPr>
              <a:t>digestionxxxx</a:t>
            </a:r>
            <a:r>
              <a:rPr lang="en-US" dirty="0"/>
              <a:t> – a vehicle that both provides life by feeding us and holding our death as we are buried within it . As Tim Ingold says humans are ‘people of the soil who bury their dead’. We come from the earth and would ever return to it. </a:t>
            </a:r>
          </a:p>
          <a:p>
            <a:pPr>
              <a:lnSpc>
                <a:spcPct val="107000"/>
              </a:lnSpc>
              <a:spcAft>
                <a:spcPts val="800"/>
              </a:spcAft>
            </a:pPr>
            <a:r>
              <a:rPr lang="en-US" dirty="0"/>
              <a:t>So – why story? </a:t>
            </a:r>
            <a:r>
              <a:rPr lang="en-GB" sz="1200" dirty="0">
                <a:effectLst/>
                <a:latin typeface="Calibri" panose="020F0502020204030204" pitchFamily="34" charset="0"/>
                <a:ea typeface="Calibri" panose="020F0502020204030204" pitchFamily="34" charset="0"/>
                <a:cs typeface="Times New Roman" panose="02020603050405020304" pitchFamily="18" charset="0"/>
              </a:rPr>
              <a:t>– why is story important? Joan Didion, writes that ‘we tell ourselves stories in order to live.’ Noah Harari, in his book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Sapiens</a:t>
            </a:r>
            <a:r>
              <a:rPr lang="en-GB" sz="1200" dirty="0">
                <a:effectLst/>
                <a:latin typeface="Calibri" panose="020F0502020204030204" pitchFamily="34" charset="0"/>
                <a:ea typeface="Calibri" panose="020F0502020204030204" pitchFamily="34" charset="0"/>
                <a:cs typeface="Times New Roman" panose="02020603050405020304" pitchFamily="18" charset="0"/>
              </a:rPr>
              <a:t>, cites the use of story as a social function, enabling millions of strangers to cooperate and work towards common goals.  Stories are something that bind us together. Historically, such stories have been spoken and have made sense of the world and how we fit into it, and have been passed down through generations, connecting us to both nature and - according to Jules Petty - also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celebrat</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ing</a:t>
            </a:r>
            <a:r>
              <a:rPr lang="en-GB" sz="1200" dirty="0">
                <a:effectLst/>
                <a:latin typeface="Calibri" panose="020F0502020204030204" pitchFamily="34" charset="0"/>
                <a:ea typeface="Calibri" panose="020F0502020204030204" pitchFamily="34" charset="0"/>
                <a:cs typeface="Times New Roman" panose="02020603050405020304" pitchFamily="18" charset="0"/>
              </a:rPr>
              <a:t>] the fundamental value of agriculture to communities and economies, sustaining food production without damage to the environment’.  The stories that have bound us to each other have also bound us to the soil.</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Didion, Joan, ‘The White Album’,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https://www.reachcambridge.com/wp-content/uploads/Friday-5th-August-Afternoon-Session-Oversharing-Joan-Didion-The-White-Album.pdf</a:t>
            </a:r>
            <a:r>
              <a:rPr lang="en-GB" sz="1200" dirty="0">
                <a:effectLst/>
                <a:latin typeface="Calibri" panose="020F0502020204030204" pitchFamily="34" charset="0"/>
                <a:ea typeface="Calibri" panose="020F0502020204030204" pitchFamily="34" charset="0"/>
                <a:cs typeface="Times New Roman" panose="02020603050405020304" pitchFamily="18" charset="0"/>
              </a:rPr>
              <a:t> [accessed 24/07/2022]</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Petty, Jules,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Agri-Culture: Reconnecting People, Land and Nature </a:t>
            </a:r>
            <a:r>
              <a:rPr lang="en-US" sz="1200" dirty="0">
                <a:effectLst/>
                <a:latin typeface="Calibri" panose="020F0502020204030204" pitchFamily="34" charset="0"/>
                <a:ea typeface="Calibri" panose="020F0502020204030204" pitchFamily="34" charset="0"/>
                <a:cs typeface="Times New Roman" panose="02020603050405020304" pitchFamily="18" charset="0"/>
              </a:rPr>
              <a:t> (Routledge, 2002), p.7</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FAAED6D-5573-4B2B-B0ED-EE82FFBBDBBB}" type="slidenum">
              <a:rPr lang="en-GB" smtClean="0"/>
              <a:t>8</a:t>
            </a:fld>
            <a:endParaRPr lang="en-GB"/>
          </a:p>
        </p:txBody>
      </p:sp>
    </p:spTree>
    <p:extLst>
      <p:ext uri="{BB962C8B-B14F-4D97-AF65-F5344CB8AC3E}">
        <p14:creationId xmlns:p14="http://schemas.microsoft.com/office/powerpoint/2010/main" val="345555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in poetry Oxford Real Farming conference – and also Wolverhampton lit fest – connecting adults to soil and getting them to pay attention. </a:t>
            </a:r>
            <a:endParaRPr lang="en-GB" dirty="0"/>
          </a:p>
        </p:txBody>
      </p:sp>
      <p:sp>
        <p:nvSpPr>
          <p:cNvPr id="4" name="Slide Number Placeholder 3"/>
          <p:cNvSpPr>
            <a:spLocks noGrp="1"/>
          </p:cNvSpPr>
          <p:nvPr>
            <p:ph type="sldNum" sz="quarter" idx="5"/>
          </p:nvPr>
        </p:nvSpPr>
        <p:spPr/>
        <p:txBody>
          <a:bodyPr/>
          <a:lstStyle/>
          <a:p>
            <a:fld id="{7FAAED6D-5573-4B2B-B0ED-EE82FFBBDBBB}" type="slidenum">
              <a:rPr lang="en-GB" smtClean="0"/>
              <a:t>11</a:t>
            </a:fld>
            <a:endParaRPr lang="en-GB"/>
          </a:p>
        </p:txBody>
      </p:sp>
    </p:spTree>
    <p:extLst>
      <p:ext uri="{BB962C8B-B14F-4D97-AF65-F5344CB8AC3E}">
        <p14:creationId xmlns:p14="http://schemas.microsoft.com/office/powerpoint/2010/main" val="340982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A154FB-7983-4745-BAC0-65BF4EA1C76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411232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154FB-7983-4745-BAC0-65BF4EA1C76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715814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154FB-7983-4745-BAC0-65BF4EA1C76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148839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A154FB-7983-4745-BAC0-65BF4EA1C76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3453066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154FB-7983-4745-BAC0-65BF4EA1C76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1312797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A154FB-7983-4745-BAC0-65BF4EA1C76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1285402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A154FB-7983-4745-BAC0-65BF4EA1C762}" type="datetimeFigureOut">
              <a:rPr lang="en-GB" smtClean="0"/>
              <a:t>04/01/2023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1538770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A154FB-7983-4745-BAC0-65BF4EA1C762}" type="datetimeFigureOut">
              <a:rPr lang="en-GB" smtClean="0"/>
              <a:t>04/01/2023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2761368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A154FB-7983-4745-BAC0-65BF4EA1C762}" type="datetimeFigureOut">
              <a:rPr lang="en-GB" smtClean="0"/>
              <a:t>04/01/2023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761178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A154FB-7983-4745-BAC0-65BF4EA1C762}" type="datetimeFigureOut">
              <a:rPr lang="en-GB" smtClean="0"/>
              <a:t>04/01/2023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4054175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A154FB-7983-4745-BAC0-65BF4EA1C762}" type="datetimeFigureOut">
              <a:rPr lang="en-GB" smtClean="0"/>
              <a:t>04/01/2023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54926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154FB-7983-4745-BAC0-65BF4EA1C76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2745858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A154FB-7983-4745-BAC0-65BF4EA1C762}" type="datetimeFigureOut">
              <a:rPr lang="en-GB" smtClean="0"/>
              <a:t>04/01/2023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3855688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154FB-7983-4745-BAC0-65BF4EA1C76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2683161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154FB-7983-4745-BAC0-65BF4EA1C76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858605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A154FB-7983-4745-BAC0-65BF4EA1C762}"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56036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A154FB-7983-4745-BAC0-65BF4EA1C762}" type="datetimeFigureOut">
              <a:rPr lang="en-GB" smtClean="0"/>
              <a:t>04/01/2023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443999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A154FB-7983-4745-BAC0-65BF4EA1C762}" type="datetimeFigureOut">
              <a:rPr lang="en-GB" smtClean="0"/>
              <a:t>04/01/2023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2774518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A154FB-7983-4745-BAC0-65BF4EA1C762}" type="datetimeFigureOut">
              <a:rPr lang="en-GB" smtClean="0"/>
              <a:t>04/01/2023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356168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A154FB-7983-4745-BAC0-65BF4EA1C762}" type="datetimeFigureOut">
              <a:rPr lang="en-GB" smtClean="0"/>
              <a:t>04/01/2023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370582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A154FB-7983-4745-BAC0-65BF4EA1C762}" type="datetimeFigureOut">
              <a:rPr lang="en-GB" smtClean="0"/>
              <a:t>04/01/2023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290435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A154FB-7983-4745-BAC0-65BF4EA1C762}" type="datetimeFigureOut">
              <a:rPr lang="en-GB" smtClean="0"/>
              <a:t>04/01/2023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40AAD5-3D6D-40BA-B84A-84E152E53CE3}" type="slidenum">
              <a:rPr lang="en-GB" smtClean="0"/>
              <a:t>‹#›</a:t>
            </a:fld>
            <a:endParaRPr lang="en-GB"/>
          </a:p>
        </p:txBody>
      </p:sp>
    </p:spTree>
    <p:extLst>
      <p:ext uri="{BB962C8B-B14F-4D97-AF65-F5344CB8AC3E}">
        <p14:creationId xmlns:p14="http://schemas.microsoft.com/office/powerpoint/2010/main" val="2633312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0D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154FB-7983-4745-BAC0-65BF4EA1C762}" type="datetimeFigureOut">
              <a:rPr lang="en-GB" smtClean="0"/>
              <a:t>04/01/2023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0AAD5-3D6D-40BA-B84A-84E152E53CE3}" type="slidenum">
              <a:rPr lang="en-GB" smtClean="0"/>
              <a:t>‹#›</a:t>
            </a:fld>
            <a:endParaRPr lang="en-GB"/>
          </a:p>
        </p:txBody>
      </p:sp>
    </p:spTree>
    <p:extLst>
      <p:ext uri="{BB962C8B-B14F-4D97-AF65-F5344CB8AC3E}">
        <p14:creationId xmlns:p14="http://schemas.microsoft.com/office/powerpoint/2010/main" val="14533919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0D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154FB-7983-4745-BAC0-65BF4EA1C762}" type="datetimeFigureOut">
              <a:rPr lang="en-GB" smtClean="0"/>
              <a:t>04/01/2023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0AAD5-3D6D-40BA-B84A-84E152E53CE3}" type="slidenum">
              <a:rPr lang="en-GB" smtClean="0"/>
              <a:t>‹#›</a:t>
            </a:fld>
            <a:endParaRPr lang="en-GB"/>
          </a:p>
        </p:txBody>
      </p:sp>
    </p:spTree>
    <p:extLst>
      <p:ext uri="{BB962C8B-B14F-4D97-AF65-F5344CB8AC3E}">
        <p14:creationId xmlns:p14="http://schemas.microsoft.com/office/powerpoint/2010/main" val="9197403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image" Target="../media/image33.png"/><Relationship Id="rId4" Type="http://schemas.openxmlformats.org/officeDocument/2006/relationships/hyperlink" Target="mailto:soilvoices@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jpg"/><Relationship Id="rId4" Type="http://schemas.openxmlformats.org/officeDocument/2006/relationships/hyperlink" Target="https://soilvoices.org/"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681801490?h=7df17c9862&amp;app_id=122963" TargetMode="Externa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DTbBEY2seGY?feature=oembed"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9D9VRKAmSk0?feature=oembed" TargetMode="External"/><Relationship Id="rId5" Type="http://schemas.openxmlformats.org/officeDocument/2006/relationships/image" Target="../media/image14.JP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136CE-A7FA-4AC7-ADFE-D136FC4C0009}"/>
              </a:ext>
            </a:extLst>
          </p:cNvPr>
          <p:cNvPicPr>
            <a:picLocks noChangeAspect="1"/>
          </p:cNvPicPr>
          <p:nvPr/>
        </p:nvPicPr>
        <p:blipFill rotWithShape="1">
          <a:blip r:embed="rId3">
            <a:alphaModFix amt="20000"/>
          </a:blip>
          <a:srcRect t="10832"/>
          <a:stretch/>
        </p:blipFill>
        <p:spPr>
          <a:xfrm>
            <a:off x="-2" y="-1"/>
            <a:ext cx="12192000" cy="6810606"/>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740CB023-299F-47DB-9288-DEEF05765F0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0353" y="451937"/>
            <a:ext cx="6324334" cy="1705349"/>
          </a:xfrm>
          <a:prstGeom prst="rect">
            <a:avLst/>
          </a:prstGeom>
        </p:spPr>
      </p:pic>
      <p:pic>
        <p:nvPicPr>
          <p:cNvPr id="14" name="Picture 13">
            <a:extLst>
              <a:ext uri="{FF2B5EF4-FFF2-40B4-BE49-F238E27FC236}">
                <a16:creationId xmlns:a16="http://schemas.microsoft.com/office/drawing/2014/main" id="{ABCDC98B-0473-407B-880B-9D5BAD55EDF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4814371"/>
            <a:ext cx="12191999" cy="1996234"/>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1298E748-CEAC-43D2-8051-C80BA82524D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53388" y="-84479"/>
            <a:ext cx="1867427" cy="1273524"/>
          </a:xfrm>
          <a:prstGeom prst="rect">
            <a:avLst/>
          </a:prstGeom>
        </p:spPr>
      </p:pic>
      <p:pic>
        <p:nvPicPr>
          <p:cNvPr id="8" name="Picture 7">
            <a:extLst>
              <a:ext uri="{FF2B5EF4-FFF2-40B4-BE49-F238E27FC236}">
                <a16:creationId xmlns:a16="http://schemas.microsoft.com/office/drawing/2014/main" id="{ED3438F7-074A-4FEA-B90F-B2F178DDDA6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586211" y="19387"/>
            <a:ext cx="734353" cy="816835"/>
          </a:xfrm>
          <a:prstGeom prst="rect">
            <a:avLst/>
          </a:prstGeom>
        </p:spPr>
      </p:pic>
      <p:sp>
        <p:nvSpPr>
          <p:cNvPr id="3" name="TextBox 2">
            <a:extLst>
              <a:ext uri="{FF2B5EF4-FFF2-40B4-BE49-F238E27FC236}">
                <a16:creationId xmlns:a16="http://schemas.microsoft.com/office/drawing/2014/main" id="{33F0BD96-A7DC-4054-9201-614ABD20DD99}"/>
              </a:ext>
            </a:extLst>
          </p:cNvPr>
          <p:cNvSpPr txBox="1"/>
          <p:nvPr/>
        </p:nvSpPr>
        <p:spPr>
          <a:xfrm>
            <a:off x="2640353" y="2648885"/>
            <a:ext cx="7181366" cy="954107"/>
          </a:xfrm>
          <a:prstGeom prst="rect">
            <a:avLst/>
          </a:prstGeom>
          <a:noFill/>
        </p:spPr>
        <p:txBody>
          <a:bodyPr wrap="square" rtlCol="0">
            <a:spAutoFit/>
          </a:bodyPr>
          <a:lstStyle/>
          <a:p>
            <a:pPr algn="ctr"/>
            <a:r>
              <a:rPr lang="en-GB" sz="2800" dirty="0"/>
              <a:t>Workshop by Jude Allen from Soil Voices in collaboration with Poppy Flint from Underfoot </a:t>
            </a:r>
            <a:endParaRPr lang="en-GB" sz="2800" dirty="0">
              <a:solidFill>
                <a:srgbClr val="663300"/>
              </a:solidFill>
            </a:endParaRPr>
          </a:p>
        </p:txBody>
      </p:sp>
      <p:pic>
        <p:nvPicPr>
          <p:cNvPr id="6" name="Picture 5" descr="Graphical user interface, application&#10;&#10;Description automatically generated">
            <a:extLst>
              <a:ext uri="{FF2B5EF4-FFF2-40B4-BE49-F238E27FC236}">
                <a16:creationId xmlns:a16="http://schemas.microsoft.com/office/drawing/2014/main" id="{C94D99ED-EE5A-A501-A6A6-1387E3F9C5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8661" y="1189045"/>
            <a:ext cx="2127880" cy="968241"/>
          </a:xfrm>
          <a:prstGeom prst="rect">
            <a:avLst/>
          </a:prstGeom>
        </p:spPr>
      </p:pic>
    </p:spTree>
    <p:extLst>
      <p:ext uri="{BB962C8B-B14F-4D97-AF65-F5344CB8AC3E}">
        <p14:creationId xmlns:p14="http://schemas.microsoft.com/office/powerpoint/2010/main" val="272767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sky, outdoor, grass, field&#10;&#10;Description automatically generated">
            <a:extLst>
              <a:ext uri="{FF2B5EF4-FFF2-40B4-BE49-F238E27FC236}">
                <a16:creationId xmlns:a16="http://schemas.microsoft.com/office/drawing/2014/main" id="{8787F75D-EA22-4C3B-377A-0DE495A174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6402" b="11418"/>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407DC96-4800-B393-D885-62C1F0E5BCF3}"/>
              </a:ext>
            </a:extLst>
          </p:cNvPr>
          <p:cNvSpPr txBox="1"/>
          <p:nvPr/>
        </p:nvSpPr>
        <p:spPr>
          <a:xfrm>
            <a:off x="2898528" y="428178"/>
            <a:ext cx="6092890" cy="6001643"/>
          </a:xfrm>
          <a:prstGeom prst="rect">
            <a:avLst/>
          </a:prstGeom>
          <a:noFill/>
        </p:spPr>
        <p:txBody>
          <a:bodyPr wrap="square">
            <a:spAutoFit/>
          </a:bodyPr>
          <a:lstStyle/>
          <a:p>
            <a:r>
              <a:rPr lang="en-US" sz="2400" dirty="0">
                <a:highlight>
                  <a:srgbClr val="F8F0DC"/>
                </a:highlight>
              </a:rPr>
              <a:t>Anna Stankiewicz - GL16 7ET</a:t>
            </a:r>
          </a:p>
          <a:p>
            <a:endParaRPr lang="en-US" sz="2400" dirty="0">
              <a:highlight>
                <a:srgbClr val="F8F0DC"/>
              </a:highlight>
            </a:endParaRPr>
          </a:p>
          <a:p>
            <a:r>
              <a:rPr lang="en-US" sz="2400" dirty="0">
                <a:highlight>
                  <a:srgbClr val="F8F0DC"/>
                </a:highlight>
              </a:rPr>
              <a:t> </a:t>
            </a:r>
            <a:r>
              <a:rPr lang="en-US" sz="2400" b="1" dirty="0">
                <a:highlight>
                  <a:srgbClr val="F8F0DC"/>
                </a:highlight>
              </a:rPr>
              <a:t>They Tear Me Open -</a:t>
            </a:r>
          </a:p>
          <a:p>
            <a:endParaRPr lang="en-US" sz="2400" dirty="0">
              <a:highlight>
                <a:srgbClr val="F8F0DC"/>
              </a:highlight>
            </a:endParaRPr>
          </a:p>
          <a:p>
            <a:endParaRPr lang="en-US" sz="2400" dirty="0">
              <a:highlight>
                <a:srgbClr val="F8F0DC"/>
              </a:highlight>
            </a:endParaRPr>
          </a:p>
          <a:p>
            <a:r>
              <a:rPr lang="en-US" sz="2400" dirty="0">
                <a:highlight>
                  <a:srgbClr val="F8F0DC"/>
                </a:highlight>
              </a:rPr>
              <a:t>They tear me open with their ploughs</a:t>
            </a:r>
          </a:p>
          <a:p>
            <a:r>
              <a:rPr lang="en-US" sz="2400" dirty="0">
                <a:highlight>
                  <a:srgbClr val="F8F0DC"/>
                </a:highlight>
              </a:rPr>
              <a:t>Again, and again</a:t>
            </a:r>
          </a:p>
          <a:p>
            <a:endParaRPr lang="en-US" sz="2400" dirty="0">
              <a:highlight>
                <a:srgbClr val="F8F0DC"/>
              </a:highlight>
            </a:endParaRPr>
          </a:p>
          <a:p>
            <a:r>
              <a:rPr lang="en-US" sz="2400" dirty="0">
                <a:highlight>
                  <a:srgbClr val="F8F0DC"/>
                </a:highlight>
              </a:rPr>
              <a:t>My tears in stormy gullies</a:t>
            </a:r>
          </a:p>
          <a:p>
            <a:r>
              <a:rPr lang="en-US" sz="2400" dirty="0">
                <a:highlight>
                  <a:srgbClr val="F8F0DC"/>
                </a:highlight>
              </a:rPr>
              <a:t>Washed away</a:t>
            </a:r>
          </a:p>
          <a:p>
            <a:endParaRPr lang="en-US" sz="2400" dirty="0">
              <a:highlight>
                <a:srgbClr val="F8F0DC"/>
              </a:highlight>
            </a:endParaRPr>
          </a:p>
          <a:p>
            <a:r>
              <a:rPr lang="en-US" sz="2400" dirty="0">
                <a:highlight>
                  <a:srgbClr val="F8F0DC"/>
                </a:highlight>
              </a:rPr>
              <a:t>They pile them high with their machines</a:t>
            </a:r>
          </a:p>
          <a:p>
            <a:r>
              <a:rPr lang="en-US" sz="2400" dirty="0">
                <a:highlight>
                  <a:srgbClr val="F8F0DC"/>
                </a:highlight>
              </a:rPr>
              <a:t>Heavy and loud</a:t>
            </a:r>
          </a:p>
          <a:p>
            <a:endParaRPr lang="en-US" sz="2400" dirty="0">
              <a:highlight>
                <a:srgbClr val="F8F0DC"/>
              </a:highlight>
            </a:endParaRPr>
          </a:p>
          <a:p>
            <a:r>
              <a:rPr lang="en-US" sz="2400" dirty="0">
                <a:highlight>
                  <a:srgbClr val="F8F0DC"/>
                </a:highlight>
              </a:rPr>
              <a:t>What use is a mountain of sadness?</a:t>
            </a:r>
          </a:p>
          <a:p>
            <a:r>
              <a:rPr lang="en-US" sz="2400" dirty="0">
                <a:highlight>
                  <a:srgbClr val="F8F0DC"/>
                </a:highlight>
              </a:rPr>
              <a:t>They never learn.</a:t>
            </a:r>
            <a:endParaRPr lang="en-GB" sz="2400" dirty="0">
              <a:highlight>
                <a:srgbClr val="F8F0DC"/>
              </a:highlight>
            </a:endParaRPr>
          </a:p>
        </p:txBody>
      </p:sp>
    </p:spTree>
    <p:extLst>
      <p:ext uri="{BB962C8B-B14F-4D97-AF65-F5344CB8AC3E}">
        <p14:creationId xmlns:p14="http://schemas.microsoft.com/office/powerpoint/2010/main" val="1950593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A33F-A34D-41E7-BD68-0879EE4C445A}"/>
              </a:ext>
            </a:extLst>
          </p:cNvPr>
          <p:cNvSpPr>
            <a:spLocks noGrp="1"/>
          </p:cNvSpPr>
          <p:nvPr>
            <p:ph type="title"/>
          </p:nvPr>
        </p:nvSpPr>
        <p:spPr/>
        <p:txBody>
          <a:bodyPr/>
          <a:lstStyle/>
          <a:p>
            <a:r>
              <a:rPr lang="en-GB" dirty="0"/>
              <a:t>‘Soil’, by Mr. Bean</a:t>
            </a:r>
          </a:p>
        </p:txBody>
      </p:sp>
      <p:sp>
        <p:nvSpPr>
          <p:cNvPr id="3" name="Content Placeholder 2">
            <a:extLst>
              <a:ext uri="{FF2B5EF4-FFF2-40B4-BE49-F238E27FC236}">
                <a16:creationId xmlns:a16="http://schemas.microsoft.com/office/drawing/2014/main" id="{A395F9B0-DFC0-4DBE-9E7C-F68DBD84D011}"/>
              </a:ext>
            </a:extLst>
          </p:cNvPr>
          <p:cNvSpPr>
            <a:spLocks noGrp="1"/>
          </p:cNvSpPr>
          <p:nvPr>
            <p:ph idx="1"/>
          </p:nvPr>
        </p:nvSpPr>
        <p:spPr/>
        <p:txBody>
          <a:bodyPr/>
          <a:lstStyle/>
          <a:p>
            <a:pPr marL="0" indent="0">
              <a:buNone/>
            </a:pPr>
            <a:r>
              <a:rPr lang="en-GB" dirty="0"/>
              <a:t>Never boil soil. </a:t>
            </a:r>
          </a:p>
        </p:txBody>
      </p:sp>
      <p:pic>
        <p:nvPicPr>
          <p:cNvPr id="5" name="Picture 4">
            <a:extLst>
              <a:ext uri="{FF2B5EF4-FFF2-40B4-BE49-F238E27FC236}">
                <a16:creationId xmlns:a16="http://schemas.microsoft.com/office/drawing/2014/main" id="{51A31FAC-F706-4B1C-B576-9E98D772046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02787" y="1027907"/>
            <a:ext cx="5162378" cy="5198648"/>
          </a:xfrm>
          <a:prstGeom prst="rect">
            <a:avLst/>
          </a:prstGeom>
        </p:spPr>
      </p:pic>
      <p:pic>
        <p:nvPicPr>
          <p:cNvPr id="6" name="Picture 5">
            <a:extLst>
              <a:ext uri="{FF2B5EF4-FFF2-40B4-BE49-F238E27FC236}">
                <a16:creationId xmlns:a16="http://schemas.microsoft.com/office/drawing/2014/main" id="{438405DF-5F9B-478B-A8FD-0E8D9AA700C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806440"/>
            <a:ext cx="12192000" cy="1051560"/>
          </a:xfrm>
          <a:prstGeom prst="rect">
            <a:avLst/>
          </a:prstGeom>
        </p:spPr>
      </p:pic>
    </p:spTree>
    <p:extLst>
      <p:ext uri="{BB962C8B-B14F-4D97-AF65-F5344CB8AC3E}">
        <p14:creationId xmlns:p14="http://schemas.microsoft.com/office/powerpoint/2010/main" val="558683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ound, outdoor, rock, stone&#10;&#10;Description automatically generated">
            <a:extLst>
              <a:ext uri="{FF2B5EF4-FFF2-40B4-BE49-F238E27FC236}">
                <a16:creationId xmlns:a16="http://schemas.microsoft.com/office/drawing/2014/main" id="{2285BB3B-0974-4E9E-9F6F-4C48C6D6376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EBB0C46-F101-4CFF-A62F-B95C9C77A579}"/>
              </a:ext>
            </a:extLst>
          </p:cNvPr>
          <p:cNvSpPr>
            <a:spLocks noGrp="1"/>
          </p:cNvSpPr>
          <p:nvPr>
            <p:ph type="title"/>
          </p:nvPr>
        </p:nvSpPr>
        <p:spPr>
          <a:xfrm>
            <a:off x="2152650" y="519673"/>
            <a:ext cx="7886700" cy="1325563"/>
          </a:xfrm>
        </p:spPr>
        <p:txBody>
          <a:bodyPr>
            <a:normAutofit/>
          </a:bodyPr>
          <a:lstStyle/>
          <a:p>
            <a:pPr algn="r"/>
            <a:br>
              <a:rPr lang="en-GB" dirty="0"/>
            </a:br>
            <a:endParaRPr lang="en-GB" dirty="0">
              <a:solidFill>
                <a:srgbClr val="663300"/>
              </a:solidFill>
            </a:endParaRPr>
          </a:p>
        </p:txBody>
      </p:sp>
      <p:sp>
        <p:nvSpPr>
          <p:cNvPr id="10" name="Content Placeholder 9">
            <a:extLst>
              <a:ext uri="{FF2B5EF4-FFF2-40B4-BE49-F238E27FC236}">
                <a16:creationId xmlns:a16="http://schemas.microsoft.com/office/drawing/2014/main" id="{0DE8D15E-4089-43BD-93BB-E8DDE8F37C68}"/>
              </a:ext>
            </a:extLst>
          </p:cNvPr>
          <p:cNvSpPr>
            <a:spLocks noGrp="1"/>
          </p:cNvSpPr>
          <p:nvPr>
            <p:ph idx="1"/>
          </p:nvPr>
        </p:nvSpPr>
        <p:spPr>
          <a:xfrm>
            <a:off x="2152650" y="2364907"/>
            <a:ext cx="7886700" cy="4351338"/>
          </a:xfrm>
        </p:spPr>
        <p:txBody>
          <a:bodyPr>
            <a:normAutofit/>
          </a:bodyPr>
          <a:lstStyle/>
          <a:p>
            <a:pPr marL="0" indent="0">
              <a:buNone/>
            </a:pPr>
            <a:r>
              <a:rPr lang="en-US" sz="4800" dirty="0"/>
              <a:t>If the way we think about soil becomes compacted, where is the space for story?</a:t>
            </a:r>
            <a:endParaRPr lang="en-GB" sz="4800" dirty="0"/>
          </a:p>
        </p:txBody>
      </p:sp>
      <p:pic>
        <p:nvPicPr>
          <p:cNvPr id="3" name="Picture 2">
            <a:extLst>
              <a:ext uri="{FF2B5EF4-FFF2-40B4-BE49-F238E27FC236}">
                <a16:creationId xmlns:a16="http://schemas.microsoft.com/office/drawing/2014/main" id="{ED2A8CFF-A09B-7A23-EE2A-3220662C012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806440"/>
            <a:ext cx="12192000" cy="1051560"/>
          </a:xfrm>
          <a:prstGeom prst="rect">
            <a:avLst/>
          </a:prstGeom>
        </p:spPr>
      </p:pic>
    </p:spTree>
    <p:extLst>
      <p:ext uri="{BB962C8B-B14F-4D97-AF65-F5344CB8AC3E}">
        <p14:creationId xmlns:p14="http://schemas.microsoft.com/office/powerpoint/2010/main" val="906033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F1860-C97E-4D5B-8441-78A16C84D24A}"/>
              </a:ext>
            </a:extLst>
          </p:cNvPr>
          <p:cNvPicPr>
            <a:picLocks noChangeAspect="1"/>
          </p:cNvPicPr>
          <p:nvPr/>
        </p:nvPicPr>
        <p:blipFill rotWithShape="1">
          <a:blip r:embed="rId2">
            <a:clrChange>
              <a:clrFrom>
                <a:srgbClr val="FFFFFF"/>
              </a:clrFrom>
              <a:clrTo>
                <a:srgbClr val="FFFFFF">
                  <a:alpha val="0"/>
                </a:srgbClr>
              </a:clrTo>
            </a:clrChange>
          </a:blip>
          <a:srcRect l="2788" t="8674" r="6788" b="1590"/>
          <a:stretch/>
        </p:blipFill>
        <p:spPr>
          <a:xfrm>
            <a:off x="9518223" y="117983"/>
            <a:ext cx="2446059" cy="3145410"/>
          </a:xfrm>
          <a:prstGeom prst="rect">
            <a:avLst/>
          </a:prstGeom>
        </p:spPr>
      </p:pic>
      <p:sp>
        <p:nvSpPr>
          <p:cNvPr id="2" name="Title 1">
            <a:extLst>
              <a:ext uri="{FF2B5EF4-FFF2-40B4-BE49-F238E27FC236}">
                <a16:creationId xmlns:a16="http://schemas.microsoft.com/office/drawing/2014/main" id="{45E5C316-ECCF-4262-86B5-133B3839C8C7}"/>
              </a:ext>
            </a:extLst>
          </p:cNvPr>
          <p:cNvSpPr>
            <a:spLocks noGrp="1"/>
          </p:cNvSpPr>
          <p:nvPr>
            <p:ph type="title"/>
          </p:nvPr>
        </p:nvSpPr>
        <p:spPr/>
        <p:txBody>
          <a:bodyPr/>
          <a:lstStyle/>
          <a:p>
            <a:r>
              <a:rPr lang="en-GB" dirty="0">
                <a:solidFill>
                  <a:srgbClr val="663300"/>
                </a:solidFill>
              </a:rPr>
              <a:t>Finding Your Soil Voice</a:t>
            </a:r>
          </a:p>
        </p:txBody>
      </p:sp>
      <p:sp>
        <p:nvSpPr>
          <p:cNvPr id="3" name="Content Placeholder 2">
            <a:extLst>
              <a:ext uri="{FF2B5EF4-FFF2-40B4-BE49-F238E27FC236}">
                <a16:creationId xmlns:a16="http://schemas.microsoft.com/office/drawing/2014/main" id="{A5CBBF77-FBA3-4D0F-9B43-DC587FC70A9F}"/>
              </a:ext>
            </a:extLst>
          </p:cNvPr>
          <p:cNvSpPr>
            <a:spLocks noGrp="1"/>
          </p:cNvSpPr>
          <p:nvPr>
            <p:ph idx="1"/>
          </p:nvPr>
        </p:nvSpPr>
        <p:spPr>
          <a:xfrm>
            <a:off x="937391" y="1700494"/>
            <a:ext cx="5786138" cy="3860555"/>
          </a:xfrm>
        </p:spPr>
        <p:txBody>
          <a:bodyPr>
            <a:normAutofit fontScale="92500"/>
          </a:bodyPr>
          <a:lstStyle/>
          <a:p>
            <a:pPr marL="0" indent="0">
              <a:buNone/>
            </a:pPr>
            <a:r>
              <a:rPr lang="en-GB" dirty="0"/>
              <a:t>Pick up some of your soil and roll it about in the palm of your hand. </a:t>
            </a:r>
          </a:p>
          <a:p>
            <a:pPr marL="0" indent="0">
              <a:buNone/>
            </a:pPr>
            <a:r>
              <a:rPr lang="en-GB" dirty="0"/>
              <a:t>Maybe shut your eyes.</a:t>
            </a:r>
          </a:p>
          <a:p>
            <a:pPr marL="0" indent="0">
              <a:buNone/>
            </a:pPr>
            <a:r>
              <a:rPr lang="en-GB" dirty="0"/>
              <a:t>Rub it between your fingers.</a:t>
            </a:r>
          </a:p>
          <a:p>
            <a:pPr marL="0" indent="0">
              <a:buNone/>
            </a:pPr>
            <a:r>
              <a:rPr lang="en-GB" dirty="0"/>
              <a:t>How does your soil feel?</a:t>
            </a:r>
          </a:p>
          <a:p>
            <a:pPr marL="0" indent="0">
              <a:buNone/>
            </a:pPr>
            <a:r>
              <a:rPr lang="en-GB" dirty="0"/>
              <a:t>Think carefully.</a:t>
            </a:r>
          </a:p>
          <a:p>
            <a:pPr marL="0" indent="0">
              <a:buNone/>
            </a:pPr>
            <a:r>
              <a:rPr lang="en-GB" dirty="0"/>
              <a:t>Think texture, temperature, damp or dry?</a:t>
            </a:r>
          </a:p>
          <a:p>
            <a:pPr marL="0" indent="0">
              <a:buNone/>
            </a:pPr>
            <a:r>
              <a:rPr lang="en-GB" dirty="0"/>
              <a:t>Open your eyes and make some notes.</a:t>
            </a:r>
          </a:p>
          <a:p>
            <a:pPr marL="0" indent="0">
              <a:buNone/>
            </a:pPr>
            <a:endParaRPr lang="en-GB" dirty="0"/>
          </a:p>
          <a:p>
            <a:endParaRPr lang="en-GB" dirty="0"/>
          </a:p>
        </p:txBody>
      </p:sp>
      <p:pic>
        <p:nvPicPr>
          <p:cNvPr id="5" name="Picture 4">
            <a:extLst>
              <a:ext uri="{FF2B5EF4-FFF2-40B4-BE49-F238E27FC236}">
                <a16:creationId xmlns:a16="http://schemas.microsoft.com/office/drawing/2014/main" id="{680F521F-E4FC-4EAF-BB7B-B1FAAA8D8E4C}"/>
              </a:ext>
            </a:extLst>
          </p:cNvPr>
          <p:cNvPicPr>
            <a:picLocks noChangeAspect="1"/>
          </p:cNvPicPr>
          <p:nvPr/>
        </p:nvPicPr>
        <p:blipFill rotWithShape="1">
          <a:blip r:embed="rId3">
            <a:clrChange>
              <a:clrFrom>
                <a:srgbClr val="FFFFFF"/>
              </a:clrFrom>
              <a:clrTo>
                <a:srgbClr val="FFFFFF">
                  <a:alpha val="0"/>
                </a:srgbClr>
              </a:clrTo>
            </a:clrChange>
          </a:blip>
          <a:srcRect r="3957" b="7305"/>
          <a:stretch/>
        </p:blipFill>
        <p:spPr>
          <a:xfrm>
            <a:off x="7303423" y="2729758"/>
            <a:ext cx="4660859" cy="3610317"/>
          </a:xfrm>
          <a:prstGeom prst="rect">
            <a:avLst/>
          </a:prstGeom>
        </p:spPr>
      </p:pic>
      <p:pic>
        <p:nvPicPr>
          <p:cNvPr id="6" name="Picture 5">
            <a:extLst>
              <a:ext uri="{FF2B5EF4-FFF2-40B4-BE49-F238E27FC236}">
                <a16:creationId xmlns:a16="http://schemas.microsoft.com/office/drawing/2014/main" id="{181DFC6E-842E-424F-AA50-35AA6A6475B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806440"/>
            <a:ext cx="12192000" cy="1051560"/>
          </a:xfrm>
          <a:prstGeom prst="rect">
            <a:avLst/>
          </a:prstGeom>
        </p:spPr>
      </p:pic>
    </p:spTree>
    <p:extLst>
      <p:ext uri="{BB962C8B-B14F-4D97-AF65-F5344CB8AC3E}">
        <p14:creationId xmlns:p14="http://schemas.microsoft.com/office/powerpoint/2010/main" val="2118954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681C7A-7BF6-0941-AA4F-A14D4BA1EE52}"/>
              </a:ext>
            </a:extLst>
          </p:cNvPr>
          <p:cNvPicPr>
            <a:picLocks noChangeAspect="1"/>
          </p:cNvPicPr>
          <p:nvPr/>
        </p:nvPicPr>
        <p:blipFill>
          <a:blip r:embed="rId2">
            <a:alphaModFix amt="5000"/>
          </a:blip>
          <a:stretch>
            <a:fillRect/>
          </a:stretch>
        </p:blipFill>
        <p:spPr>
          <a:xfrm>
            <a:off x="0" y="0"/>
            <a:ext cx="11040165" cy="6222059"/>
          </a:xfrm>
          <a:prstGeom prst="rect">
            <a:avLst/>
          </a:prstGeom>
        </p:spPr>
      </p:pic>
      <p:pic>
        <p:nvPicPr>
          <p:cNvPr id="10" name="Picture 9">
            <a:extLst>
              <a:ext uri="{FF2B5EF4-FFF2-40B4-BE49-F238E27FC236}">
                <a16:creationId xmlns:a16="http://schemas.microsoft.com/office/drawing/2014/main" id="{1AF5194D-F607-4E81-B3CA-625C244BA6D1}"/>
              </a:ext>
            </a:extLst>
          </p:cNvPr>
          <p:cNvPicPr>
            <a:picLocks noChangeAspect="1"/>
          </p:cNvPicPr>
          <p:nvPr/>
        </p:nvPicPr>
        <p:blipFill rotWithShape="1">
          <a:blip r:embed="rId3">
            <a:clrChange>
              <a:clrFrom>
                <a:srgbClr val="FFFFFF"/>
              </a:clrFrom>
              <a:clrTo>
                <a:srgbClr val="FFFFFF">
                  <a:alpha val="0"/>
                </a:srgbClr>
              </a:clrTo>
            </a:clrChange>
          </a:blip>
          <a:srcRect t="4356" r="12578"/>
          <a:stretch/>
        </p:blipFill>
        <p:spPr>
          <a:xfrm>
            <a:off x="9315625" y="0"/>
            <a:ext cx="2876375" cy="6708618"/>
          </a:xfrm>
          <a:prstGeom prst="rect">
            <a:avLst/>
          </a:prstGeom>
        </p:spPr>
      </p:pic>
      <p:sp>
        <p:nvSpPr>
          <p:cNvPr id="2" name="Title 1">
            <a:extLst>
              <a:ext uri="{FF2B5EF4-FFF2-40B4-BE49-F238E27FC236}">
                <a16:creationId xmlns:a16="http://schemas.microsoft.com/office/drawing/2014/main" id="{45E5C316-ECCF-4262-86B5-133B3839C8C7}"/>
              </a:ext>
            </a:extLst>
          </p:cNvPr>
          <p:cNvSpPr>
            <a:spLocks noGrp="1"/>
          </p:cNvSpPr>
          <p:nvPr>
            <p:ph type="title"/>
          </p:nvPr>
        </p:nvSpPr>
        <p:spPr/>
        <p:txBody>
          <a:bodyPr/>
          <a:lstStyle/>
          <a:p>
            <a:r>
              <a:rPr lang="en-GB" dirty="0">
                <a:solidFill>
                  <a:srgbClr val="663300"/>
                </a:solidFill>
              </a:rPr>
              <a:t>Finding Your Soil Voice</a:t>
            </a:r>
          </a:p>
        </p:txBody>
      </p:sp>
      <p:sp>
        <p:nvSpPr>
          <p:cNvPr id="3" name="Content Placeholder 2">
            <a:extLst>
              <a:ext uri="{FF2B5EF4-FFF2-40B4-BE49-F238E27FC236}">
                <a16:creationId xmlns:a16="http://schemas.microsoft.com/office/drawing/2014/main" id="{A5CBBF77-FBA3-4D0F-9B43-DC587FC70A9F}"/>
              </a:ext>
            </a:extLst>
          </p:cNvPr>
          <p:cNvSpPr>
            <a:spLocks noGrp="1"/>
          </p:cNvSpPr>
          <p:nvPr>
            <p:ph idx="1"/>
          </p:nvPr>
        </p:nvSpPr>
        <p:spPr>
          <a:xfrm>
            <a:off x="1151834" y="1690688"/>
            <a:ext cx="7325591" cy="3860555"/>
          </a:xfrm>
        </p:spPr>
        <p:txBody>
          <a:bodyPr>
            <a:normAutofit fontScale="92500" lnSpcReduction="10000"/>
          </a:bodyPr>
          <a:lstStyle/>
          <a:p>
            <a:pPr marL="0" indent="0">
              <a:buNone/>
            </a:pPr>
            <a:r>
              <a:rPr lang="en-GB" dirty="0"/>
              <a:t>Open your eyes and look very closely at your pot of soil.</a:t>
            </a:r>
          </a:p>
          <a:p>
            <a:pPr marL="0" indent="0">
              <a:buNone/>
            </a:pPr>
            <a:r>
              <a:rPr lang="en-GB" dirty="0"/>
              <a:t>How does your soil look? What can you see?</a:t>
            </a:r>
          </a:p>
          <a:p>
            <a:pPr marL="0" indent="0">
              <a:buNone/>
            </a:pPr>
            <a:endParaRPr lang="en-GB" dirty="0"/>
          </a:p>
          <a:p>
            <a:pPr marL="0" indent="0">
              <a:buNone/>
            </a:pPr>
            <a:r>
              <a:rPr lang="en-GB" dirty="0"/>
              <a:t>Think about colours and shapes and textures.</a:t>
            </a:r>
          </a:p>
          <a:p>
            <a:pPr marL="0" indent="0">
              <a:buNone/>
            </a:pPr>
            <a:endParaRPr lang="en-GB" dirty="0"/>
          </a:p>
          <a:p>
            <a:pPr marL="0" indent="0">
              <a:buNone/>
            </a:pPr>
            <a:r>
              <a:rPr lang="en-GB" dirty="0"/>
              <a:t>It is probably not just brown.</a:t>
            </a:r>
          </a:p>
          <a:p>
            <a:pPr marL="0" indent="0">
              <a:buNone/>
            </a:pPr>
            <a:endParaRPr lang="en-GB" dirty="0"/>
          </a:p>
          <a:p>
            <a:pPr marL="0" indent="0">
              <a:buNone/>
            </a:pPr>
            <a:r>
              <a:rPr lang="en-GB" dirty="0"/>
              <a:t>Make some notes.</a:t>
            </a:r>
          </a:p>
          <a:p>
            <a:endParaRPr lang="en-GB" dirty="0"/>
          </a:p>
        </p:txBody>
      </p:sp>
      <p:pic>
        <p:nvPicPr>
          <p:cNvPr id="6" name="Picture 5">
            <a:extLst>
              <a:ext uri="{FF2B5EF4-FFF2-40B4-BE49-F238E27FC236}">
                <a16:creationId xmlns:a16="http://schemas.microsoft.com/office/drawing/2014/main" id="{181DFC6E-842E-424F-AA50-35AA6A6475B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806440"/>
            <a:ext cx="12192000" cy="1051560"/>
          </a:xfrm>
          <a:prstGeom prst="rect">
            <a:avLst/>
          </a:prstGeom>
        </p:spPr>
      </p:pic>
    </p:spTree>
    <p:extLst>
      <p:ext uri="{BB962C8B-B14F-4D97-AF65-F5344CB8AC3E}">
        <p14:creationId xmlns:p14="http://schemas.microsoft.com/office/powerpoint/2010/main" val="40040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C316-ECCF-4262-86B5-133B3839C8C7}"/>
              </a:ext>
            </a:extLst>
          </p:cNvPr>
          <p:cNvSpPr>
            <a:spLocks noGrp="1"/>
          </p:cNvSpPr>
          <p:nvPr>
            <p:ph type="title"/>
          </p:nvPr>
        </p:nvSpPr>
        <p:spPr/>
        <p:txBody>
          <a:bodyPr/>
          <a:lstStyle/>
          <a:p>
            <a:r>
              <a:rPr lang="en-GB" dirty="0">
                <a:solidFill>
                  <a:srgbClr val="663300"/>
                </a:solidFill>
              </a:rPr>
              <a:t>Finding Your Soil Voice</a:t>
            </a:r>
          </a:p>
        </p:txBody>
      </p:sp>
      <p:sp>
        <p:nvSpPr>
          <p:cNvPr id="3" name="Content Placeholder 2">
            <a:extLst>
              <a:ext uri="{FF2B5EF4-FFF2-40B4-BE49-F238E27FC236}">
                <a16:creationId xmlns:a16="http://schemas.microsoft.com/office/drawing/2014/main" id="{A5CBBF77-FBA3-4D0F-9B43-DC587FC70A9F}"/>
              </a:ext>
            </a:extLst>
          </p:cNvPr>
          <p:cNvSpPr>
            <a:spLocks noGrp="1"/>
          </p:cNvSpPr>
          <p:nvPr>
            <p:ph idx="1"/>
          </p:nvPr>
        </p:nvSpPr>
        <p:spPr>
          <a:xfrm>
            <a:off x="838200" y="1690690"/>
            <a:ext cx="5535706" cy="3860555"/>
          </a:xfrm>
        </p:spPr>
        <p:txBody>
          <a:bodyPr>
            <a:normAutofit/>
          </a:bodyPr>
          <a:lstStyle/>
          <a:p>
            <a:pPr marL="0" indent="0">
              <a:buNone/>
            </a:pPr>
            <a:r>
              <a:rPr lang="en-GB" dirty="0"/>
              <a:t>How does your soil sound? </a:t>
            </a:r>
          </a:p>
          <a:p>
            <a:pPr marL="0" indent="0">
              <a:buNone/>
            </a:pPr>
            <a:r>
              <a:rPr lang="en-GB" dirty="0"/>
              <a:t>You can rub it between your fingers.</a:t>
            </a:r>
          </a:p>
          <a:p>
            <a:pPr marL="0" indent="0">
              <a:buNone/>
            </a:pPr>
            <a:r>
              <a:rPr lang="en-GB" dirty="0"/>
              <a:t>If your soil could speak, what might it say?</a:t>
            </a:r>
          </a:p>
          <a:p>
            <a:pPr marL="0" indent="0">
              <a:buNone/>
            </a:pPr>
            <a:r>
              <a:rPr lang="en-GB" dirty="0"/>
              <a:t>Listen and think carefully!</a:t>
            </a:r>
          </a:p>
          <a:p>
            <a:pPr marL="0" indent="0">
              <a:buNone/>
            </a:pPr>
            <a:r>
              <a:rPr lang="en-GB" dirty="0"/>
              <a:t>Make some notes.</a:t>
            </a:r>
          </a:p>
          <a:p>
            <a:pPr marL="0" indent="0">
              <a:buNone/>
            </a:pPr>
            <a:endParaRPr lang="en-GB" dirty="0"/>
          </a:p>
          <a:p>
            <a:endParaRPr lang="en-GB" dirty="0"/>
          </a:p>
        </p:txBody>
      </p:sp>
      <p:pic>
        <p:nvPicPr>
          <p:cNvPr id="6" name="Picture 5">
            <a:extLst>
              <a:ext uri="{FF2B5EF4-FFF2-40B4-BE49-F238E27FC236}">
                <a16:creationId xmlns:a16="http://schemas.microsoft.com/office/drawing/2014/main" id="{181DFC6E-842E-424F-AA50-35AA6A6475B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806440"/>
            <a:ext cx="12192000" cy="1051560"/>
          </a:xfrm>
          <a:prstGeom prst="rect">
            <a:avLst/>
          </a:prstGeom>
        </p:spPr>
      </p:pic>
      <p:pic>
        <p:nvPicPr>
          <p:cNvPr id="8" name="Picture 7" descr="A picture containing outdoor, person&#10;&#10;Description automatically generated">
            <a:extLst>
              <a:ext uri="{FF2B5EF4-FFF2-40B4-BE49-F238E27FC236}">
                <a16:creationId xmlns:a16="http://schemas.microsoft.com/office/drawing/2014/main" id="{2A622072-64A0-4F1E-81AE-1E1AF04A765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9267" y="1209460"/>
            <a:ext cx="5405828" cy="4341785"/>
          </a:xfrm>
          <a:prstGeom prst="rect">
            <a:avLst/>
          </a:prstGeom>
        </p:spPr>
      </p:pic>
    </p:spTree>
    <p:extLst>
      <p:ext uri="{BB962C8B-B14F-4D97-AF65-F5344CB8AC3E}">
        <p14:creationId xmlns:p14="http://schemas.microsoft.com/office/powerpoint/2010/main" val="422862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erson, indoor, eating, piece&#10;&#10;Description automatically generated">
            <a:extLst>
              <a:ext uri="{FF2B5EF4-FFF2-40B4-BE49-F238E27FC236}">
                <a16:creationId xmlns:a16="http://schemas.microsoft.com/office/drawing/2014/main" id="{376D7789-E996-4A63-B306-134246E0736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 b="-24842"/>
          <a:stretch/>
        </p:blipFill>
        <p:spPr>
          <a:xfrm>
            <a:off x="-537882" y="-1"/>
            <a:ext cx="12855388" cy="8561688"/>
          </a:xfrm>
          <a:prstGeom prst="rect">
            <a:avLst/>
          </a:prstGeom>
        </p:spPr>
      </p:pic>
      <p:sp>
        <p:nvSpPr>
          <p:cNvPr id="2" name="Title 1">
            <a:extLst>
              <a:ext uri="{FF2B5EF4-FFF2-40B4-BE49-F238E27FC236}">
                <a16:creationId xmlns:a16="http://schemas.microsoft.com/office/drawing/2014/main" id="{45E5C316-ECCF-4262-86B5-133B3839C8C7}"/>
              </a:ext>
            </a:extLst>
          </p:cNvPr>
          <p:cNvSpPr>
            <a:spLocks noGrp="1"/>
          </p:cNvSpPr>
          <p:nvPr>
            <p:ph type="title"/>
          </p:nvPr>
        </p:nvSpPr>
        <p:spPr/>
        <p:txBody>
          <a:bodyPr/>
          <a:lstStyle/>
          <a:p>
            <a:r>
              <a:rPr lang="en-GB" dirty="0">
                <a:solidFill>
                  <a:srgbClr val="663300"/>
                </a:solidFill>
              </a:rPr>
              <a:t>Finding Your Soil Voice</a:t>
            </a:r>
          </a:p>
        </p:txBody>
      </p:sp>
      <p:sp>
        <p:nvSpPr>
          <p:cNvPr id="3" name="Content Placeholder 2">
            <a:extLst>
              <a:ext uri="{FF2B5EF4-FFF2-40B4-BE49-F238E27FC236}">
                <a16:creationId xmlns:a16="http://schemas.microsoft.com/office/drawing/2014/main" id="{A5CBBF77-FBA3-4D0F-9B43-DC587FC70A9F}"/>
              </a:ext>
            </a:extLst>
          </p:cNvPr>
          <p:cNvSpPr>
            <a:spLocks noGrp="1"/>
          </p:cNvSpPr>
          <p:nvPr>
            <p:ph idx="1"/>
          </p:nvPr>
        </p:nvSpPr>
        <p:spPr>
          <a:xfrm>
            <a:off x="632013" y="1690690"/>
            <a:ext cx="6328624" cy="3860555"/>
          </a:xfrm>
        </p:spPr>
        <p:txBody>
          <a:bodyPr>
            <a:normAutofit/>
          </a:bodyPr>
          <a:lstStyle/>
          <a:p>
            <a:pPr marL="0" indent="0">
              <a:buNone/>
            </a:pPr>
            <a:r>
              <a:rPr lang="en-GB" dirty="0"/>
              <a:t>How does your soil smell?</a:t>
            </a:r>
          </a:p>
          <a:p>
            <a:pPr marL="0" indent="0">
              <a:buNone/>
            </a:pPr>
            <a:r>
              <a:rPr lang="en-GB" dirty="0"/>
              <a:t>Smell it in the pot, then cup some in your hand – does it smell different in your hand?</a:t>
            </a:r>
          </a:p>
          <a:p>
            <a:pPr marL="0" indent="0">
              <a:buNone/>
            </a:pPr>
            <a:r>
              <a:rPr lang="en-GB" dirty="0"/>
              <a:t>Shut your eyes and take a long slow sniff!</a:t>
            </a:r>
          </a:p>
          <a:p>
            <a:pPr marL="0" indent="0">
              <a:buNone/>
            </a:pPr>
            <a:r>
              <a:rPr lang="en-GB" dirty="0"/>
              <a:t>Breathe in and out – try slowly and then fast and then slow again.</a:t>
            </a:r>
          </a:p>
          <a:p>
            <a:pPr marL="0" indent="0">
              <a:buNone/>
            </a:pPr>
            <a:r>
              <a:rPr lang="en-GB" dirty="0"/>
              <a:t>Make some notes.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pic>
        <p:nvPicPr>
          <p:cNvPr id="6" name="Picture 5">
            <a:extLst>
              <a:ext uri="{FF2B5EF4-FFF2-40B4-BE49-F238E27FC236}">
                <a16:creationId xmlns:a16="http://schemas.microsoft.com/office/drawing/2014/main" id="{181DFC6E-842E-424F-AA50-35AA6A6475B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806440"/>
            <a:ext cx="12192000" cy="1051560"/>
          </a:xfrm>
          <a:prstGeom prst="rect">
            <a:avLst/>
          </a:prstGeom>
        </p:spPr>
      </p:pic>
      <p:sp>
        <p:nvSpPr>
          <p:cNvPr id="7" name="TextBox 6">
            <a:extLst>
              <a:ext uri="{FF2B5EF4-FFF2-40B4-BE49-F238E27FC236}">
                <a16:creationId xmlns:a16="http://schemas.microsoft.com/office/drawing/2014/main" id="{D221449B-70BD-4134-A069-091AAC465452}"/>
              </a:ext>
            </a:extLst>
          </p:cNvPr>
          <p:cNvSpPr txBox="1"/>
          <p:nvPr/>
        </p:nvSpPr>
        <p:spPr>
          <a:xfrm>
            <a:off x="7639272" y="1994383"/>
            <a:ext cx="3703542" cy="2246769"/>
          </a:xfrm>
          <a:prstGeom prst="rect">
            <a:avLst/>
          </a:prstGeom>
          <a:noFill/>
        </p:spPr>
        <p:txBody>
          <a:bodyPr wrap="square">
            <a:spAutoFit/>
          </a:bodyPr>
          <a:lstStyle/>
          <a:p>
            <a:r>
              <a:rPr lang="en-GB" sz="2800" dirty="0">
                <a:solidFill>
                  <a:srgbClr val="C00000"/>
                </a:solidFill>
              </a:rPr>
              <a:t>DON’T do this </a:t>
            </a:r>
          </a:p>
          <a:p>
            <a:r>
              <a:rPr lang="en-GB" sz="2800" dirty="0">
                <a:solidFill>
                  <a:srgbClr val="C00000"/>
                </a:solidFill>
              </a:rPr>
              <a:t>(just IMAGINE!) </a:t>
            </a:r>
          </a:p>
          <a:p>
            <a:r>
              <a:rPr lang="en-GB" sz="2800" dirty="0">
                <a:solidFill>
                  <a:srgbClr val="C00000"/>
                </a:solidFill>
              </a:rPr>
              <a:t>What might it taste like?</a:t>
            </a:r>
          </a:p>
          <a:p>
            <a:r>
              <a:rPr lang="en-GB" sz="2800" dirty="0">
                <a:solidFill>
                  <a:srgbClr val="C00000"/>
                </a:solidFill>
              </a:rPr>
              <a:t>Think carefully and shut your eyes if you need to </a:t>
            </a:r>
            <a:r>
              <a:rPr lang="en-GB" sz="2800" dirty="0">
                <a:solidFill>
                  <a:srgbClr val="C00000"/>
                </a:solidFill>
                <a:sym typeface="Wingdings" panose="05000000000000000000" pitchFamily="2" charset="2"/>
              </a:rPr>
              <a:t> </a:t>
            </a:r>
            <a:endParaRPr lang="en-GB" sz="2800" dirty="0">
              <a:solidFill>
                <a:srgbClr val="C00000"/>
              </a:solidFill>
            </a:endParaRPr>
          </a:p>
        </p:txBody>
      </p:sp>
    </p:spTree>
    <p:extLst>
      <p:ext uri="{BB962C8B-B14F-4D97-AF65-F5344CB8AC3E}">
        <p14:creationId xmlns:p14="http://schemas.microsoft.com/office/powerpoint/2010/main" val="3573065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1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4CBCEA-4F5A-5AE5-73F6-F26A329E4A91}"/>
              </a:ext>
            </a:extLst>
          </p:cNvPr>
          <p:cNvPicPr>
            <a:picLocks noChangeAspect="1"/>
          </p:cNvPicPr>
          <p:nvPr/>
        </p:nvPicPr>
        <p:blipFill rotWithShape="1">
          <a:blip r:embed="rId2"/>
          <a:srcRect b="15316"/>
          <a:stretch/>
        </p:blipFill>
        <p:spPr>
          <a:xfrm>
            <a:off x="2519309" y="10"/>
            <a:ext cx="9669642" cy="6857990"/>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BAC916-38F8-48A7-B4BF-4A80473FC918}"/>
              </a:ext>
            </a:extLst>
          </p:cNvPr>
          <p:cNvSpPr>
            <a:spLocks noGrp="1"/>
          </p:cNvSpPr>
          <p:nvPr>
            <p:ph type="title"/>
          </p:nvPr>
        </p:nvSpPr>
        <p:spPr>
          <a:xfrm>
            <a:off x="838200" y="365125"/>
            <a:ext cx="3822189" cy="1899912"/>
          </a:xfrm>
        </p:spPr>
        <p:txBody>
          <a:bodyPr>
            <a:normAutofit/>
          </a:bodyPr>
          <a:lstStyle/>
          <a:p>
            <a:r>
              <a:rPr lang="en-GB" sz="4000" dirty="0">
                <a:solidFill>
                  <a:srgbClr val="663300"/>
                </a:solidFill>
              </a:rPr>
              <a:t>Finding Your Soil Voice</a:t>
            </a:r>
          </a:p>
        </p:txBody>
      </p:sp>
      <p:sp>
        <p:nvSpPr>
          <p:cNvPr id="3" name="Content Placeholder 2">
            <a:extLst>
              <a:ext uri="{FF2B5EF4-FFF2-40B4-BE49-F238E27FC236}">
                <a16:creationId xmlns:a16="http://schemas.microsoft.com/office/drawing/2014/main" id="{BB08D149-5D31-4E97-9F73-59E62B32C29C}"/>
              </a:ext>
            </a:extLst>
          </p:cNvPr>
          <p:cNvSpPr>
            <a:spLocks noGrp="1"/>
          </p:cNvSpPr>
          <p:nvPr>
            <p:ph idx="1"/>
          </p:nvPr>
        </p:nvSpPr>
        <p:spPr>
          <a:xfrm>
            <a:off x="838200" y="2434201"/>
            <a:ext cx="4365812" cy="3742762"/>
          </a:xfrm>
        </p:spPr>
        <p:txBody>
          <a:bodyPr>
            <a:normAutofit/>
          </a:bodyPr>
          <a:lstStyle/>
          <a:p>
            <a:pPr marL="0" indent="0">
              <a:buNone/>
            </a:pPr>
            <a:r>
              <a:rPr lang="en-GB" sz="2400" dirty="0"/>
              <a:t>Let’s discuss:</a:t>
            </a:r>
          </a:p>
          <a:p>
            <a:pPr marL="0" indent="0">
              <a:buNone/>
            </a:pPr>
            <a:r>
              <a:rPr lang="en-GB" sz="2400" dirty="0"/>
              <a:t>How does touching, smelling and looking at the soil make you feel?  </a:t>
            </a:r>
          </a:p>
          <a:p>
            <a:pPr marL="0" indent="0">
              <a:buNone/>
            </a:pPr>
            <a:r>
              <a:rPr lang="en-GB" sz="2400" dirty="0"/>
              <a:t>Shut your eyes and think about emotions – happy , sad, weird, inspired – anything else?</a:t>
            </a:r>
          </a:p>
          <a:p>
            <a:pPr marL="0" indent="0">
              <a:buNone/>
            </a:pPr>
            <a:r>
              <a:rPr lang="en-GB" sz="2400" dirty="0"/>
              <a:t>Make some notes. </a:t>
            </a:r>
          </a:p>
          <a:p>
            <a:endParaRPr lang="en-GB" sz="2000" dirty="0"/>
          </a:p>
        </p:txBody>
      </p:sp>
      <p:pic>
        <p:nvPicPr>
          <p:cNvPr id="5" name="Picture 4">
            <a:extLst>
              <a:ext uri="{FF2B5EF4-FFF2-40B4-BE49-F238E27FC236}">
                <a16:creationId xmlns:a16="http://schemas.microsoft.com/office/drawing/2014/main" id="{FB5355EA-6E57-46C7-ACDC-A57847FCB58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806440"/>
            <a:ext cx="12192000" cy="1051560"/>
          </a:xfrm>
          <a:prstGeom prst="rect">
            <a:avLst/>
          </a:prstGeom>
        </p:spPr>
      </p:pic>
    </p:spTree>
    <p:extLst>
      <p:ext uri="{BB962C8B-B14F-4D97-AF65-F5344CB8AC3E}">
        <p14:creationId xmlns:p14="http://schemas.microsoft.com/office/powerpoint/2010/main" val="674404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plate, indoor, chocolate&#10;&#10;Description automatically generated">
            <a:extLst>
              <a:ext uri="{FF2B5EF4-FFF2-40B4-BE49-F238E27FC236}">
                <a16:creationId xmlns:a16="http://schemas.microsoft.com/office/drawing/2014/main" id="{CB4DF682-CDFA-483A-87D1-3457D074A05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2666997" y="-2706388"/>
            <a:ext cx="6858001" cy="12192002"/>
          </a:xfrm>
          <a:prstGeom prst="rect">
            <a:avLst/>
          </a:prstGeom>
        </p:spPr>
      </p:pic>
      <p:sp>
        <p:nvSpPr>
          <p:cNvPr id="2" name="Title 1">
            <a:extLst>
              <a:ext uri="{FF2B5EF4-FFF2-40B4-BE49-F238E27FC236}">
                <a16:creationId xmlns:a16="http://schemas.microsoft.com/office/drawing/2014/main" id="{2DB59A6C-898D-44E1-9627-EEB9EA833542}"/>
              </a:ext>
            </a:extLst>
          </p:cNvPr>
          <p:cNvSpPr>
            <a:spLocks noGrp="1"/>
          </p:cNvSpPr>
          <p:nvPr>
            <p:ph type="title"/>
          </p:nvPr>
        </p:nvSpPr>
        <p:spPr/>
        <p:txBody>
          <a:bodyPr>
            <a:normAutofit/>
          </a:bodyPr>
          <a:lstStyle/>
          <a:p>
            <a:r>
              <a:rPr lang="en-US" dirty="0">
                <a:solidFill>
                  <a:srgbClr val="C00000"/>
                </a:solidFill>
              </a:rPr>
              <a:t>An invitation</a:t>
            </a:r>
          </a:p>
        </p:txBody>
      </p:sp>
      <p:sp>
        <p:nvSpPr>
          <p:cNvPr id="3" name="Content Placeholder 2">
            <a:extLst>
              <a:ext uri="{FF2B5EF4-FFF2-40B4-BE49-F238E27FC236}">
                <a16:creationId xmlns:a16="http://schemas.microsoft.com/office/drawing/2014/main" id="{15B489BF-882A-4E9A-8A8F-6CCCDA50B673}"/>
              </a:ext>
            </a:extLst>
          </p:cNvPr>
          <p:cNvSpPr>
            <a:spLocks noGrp="1"/>
          </p:cNvSpPr>
          <p:nvPr>
            <p:ph idx="1"/>
          </p:nvPr>
        </p:nvSpPr>
        <p:spPr>
          <a:xfrm>
            <a:off x="838200" y="1730393"/>
            <a:ext cx="7857931" cy="4762482"/>
          </a:xfrm>
        </p:spPr>
        <p:txBody>
          <a:bodyPr>
            <a:normAutofit/>
          </a:bodyPr>
          <a:lstStyle/>
          <a:p>
            <a:r>
              <a:rPr lang="en-US" sz="3200" dirty="0"/>
              <a:t>A story about the soil?</a:t>
            </a:r>
          </a:p>
          <a:p>
            <a:r>
              <a:rPr lang="en-US" sz="3200" dirty="0"/>
              <a:t>A story written by the soil?</a:t>
            </a:r>
          </a:p>
          <a:p>
            <a:r>
              <a:rPr lang="en-US" sz="3200" dirty="0"/>
              <a:t>A letter to the soil?</a:t>
            </a:r>
          </a:p>
          <a:p>
            <a:r>
              <a:rPr lang="en-US" sz="3200" dirty="0"/>
              <a:t>A diary entry of a worm?</a:t>
            </a:r>
          </a:p>
          <a:p>
            <a:r>
              <a:rPr lang="en-US" sz="3200" dirty="0"/>
              <a:t>A poem?</a:t>
            </a:r>
          </a:p>
          <a:p>
            <a:r>
              <a:rPr lang="en-US" sz="3200" dirty="0"/>
              <a:t>Can you add a picture or a photo?</a:t>
            </a:r>
          </a:p>
          <a:p>
            <a:r>
              <a:rPr lang="en-US" sz="3200" dirty="0"/>
              <a:t>Could you make a little video on your phone?</a:t>
            </a:r>
          </a:p>
          <a:p>
            <a:endParaRPr lang="en-GB" dirty="0"/>
          </a:p>
        </p:txBody>
      </p:sp>
      <p:pic>
        <p:nvPicPr>
          <p:cNvPr id="6" name="Picture 5">
            <a:extLst>
              <a:ext uri="{FF2B5EF4-FFF2-40B4-BE49-F238E27FC236}">
                <a16:creationId xmlns:a16="http://schemas.microsoft.com/office/drawing/2014/main" id="{D1A1587E-DDFB-4D8C-9036-BBF54FE5C84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849166" y="4394726"/>
            <a:ext cx="4342834" cy="2463274"/>
          </a:xfrm>
          <a:prstGeom prst="rect">
            <a:avLst/>
          </a:prstGeom>
        </p:spPr>
      </p:pic>
    </p:spTree>
    <p:extLst>
      <p:ext uri="{BB962C8B-B14F-4D97-AF65-F5344CB8AC3E}">
        <p14:creationId xmlns:p14="http://schemas.microsoft.com/office/powerpoint/2010/main" val="2787974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3E196-9C41-46CD-A32D-AA0D350FF98D}"/>
              </a:ext>
            </a:extLst>
          </p:cNvPr>
          <p:cNvPicPr>
            <a:picLocks noChangeAspect="1"/>
          </p:cNvPicPr>
          <p:nvPr/>
        </p:nvPicPr>
        <p:blipFill rotWithShape="1">
          <a:blip r:embed="rId3">
            <a:clrChange>
              <a:clrFrom>
                <a:srgbClr val="FFFFFF"/>
              </a:clrFrom>
              <a:clrTo>
                <a:srgbClr val="FFFFFF">
                  <a:alpha val="0"/>
                </a:srgbClr>
              </a:clrTo>
            </a:clrChange>
            <a:alphaModFix amt="35000"/>
          </a:blip>
          <a:srcRect t="15789"/>
          <a:stretch/>
        </p:blipFill>
        <p:spPr>
          <a:xfrm>
            <a:off x="1376116" y="0"/>
            <a:ext cx="9291884" cy="2519464"/>
          </a:xfrm>
          <a:prstGeom prst="rect">
            <a:avLst/>
          </a:prstGeom>
        </p:spPr>
      </p:pic>
      <p:sp>
        <p:nvSpPr>
          <p:cNvPr id="3" name="Content Placeholder 2">
            <a:extLst>
              <a:ext uri="{FF2B5EF4-FFF2-40B4-BE49-F238E27FC236}">
                <a16:creationId xmlns:a16="http://schemas.microsoft.com/office/drawing/2014/main" id="{FD6AB51D-0EA2-4381-B8B4-D890769A4A7C}"/>
              </a:ext>
            </a:extLst>
          </p:cNvPr>
          <p:cNvSpPr>
            <a:spLocks noGrp="1"/>
          </p:cNvSpPr>
          <p:nvPr>
            <p:ph idx="1"/>
          </p:nvPr>
        </p:nvSpPr>
        <p:spPr>
          <a:xfrm>
            <a:off x="815340" y="2464471"/>
            <a:ext cx="6817625" cy="4351338"/>
          </a:xfrm>
        </p:spPr>
        <p:txBody>
          <a:bodyPr>
            <a:normAutofit/>
          </a:bodyPr>
          <a:lstStyle/>
          <a:p>
            <a:pPr marL="0" indent="0">
              <a:buNone/>
            </a:pPr>
            <a:r>
              <a:rPr lang="en-GB" sz="2400" dirty="0"/>
              <a:t>Share your stories with us via:</a:t>
            </a:r>
          </a:p>
          <a:p>
            <a:pPr marL="0" indent="0">
              <a:buNone/>
            </a:pPr>
            <a:r>
              <a:rPr lang="en-GB" sz="2400" dirty="0"/>
              <a:t>Email - </a:t>
            </a:r>
            <a:r>
              <a:rPr lang="en-GB" sz="2400" dirty="0">
                <a:hlinkClick r:id="rId4"/>
              </a:rPr>
              <a:t>soilvoices@gmail.com</a:t>
            </a:r>
            <a:endParaRPr lang="en-GB" sz="2400" dirty="0"/>
          </a:p>
          <a:p>
            <a:pPr marL="0" indent="0">
              <a:buNone/>
            </a:pPr>
            <a:r>
              <a:rPr lang="en-GB" sz="2400" dirty="0"/>
              <a:t>Twitter - @soilvoices</a:t>
            </a:r>
          </a:p>
          <a:p>
            <a:pPr marL="0" indent="0">
              <a:buNone/>
            </a:pPr>
            <a:r>
              <a:rPr lang="en-GB" sz="2400" dirty="0"/>
              <a:t>Instagram- @soilvoices</a:t>
            </a:r>
          </a:p>
          <a:p>
            <a:pPr marL="0" indent="0">
              <a:buNone/>
            </a:pPr>
            <a:r>
              <a:rPr lang="en-GB" sz="2400" dirty="0"/>
              <a:t>Website: https://www.soilvoices.org/</a:t>
            </a:r>
          </a:p>
          <a:p>
            <a:pPr marL="0" indent="0">
              <a:buNone/>
            </a:pPr>
            <a:r>
              <a:rPr lang="en-GB" sz="2400" dirty="0"/>
              <a:t>Soil Voices is part of </a:t>
            </a:r>
            <a:r>
              <a:rPr lang="en-GB" sz="2400" dirty="0">
                <a:solidFill>
                  <a:srgbClr val="663300"/>
                </a:solidFill>
              </a:rPr>
              <a:t>Our Living Soil </a:t>
            </a:r>
            <a:r>
              <a:rPr lang="en-GB" sz="2400" dirty="0"/>
              <a:t>project: http://ourlivingsoil.art/home</a:t>
            </a:r>
          </a:p>
        </p:txBody>
      </p:sp>
      <p:pic>
        <p:nvPicPr>
          <p:cNvPr id="7" name="Picture 6">
            <a:extLst>
              <a:ext uri="{FF2B5EF4-FFF2-40B4-BE49-F238E27FC236}">
                <a16:creationId xmlns:a16="http://schemas.microsoft.com/office/drawing/2014/main" id="{D7B2EBA6-D4A5-4D5C-8508-B578F7D7F5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304979" y="26864"/>
            <a:ext cx="7861342" cy="2109140"/>
          </a:xfrm>
          <a:prstGeom prst="rect">
            <a:avLst/>
          </a:prstGeom>
        </p:spPr>
      </p:pic>
      <p:pic>
        <p:nvPicPr>
          <p:cNvPr id="8" name="Picture 7">
            <a:extLst>
              <a:ext uri="{FF2B5EF4-FFF2-40B4-BE49-F238E27FC236}">
                <a16:creationId xmlns:a16="http://schemas.microsoft.com/office/drawing/2014/main" id="{EC0EDC98-8A2A-12D5-1D25-55E02E9C60E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806440"/>
            <a:ext cx="12192000" cy="1051560"/>
          </a:xfrm>
          <a:prstGeom prst="rect">
            <a:avLst/>
          </a:prstGeom>
        </p:spPr>
      </p:pic>
      <p:sp>
        <p:nvSpPr>
          <p:cNvPr id="4" name="TextBox 3">
            <a:extLst>
              <a:ext uri="{FF2B5EF4-FFF2-40B4-BE49-F238E27FC236}">
                <a16:creationId xmlns:a16="http://schemas.microsoft.com/office/drawing/2014/main" id="{C5DD4975-4798-54BD-69AE-9BBA81C6F43E}"/>
              </a:ext>
            </a:extLst>
          </p:cNvPr>
          <p:cNvSpPr txBox="1"/>
          <p:nvPr/>
        </p:nvSpPr>
        <p:spPr>
          <a:xfrm>
            <a:off x="5710336" y="3013501"/>
            <a:ext cx="5666324" cy="830997"/>
          </a:xfrm>
          <a:prstGeom prst="rect">
            <a:avLst/>
          </a:prstGeom>
          <a:noFill/>
        </p:spPr>
        <p:txBody>
          <a:bodyPr wrap="square">
            <a:spAutoFit/>
          </a:bodyPr>
          <a:lstStyle/>
          <a:p>
            <a:pPr algn="r"/>
            <a:r>
              <a:rPr lang="en-GB" sz="2400" dirty="0"/>
              <a:t>poppyflint@gmail.com</a:t>
            </a:r>
          </a:p>
          <a:p>
            <a:pPr algn="r"/>
            <a:r>
              <a:rPr lang="en-GB" sz="2400" dirty="0"/>
              <a:t>https://poppyflint.com/project/underfoot/</a:t>
            </a:r>
          </a:p>
        </p:txBody>
      </p:sp>
      <p:pic>
        <p:nvPicPr>
          <p:cNvPr id="9" name="Picture 8">
            <a:extLst>
              <a:ext uri="{FF2B5EF4-FFF2-40B4-BE49-F238E27FC236}">
                <a16:creationId xmlns:a16="http://schemas.microsoft.com/office/drawing/2014/main" id="{E7F672A4-3C75-BA50-5E70-5C61150DA7A9}"/>
              </a:ext>
            </a:extLst>
          </p:cNvPr>
          <p:cNvPicPr>
            <a:picLocks noChangeAspect="1"/>
          </p:cNvPicPr>
          <p:nvPr/>
        </p:nvPicPr>
        <p:blipFill>
          <a:blip r:embed="rId7"/>
          <a:stretch>
            <a:fillRect/>
          </a:stretch>
        </p:blipFill>
        <p:spPr>
          <a:xfrm>
            <a:off x="8787222" y="3987152"/>
            <a:ext cx="2589438" cy="1482085"/>
          </a:xfrm>
          <a:prstGeom prst="rect">
            <a:avLst/>
          </a:prstGeom>
        </p:spPr>
      </p:pic>
    </p:spTree>
    <p:extLst>
      <p:ext uri="{BB962C8B-B14F-4D97-AF65-F5344CB8AC3E}">
        <p14:creationId xmlns:p14="http://schemas.microsoft.com/office/powerpoint/2010/main" val="385489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plate, indoor, chocolate&#10;&#10;Description automatically generated">
            <a:extLst>
              <a:ext uri="{FF2B5EF4-FFF2-40B4-BE49-F238E27FC236}">
                <a16:creationId xmlns:a16="http://schemas.microsoft.com/office/drawing/2014/main" id="{51C5EF13-507C-44B9-9F7B-F55CE549D9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2070"/>
          <a:stretch/>
        </p:blipFill>
        <p:spPr>
          <a:xfrm rot="5400000">
            <a:off x="2687321" y="-2666999"/>
            <a:ext cx="6817359" cy="12192001"/>
          </a:xfrm>
          <a:prstGeom prst="rect">
            <a:avLst/>
          </a:prstGeom>
        </p:spPr>
      </p:pic>
      <p:sp>
        <p:nvSpPr>
          <p:cNvPr id="2" name="Title 1">
            <a:extLst>
              <a:ext uri="{FF2B5EF4-FFF2-40B4-BE49-F238E27FC236}">
                <a16:creationId xmlns:a16="http://schemas.microsoft.com/office/drawing/2014/main" id="{C4874F5E-7D51-4D6C-BAA4-5BA4E35FBB4C}"/>
              </a:ext>
            </a:extLst>
          </p:cNvPr>
          <p:cNvSpPr>
            <a:spLocks noGrp="1"/>
          </p:cNvSpPr>
          <p:nvPr>
            <p:ph type="title"/>
          </p:nvPr>
        </p:nvSpPr>
        <p:spPr/>
        <p:txBody>
          <a:bodyPr/>
          <a:lstStyle/>
          <a:p>
            <a:r>
              <a:rPr lang="en-GB" dirty="0"/>
              <a:t>Today- </a:t>
            </a:r>
          </a:p>
        </p:txBody>
      </p:sp>
      <p:sp>
        <p:nvSpPr>
          <p:cNvPr id="3" name="Content Placeholder 2">
            <a:extLst>
              <a:ext uri="{FF2B5EF4-FFF2-40B4-BE49-F238E27FC236}">
                <a16:creationId xmlns:a16="http://schemas.microsoft.com/office/drawing/2014/main" id="{8AED39EA-4C0C-47E0-A5BA-023EFB72FF45}"/>
              </a:ext>
            </a:extLst>
          </p:cNvPr>
          <p:cNvSpPr>
            <a:spLocks noGrp="1"/>
          </p:cNvSpPr>
          <p:nvPr>
            <p:ph idx="1"/>
          </p:nvPr>
        </p:nvSpPr>
        <p:spPr>
          <a:xfrm>
            <a:off x="2152651" y="1825625"/>
            <a:ext cx="7534689" cy="4351338"/>
          </a:xfrm>
        </p:spPr>
        <p:txBody>
          <a:bodyPr/>
          <a:lstStyle/>
          <a:p>
            <a:r>
              <a:rPr lang="en-GB" dirty="0"/>
              <a:t>Quick introduction to the project</a:t>
            </a:r>
          </a:p>
          <a:p>
            <a:r>
              <a:rPr lang="en-GB" dirty="0"/>
              <a:t>Why soil stories?</a:t>
            </a:r>
          </a:p>
          <a:p>
            <a:r>
              <a:rPr lang="en-GB" dirty="0"/>
              <a:t>Some soily voices</a:t>
            </a:r>
          </a:p>
          <a:p>
            <a:endParaRPr lang="en-GB" dirty="0"/>
          </a:p>
        </p:txBody>
      </p:sp>
      <p:pic>
        <p:nvPicPr>
          <p:cNvPr id="5" name="Picture 4">
            <a:extLst>
              <a:ext uri="{FF2B5EF4-FFF2-40B4-BE49-F238E27FC236}">
                <a16:creationId xmlns:a16="http://schemas.microsoft.com/office/drawing/2014/main" id="{F2945FFB-41C9-D241-1CB5-DF70F6067DB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786120"/>
            <a:ext cx="12192000" cy="1051560"/>
          </a:xfrm>
          <a:prstGeom prst="rect">
            <a:avLst/>
          </a:prstGeom>
        </p:spPr>
      </p:pic>
    </p:spTree>
    <p:extLst>
      <p:ext uri="{BB962C8B-B14F-4D97-AF65-F5344CB8AC3E}">
        <p14:creationId xmlns:p14="http://schemas.microsoft.com/office/powerpoint/2010/main" val="994603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2852-19F0-F9FC-34EC-66C631C0131A}"/>
              </a:ext>
            </a:extLst>
          </p:cNvPr>
          <p:cNvSpPr>
            <a:spLocks noGrp="1"/>
          </p:cNvSpPr>
          <p:nvPr>
            <p:ph type="title"/>
          </p:nvPr>
        </p:nvSpPr>
        <p:spPr/>
        <p:txBody>
          <a:bodyPr/>
          <a:lstStyle/>
          <a:p>
            <a:r>
              <a:rPr lang="en-US" dirty="0"/>
              <a:t>References</a:t>
            </a:r>
            <a:endParaRPr lang="en-GB" dirty="0"/>
          </a:p>
        </p:txBody>
      </p:sp>
      <p:sp>
        <p:nvSpPr>
          <p:cNvPr id="3" name="Content Placeholder 2">
            <a:extLst>
              <a:ext uri="{FF2B5EF4-FFF2-40B4-BE49-F238E27FC236}">
                <a16:creationId xmlns:a16="http://schemas.microsoft.com/office/drawing/2014/main" id="{ADDEEB76-40D9-6FEF-B520-C0657D01EF18}"/>
              </a:ext>
            </a:extLst>
          </p:cNvPr>
          <p:cNvSpPr>
            <a:spLocks noGrp="1"/>
          </p:cNvSpPr>
          <p:nvPr>
            <p:ph idx="1"/>
          </p:nvPr>
        </p:nvSpPr>
        <p:spPr/>
        <p:txBody>
          <a:bodyPr/>
          <a:lstStyle/>
          <a:p>
            <a:pPr marL="0" indent="0">
              <a:buNone/>
            </a:pPr>
            <a:r>
              <a:rPr lang="en-US" dirty="0"/>
              <a:t>Rob </a:t>
            </a:r>
            <a:r>
              <a:rPr lang="en-US" dirty="0" err="1"/>
              <a:t>Gumba</a:t>
            </a:r>
            <a:r>
              <a:rPr lang="en-US" dirty="0"/>
              <a:t>, ‘The </a:t>
            </a:r>
            <a:r>
              <a:rPr lang="en-US" dirty="0" err="1"/>
              <a:t>Talaandig’s</a:t>
            </a:r>
            <a:r>
              <a:rPr lang="en-US" dirty="0"/>
              <a:t> Soil Paintings And What They Are Really Telling Us’, </a:t>
            </a:r>
            <a:r>
              <a:rPr lang="en-GB" dirty="0"/>
              <a:t>https://lokalidadmag.wordpress.com/2020/03/20/the-talaandigs-soil-paintings-and-what-they-are-really-telling-us/</a:t>
            </a:r>
          </a:p>
        </p:txBody>
      </p:sp>
    </p:spTree>
    <p:extLst>
      <p:ext uri="{BB962C8B-B14F-4D97-AF65-F5344CB8AC3E}">
        <p14:creationId xmlns:p14="http://schemas.microsoft.com/office/powerpoint/2010/main" val="1692024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0DC"/>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able, plate, indoor, chocolate&#10;&#10;Description automatically generated">
            <a:extLst>
              <a:ext uri="{FF2B5EF4-FFF2-40B4-BE49-F238E27FC236}">
                <a16:creationId xmlns:a16="http://schemas.microsoft.com/office/drawing/2014/main" id="{0C0253EF-9216-B126-AB76-68AE98CA7848}"/>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2070"/>
          <a:stretch/>
        </p:blipFill>
        <p:spPr>
          <a:xfrm rot="5400000">
            <a:off x="2687321" y="-2687321"/>
            <a:ext cx="6817359" cy="12192001"/>
          </a:xfrm>
          <a:prstGeom prst="rect">
            <a:avLst/>
          </a:prstGeom>
        </p:spPr>
      </p:pic>
      <p:sp>
        <p:nvSpPr>
          <p:cNvPr id="2" name="Title 1">
            <a:extLst>
              <a:ext uri="{FF2B5EF4-FFF2-40B4-BE49-F238E27FC236}">
                <a16:creationId xmlns:a16="http://schemas.microsoft.com/office/drawing/2014/main" id="{C9DB607D-7F79-70E0-B763-93549B88065C}"/>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dirty="0"/>
              <a:t>Getting your creativity in gear …</a:t>
            </a:r>
          </a:p>
        </p:txBody>
      </p:sp>
      <p:sp>
        <p:nvSpPr>
          <p:cNvPr id="3" name="Content Placeholder 2">
            <a:extLst>
              <a:ext uri="{FF2B5EF4-FFF2-40B4-BE49-F238E27FC236}">
                <a16:creationId xmlns:a16="http://schemas.microsoft.com/office/drawing/2014/main" id="{BE2EB669-C583-7E07-FF4A-D933C3731589}"/>
              </a:ext>
            </a:extLst>
          </p:cNvPr>
          <p:cNvSpPr>
            <a:spLocks noGrp="1"/>
          </p:cNvSpPr>
          <p:nvPr>
            <p:ph idx="1"/>
          </p:nvPr>
        </p:nvSpPr>
        <p:spPr>
          <a:xfrm>
            <a:off x="643467" y="5277684"/>
            <a:ext cx="4620584" cy="775494"/>
          </a:xfrm>
        </p:spPr>
        <p:txBody>
          <a:bodyPr vert="horz" lIns="91440" tIns="45720" rIns="91440" bIns="45720" rtlCol="0">
            <a:normAutofit/>
          </a:bodyPr>
          <a:lstStyle/>
          <a:p>
            <a:pPr marL="0" indent="0">
              <a:buNone/>
            </a:pPr>
            <a:r>
              <a:rPr lang="en-US" sz="2400" dirty="0"/>
              <a:t>One minute to write down as many uses for soil that you can think of</a:t>
            </a:r>
          </a:p>
        </p:txBody>
      </p:sp>
      <p:pic>
        <p:nvPicPr>
          <p:cNvPr id="5" name="Picture 4">
            <a:extLst>
              <a:ext uri="{FF2B5EF4-FFF2-40B4-BE49-F238E27FC236}">
                <a16:creationId xmlns:a16="http://schemas.microsoft.com/office/drawing/2014/main" id="{107A543C-6428-9AEC-C390-5BF33A143BAE}"/>
              </a:ext>
            </a:extLst>
          </p:cNvPr>
          <p:cNvPicPr>
            <a:picLocks noChangeAspect="1"/>
          </p:cNvPicPr>
          <p:nvPr/>
        </p:nvPicPr>
        <p:blipFill rotWithShape="1">
          <a:blip r:embed="rId4"/>
          <a:srcRect t="12777" b="67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4446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02C9F1-95A9-4827-AA12-290EB21A928C}"/>
              </a:ext>
            </a:extLst>
          </p:cNvPr>
          <p:cNvPicPr>
            <a:picLocks noChangeAspect="1"/>
          </p:cNvPicPr>
          <p:nvPr/>
        </p:nvPicPr>
        <p:blipFill rotWithShape="1">
          <a:blip r:embed="rId3">
            <a:clrChange>
              <a:clrFrom>
                <a:srgbClr val="FFFFFF"/>
              </a:clrFrom>
              <a:clrTo>
                <a:srgbClr val="FFFFFF">
                  <a:alpha val="0"/>
                </a:srgbClr>
              </a:clrTo>
            </a:clrChange>
          </a:blip>
          <a:srcRect l="4231" b="2773"/>
          <a:stretch/>
        </p:blipFill>
        <p:spPr>
          <a:xfrm>
            <a:off x="328503" y="614573"/>
            <a:ext cx="4743450" cy="6010275"/>
          </a:xfrm>
          <a:prstGeom prst="rect">
            <a:avLst/>
          </a:prstGeom>
        </p:spPr>
      </p:pic>
      <p:sp>
        <p:nvSpPr>
          <p:cNvPr id="8" name="TextBox 7">
            <a:extLst>
              <a:ext uri="{FF2B5EF4-FFF2-40B4-BE49-F238E27FC236}">
                <a16:creationId xmlns:a16="http://schemas.microsoft.com/office/drawing/2014/main" id="{3B43056B-82D9-4E77-8551-8772B239BEDA}"/>
              </a:ext>
            </a:extLst>
          </p:cNvPr>
          <p:cNvSpPr txBox="1"/>
          <p:nvPr/>
        </p:nvSpPr>
        <p:spPr>
          <a:xfrm>
            <a:off x="6060562" y="2100533"/>
            <a:ext cx="5732059" cy="4524315"/>
          </a:xfrm>
          <a:prstGeom prst="rect">
            <a:avLst/>
          </a:prstGeom>
          <a:noFill/>
        </p:spPr>
        <p:txBody>
          <a:bodyPr wrap="square">
            <a:spAutoFit/>
          </a:bodyPr>
          <a:lstStyle/>
          <a:p>
            <a:pPr algn="r"/>
            <a:r>
              <a:rPr lang="en-GB" sz="2400" dirty="0"/>
              <a:t>Jude Allen</a:t>
            </a:r>
          </a:p>
          <a:p>
            <a:pPr algn="r"/>
            <a:endParaRPr lang="en-GB" sz="2400" dirty="0"/>
          </a:p>
          <a:p>
            <a:pPr algn="r"/>
            <a:r>
              <a:rPr lang="en-GB" sz="2400" dirty="0"/>
              <a:t>Collecting and curating oral and written accounts of people’s individual soil experiences.</a:t>
            </a:r>
          </a:p>
          <a:p>
            <a:pPr algn="r"/>
            <a:endParaRPr lang="en-GB" sz="2400" dirty="0"/>
          </a:p>
          <a:p>
            <a:pPr algn="r"/>
            <a:r>
              <a:rPr lang="en-US" sz="2400" dirty="0">
                <a:solidFill>
                  <a:srgbClr val="C00000"/>
                </a:solidFill>
              </a:rPr>
              <a:t>Website:</a:t>
            </a:r>
            <a:r>
              <a:rPr lang="en-US" sz="2400" dirty="0"/>
              <a:t> </a:t>
            </a:r>
            <a:r>
              <a:rPr lang="en-US" sz="2400" dirty="0">
                <a:hlinkClick r:id="rId4"/>
              </a:rPr>
              <a:t>https://soilvoices.org/</a:t>
            </a:r>
            <a:endParaRPr lang="en-US" sz="2400" dirty="0"/>
          </a:p>
          <a:p>
            <a:pPr algn="r"/>
            <a:endParaRPr lang="en-US" sz="2400" dirty="0"/>
          </a:p>
          <a:p>
            <a:pPr algn="r"/>
            <a:r>
              <a:rPr lang="en-GB" sz="2400" dirty="0"/>
              <a:t>Creative workshops</a:t>
            </a:r>
          </a:p>
          <a:p>
            <a:pPr algn="r"/>
            <a:endParaRPr lang="en-GB" sz="2400" dirty="0"/>
          </a:p>
          <a:p>
            <a:pPr algn="r"/>
            <a:r>
              <a:rPr lang="en-US" sz="2400" dirty="0"/>
              <a:t>Encouraging people to think about the importance of soil?</a:t>
            </a:r>
            <a:r>
              <a:rPr lang="en-GB" sz="2400" dirty="0"/>
              <a:t>  </a:t>
            </a:r>
          </a:p>
        </p:txBody>
      </p:sp>
      <p:pic>
        <p:nvPicPr>
          <p:cNvPr id="5" name="Picture 4" descr="A picture containing clipart&#10;&#10;Description automatically generated">
            <a:extLst>
              <a:ext uri="{FF2B5EF4-FFF2-40B4-BE49-F238E27FC236}">
                <a16:creationId xmlns:a16="http://schemas.microsoft.com/office/drawing/2014/main" id="{26CF1F27-828D-5577-04E3-3315A0B67C9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24533" y="438391"/>
            <a:ext cx="5438964" cy="1466610"/>
          </a:xfrm>
          <a:prstGeom prst="rect">
            <a:avLst/>
          </a:prstGeom>
        </p:spPr>
      </p:pic>
      <p:pic>
        <p:nvPicPr>
          <p:cNvPr id="6" name="Picture 5" descr="A pink starfish on the ground&#10;&#10;Description automatically generated with low confidence">
            <a:extLst>
              <a:ext uri="{FF2B5EF4-FFF2-40B4-BE49-F238E27FC236}">
                <a16:creationId xmlns:a16="http://schemas.microsoft.com/office/drawing/2014/main" id="{5C47FAB4-3C64-B99C-3400-EAE377BD72B6}"/>
              </a:ext>
            </a:extLst>
          </p:cNvPr>
          <p:cNvPicPr>
            <a:picLocks noChangeAspect="1"/>
          </p:cNvPicPr>
          <p:nvPr/>
        </p:nvPicPr>
        <p:blipFill rotWithShape="1">
          <a:blip r:embed="rId6"/>
          <a:srcRect l="9700" r="27614"/>
          <a:stretch/>
        </p:blipFill>
        <p:spPr>
          <a:xfrm>
            <a:off x="-71883" y="0"/>
            <a:ext cx="5732059" cy="6857990"/>
          </a:xfrm>
          <a:prstGeom prst="rect">
            <a:avLst/>
          </a:prstGeom>
        </p:spPr>
      </p:pic>
    </p:spTree>
    <p:extLst>
      <p:ext uri="{BB962C8B-B14F-4D97-AF65-F5344CB8AC3E}">
        <p14:creationId xmlns:p14="http://schemas.microsoft.com/office/powerpoint/2010/main" val="100816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0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693-C35C-423A-C126-875B0CED9B2C}"/>
              </a:ext>
            </a:extLst>
          </p:cNvPr>
          <p:cNvSpPr>
            <a:spLocks noGrp="1"/>
          </p:cNvSpPr>
          <p:nvPr>
            <p:ph type="title"/>
          </p:nvPr>
        </p:nvSpPr>
        <p:spPr/>
        <p:txBody>
          <a:bodyPr vert="horz" lIns="91440" tIns="45720" rIns="91440" bIns="45720" rtlCol="0" anchor="ctr">
            <a:normAutofit/>
          </a:bodyPr>
          <a:lstStyle/>
          <a:p>
            <a:pPr algn="ctr"/>
            <a:r>
              <a:rPr lang="en-US" sz="3600" dirty="0">
                <a:solidFill>
                  <a:schemeClr val="tx1">
                    <a:lumMod val="85000"/>
                    <a:lumOff val="15000"/>
                  </a:schemeClr>
                </a:solidFill>
              </a:rPr>
              <a:t>Poppy Flint - Underfoot</a:t>
            </a:r>
          </a:p>
        </p:txBody>
      </p:sp>
      <p:pic>
        <p:nvPicPr>
          <p:cNvPr id="8" name="Online Media 7" title="Underfoot - a journey beneath the forest by Benji Bailes &amp; Poppy Flint">
            <a:hlinkClick r:id="" action="ppaction://media"/>
            <a:extLst>
              <a:ext uri="{FF2B5EF4-FFF2-40B4-BE49-F238E27FC236}">
                <a16:creationId xmlns:a16="http://schemas.microsoft.com/office/drawing/2014/main" id="{3B433AA2-AEC5-0EFB-84C3-C359ADED2B23}"/>
              </a:ext>
            </a:extLst>
          </p:cNvPr>
          <p:cNvPicPr>
            <a:picLocks noRot="1" noChangeAspect="1"/>
          </p:cNvPicPr>
          <p:nvPr>
            <a:videoFile r:link="rId1"/>
          </p:nvPr>
        </p:nvPicPr>
        <p:blipFill>
          <a:blip r:embed="rId4"/>
          <a:stretch>
            <a:fillRect/>
          </a:stretch>
        </p:blipFill>
        <p:spPr>
          <a:xfrm>
            <a:off x="2279954" y="1690688"/>
            <a:ext cx="7610495" cy="4280904"/>
          </a:xfrm>
          <a:prstGeom prst="rect">
            <a:avLst/>
          </a:prstGeom>
        </p:spPr>
      </p:pic>
      <p:sp>
        <p:nvSpPr>
          <p:cNvPr id="13" name="TextBox 12">
            <a:extLst>
              <a:ext uri="{FF2B5EF4-FFF2-40B4-BE49-F238E27FC236}">
                <a16:creationId xmlns:a16="http://schemas.microsoft.com/office/drawing/2014/main" id="{9483F1B3-5756-0DC9-02A2-2D7006B7CA3A}"/>
              </a:ext>
            </a:extLst>
          </p:cNvPr>
          <p:cNvSpPr txBox="1"/>
          <p:nvPr/>
        </p:nvSpPr>
        <p:spPr>
          <a:xfrm>
            <a:off x="2031999" y="6317440"/>
            <a:ext cx="8127999" cy="369332"/>
          </a:xfrm>
          <a:prstGeom prst="rect">
            <a:avLst/>
          </a:prstGeom>
          <a:noFill/>
        </p:spPr>
        <p:txBody>
          <a:bodyPr wrap="square">
            <a:spAutoFit/>
          </a:bodyPr>
          <a:lstStyle/>
          <a:p>
            <a:pPr algn="ctr"/>
            <a:r>
              <a:rPr lang="en-GB" dirty="0"/>
              <a:t>https://poppyflint.com/</a:t>
            </a:r>
          </a:p>
        </p:txBody>
      </p:sp>
    </p:spTree>
    <p:extLst>
      <p:ext uri="{BB962C8B-B14F-4D97-AF65-F5344CB8AC3E}">
        <p14:creationId xmlns:p14="http://schemas.microsoft.com/office/powerpoint/2010/main" val="402804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C3BF-B61E-8E2F-A939-C44EA5CCBADE}"/>
              </a:ext>
            </a:extLst>
          </p:cNvPr>
          <p:cNvSpPr>
            <a:spLocks noGrp="1"/>
          </p:cNvSpPr>
          <p:nvPr>
            <p:ph type="title"/>
          </p:nvPr>
        </p:nvSpPr>
        <p:spPr>
          <a:xfrm>
            <a:off x="3182983" y="618633"/>
            <a:ext cx="4909457" cy="698565"/>
          </a:xfrm>
        </p:spPr>
        <p:txBody>
          <a:bodyPr>
            <a:normAutofit fontScale="90000"/>
          </a:bodyPr>
          <a:lstStyle/>
          <a:p>
            <a:pPr algn="r"/>
            <a:r>
              <a:rPr lang="en-GB" sz="3600" dirty="0"/>
              <a:t>Soil – </a:t>
            </a:r>
            <a:br>
              <a:rPr lang="en-GB" sz="3600" dirty="0"/>
            </a:br>
            <a:r>
              <a:rPr lang="en-GB" sz="3600" dirty="0"/>
              <a:t>by Roger McGough</a:t>
            </a:r>
            <a:endParaRPr lang="en-GB" dirty="0"/>
          </a:p>
        </p:txBody>
      </p:sp>
      <p:pic>
        <p:nvPicPr>
          <p:cNvPr id="4" name="Online Media 3" title="&quot;Soil&quot; by Roger McGough (read by Tom O'Bedlam)">
            <a:hlinkClick r:id="" action="ppaction://media"/>
            <a:extLst>
              <a:ext uri="{FF2B5EF4-FFF2-40B4-BE49-F238E27FC236}">
                <a16:creationId xmlns:a16="http://schemas.microsoft.com/office/drawing/2014/main" id="{FCAC0486-B8C3-3C97-0D11-3382F85AD7A4}"/>
              </a:ext>
            </a:extLst>
          </p:cNvPr>
          <p:cNvPicPr>
            <a:picLocks noGrp="1" noRot="1" noChangeAspect="1"/>
          </p:cNvPicPr>
          <p:nvPr>
            <p:ph idx="1"/>
            <a:videoFile r:link="rId1"/>
          </p:nvPr>
        </p:nvPicPr>
        <p:blipFill>
          <a:blip r:embed="rId4"/>
          <a:stretch>
            <a:fillRect/>
          </a:stretch>
        </p:blipFill>
        <p:spPr>
          <a:xfrm>
            <a:off x="8718818" y="519112"/>
            <a:ext cx="2804488" cy="1584643"/>
          </a:xfrm>
          <a:prstGeom prst="rect">
            <a:avLst/>
          </a:prstGeom>
        </p:spPr>
      </p:pic>
      <p:sp>
        <p:nvSpPr>
          <p:cNvPr id="6" name="TextBox 5">
            <a:extLst>
              <a:ext uri="{FF2B5EF4-FFF2-40B4-BE49-F238E27FC236}">
                <a16:creationId xmlns:a16="http://schemas.microsoft.com/office/drawing/2014/main" id="{CD63BC8B-FB3B-BBF5-346D-D11B44ED8268}"/>
              </a:ext>
            </a:extLst>
          </p:cNvPr>
          <p:cNvSpPr txBox="1"/>
          <p:nvPr/>
        </p:nvSpPr>
        <p:spPr>
          <a:xfrm>
            <a:off x="668694" y="1095774"/>
            <a:ext cx="4909457" cy="5262979"/>
          </a:xfrm>
          <a:prstGeom prst="rect">
            <a:avLst/>
          </a:prstGeom>
          <a:noFill/>
        </p:spPr>
        <p:txBody>
          <a:bodyPr wrap="square">
            <a:spAutoFit/>
          </a:bodyPr>
          <a:lstStyle/>
          <a:p>
            <a:r>
              <a:rPr lang="en-US" sz="1400" dirty="0"/>
              <a:t>we've ignored eachother for a long time</a:t>
            </a:r>
            <a:br>
              <a:rPr lang="en-US" sz="1400" dirty="0"/>
            </a:br>
            <a:r>
              <a:rPr lang="en-US" sz="1400" dirty="0"/>
              <a:t>and I'm strictly an indoor man</a:t>
            </a:r>
            <a:br>
              <a:rPr lang="en-US" sz="1400" dirty="0"/>
            </a:br>
            <a:r>
              <a:rPr lang="en-US" sz="1400" dirty="0"/>
              <a:t>anytime to call would be the wrong time</a:t>
            </a:r>
            <a:br>
              <a:rPr lang="en-US" sz="1400" dirty="0"/>
            </a:br>
            <a:r>
              <a:rPr lang="en-US" sz="1400" dirty="0"/>
              <a:t>I'll avoid you as long as I can</a:t>
            </a:r>
            <a:br>
              <a:rPr lang="en-US" sz="1400" dirty="0"/>
            </a:br>
            <a:br>
              <a:rPr lang="en-US" sz="1400" dirty="0"/>
            </a:br>
            <a:r>
              <a:rPr lang="en-US" sz="1400" dirty="0"/>
              <a:t>When I was a boy we were good friends</a:t>
            </a:r>
            <a:br>
              <a:rPr lang="en-US" sz="1400" dirty="0"/>
            </a:br>
            <a:r>
              <a:rPr lang="en-US" sz="1400" dirty="0"/>
              <a:t>I made pies out of you when you were wet</a:t>
            </a:r>
            <a:br>
              <a:rPr lang="en-US" sz="1400" dirty="0"/>
            </a:br>
            <a:r>
              <a:rPr lang="en-US" sz="1400" dirty="0"/>
              <a:t>And in childhood's remembered summer weather</a:t>
            </a:r>
            <a:br>
              <a:rPr lang="en-US" sz="1400" dirty="0"/>
            </a:br>
            <a:r>
              <a:rPr lang="en-US" sz="1400" dirty="0"/>
              <a:t>We roughandtumbled together</a:t>
            </a:r>
            <a:br>
              <a:rPr lang="en-US" sz="1400" dirty="0"/>
            </a:br>
            <a:r>
              <a:rPr lang="en-US" sz="1400" dirty="0"/>
              <a:t>We were very close</a:t>
            </a:r>
            <a:br>
              <a:rPr lang="en-US" sz="1400" dirty="0"/>
            </a:br>
            <a:br>
              <a:rPr lang="en-US" sz="1400" dirty="0"/>
            </a:br>
            <a:r>
              <a:rPr lang="en-US" sz="1400" dirty="0"/>
              <a:t>just you and me and the sun</a:t>
            </a:r>
            <a:br>
              <a:rPr lang="en-US" sz="1400" dirty="0"/>
            </a:br>
            <a:r>
              <a:rPr lang="en-US" sz="1400" dirty="0"/>
              <a:t>the world a place for having fun</a:t>
            </a:r>
            <a:br>
              <a:rPr lang="en-US" sz="1400" dirty="0"/>
            </a:br>
            <a:r>
              <a:rPr lang="en-US" sz="1400" dirty="0"/>
              <a:t>always so much to be done</a:t>
            </a:r>
            <a:br>
              <a:rPr lang="en-US" sz="1400" dirty="0"/>
            </a:br>
            <a:br>
              <a:rPr lang="en-US" sz="1400" dirty="0"/>
            </a:br>
            <a:r>
              <a:rPr lang="en-US" sz="1400" dirty="0"/>
              <a:t>But gradually I grew away from you</a:t>
            </a:r>
            <a:br>
              <a:rPr lang="en-US" sz="1400" dirty="0"/>
            </a:br>
            <a:r>
              <a:rPr lang="en-US" sz="1400" dirty="0"/>
              <a:t>Of course you were still there</a:t>
            </a:r>
            <a:br>
              <a:rPr lang="en-US" sz="1400" dirty="0"/>
            </a:br>
            <a:r>
              <a:rPr lang="en-US" sz="1400" dirty="0"/>
              <a:t>During my earliest sexcapades</a:t>
            </a:r>
            <a:br>
              <a:rPr lang="en-US" sz="1400" dirty="0"/>
            </a:br>
            <a:r>
              <a:rPr lang="en-US" sz="1400" dirty="0"/>
              <a:t>When I roughandfumbled</a:t>
            </a:r>
            <a:br>
              <a:rPr lang="en-US" sz="1400" dirty="0"/>
            </a:br>
            <a:r>
              <a:rPr lang="en-US" sz="1400" dirty="0"/>
              <a:t>Not very well after bedtime</a:t>
            </a:r>
            <a:br>
              <a:rPr lang="en-US" sz="1400" dirty="0"/>
            </a:br>
            <a:r>
              <a:rPr lang="en-US" sz="1400" dirty="0"/>
              <a:t>But suddenly it was winter</a:t>
            </a:r>
            <a:br>
              <a:rPr lang="en-US" sz="1400" dirty="0"/>
            </a:br>
            <a:r>
              <a:rPr lang="en-US" sz="1400" dirty="0"/>
              <a:t>And you seemed so cold and dirty</a:t>
            </a:r>
            <a:br>
              <a:rPr lang="en-US" sz="1400" dirty="0"/>
            </a:br>
            <a:r>
              <a:rPr lang="en-US" sz="1400" dirty="0"/>
              <a:t>That I stayed indoors and acquired</a:t>
            </a:r>
            <a:br>
              <a:rPr lang="en-US" sz="1400" dirty="0"/>
            </a:br>
            <a:r>
              <a:rPr lang="en-US" sz="1400" dirty="0"/>
              <a:t>A taste for girls and clean clothes</a:t>
            </a:r>
            <a:endParaRPr lang="en-GB" sz="1400" dirty="0"/>
          </a:p>
        </p:txBody>
      </p:sp>
      <p:sp>
        <p:nvSpPr>
          <p:cNvPr id="8" name="TextBox 7">
            <a:extLst>
              <a:ext uri="{FF2B5EF4-FFF2-40B4-BE49-F238E27FC236}">
                <a16:creationId xmlns:a16="http://schemas.microsoft.com/office/drawing/2014/main" id="{8EC57019-986C-725B-3615-F15A70876296}"/>
              </a:ext>
            </a:extLst>
          </p:cNvPr>
          <p:cNvSpPr txBox="1"/>
          <p:nvPr/>
        </p:nvSpPr>
        <p:spPr>
          <a:xfrm>
            <a:off x="4851296" y="2876809"/>
            <a:ext cx="6092890" cy="3754874"/>
          </a:xfrm>
          <a:prstGeom prst="rect">
            <a:avLst/>
          </a:prstGeom>
          <a:noFill/>
        </p:spPr>
        <p:txBody>
          <a:bodyPr wrap="square">
            <a:spAutoFit/>
          </a:bodyPr>
          <a:lstStyle/>
          <a:p>
            <a:r>
              <a:rPr lang="en-US" sz="1400" dirty="0"/>
              <a:t>we found less and less to say</a:t>
            </a:r>
            <a:br>
              <a:rPr lang="en-US" sz="1400" dirty="0"/>
            </a:br>
            <a:r>
              <a:rPr lang="en-US" sz="1400" dirty="0"/>
              <a:t>you were jealous so one day</a:t>
            </a:r>
            <a:br>
              <a:rPr lang="en-US" sz="1400" dirty="0"/>
            </a:br>
            <a:r>
              <a:rPr lang="en-US" sz="1400" dirty="0"/>
              <a:t>I simply upped and moved away</a:t>
            </a:r>
            <a:br>
              <a:rPr lang="en-US" sz="1400" dirty="0"/>
            </a:br>
            <a:br>
              <a:rPr lang="en-US" sz="1400" dirty="0"/>
            </a:br>
            <a:r>
              <a:rPr lang="en-US" sz="1400" dirty="0"/>
              <a:t>I still called to see you on occasions</a:t>
            </a:r>
            <a:br>
              <a:rPr lang="en-US" sz="1400" dirty="0"/>
            </a:br>
            <a:r>
              <a:rPr lang="en-US" sz="1400" dirty="0"/>
              <a:t>But we had little now in common</a:t>
            </a:r>
            <a:br>
              <a:rPr lang="en-US" sz="1400" dirty="0"/>
            </a:br>
            <a:r>
              <a:rPr lang="en-US" sz="1400" dirty="0"/>
              <a:t>And my visits grew less frequent</a:t>
            </a:r>
            <a:br>
              <a:rPr lang="en-US" sz="1400" dirty="0"/>
            </a:br>
            <a:r>
              <a:rPr lang="en-US" sz="1400" dirty="0"/>
              <a:t>Until finally</a:t>
            </a:r>
            <a:br>
              <a:rPr lang="en-US" sz="1400" dirty="0"/>
            </a:br>
            <a:r>
              <a:rPr lang="en-US" sz="1400" dirty="0"/>
              <a:t>One coldbright April morning</a:t>
            </a:r>
            <a:br>
              <a:rPr lang="en-US" sz="1400" dirty="0"/>
            </a:br>
            <a:r>
              <a:rPr lang="en-US" sz="1400" dirty="0"/>
              <a:t>A handful of you drummed</a:t>
            </a:r>
            <a:br>
              <a:rPr lang="en-US" sz="1400" dirty="0"/>
            </a:br>
            <a:r>
              <a:rPr lang="en-US" sz="1400" dirty="0"/>
              <a:t>On my fathers waxworked coffin</a:t>
            </a:r>
            <a:br>
              <a:rPr lang="en-US" sz="1400" dirty="0"/>
            </a:br>
            <a:br>
              <a:rPr lang="en-US" sz="1400" dirty="0"/>
            </a:br>
            <a:r>
              <a:rPr lang="en-US" sz="1400" dirty="0"/>
              <a:t>at last it all made sense</a:t>
            </a:r>
            <a:br>
              <a:rPr lang="en-US" sz="1400" dirty="0"/>
            </a:br>
            <a:r>
              <a:rPr lang="en-US" sz="1400" dirty="0"/>
              <a:t>there was no need for pretence</a:t>
            </a:r>
            <a:br>
              <a:rPr lang="en-US" sz="1400" dirty="0"/>
            </a:br>
            <a:r>
              <a:rPr lang="en-US" sz="1400" dirty="0"/>
              <a:t>you said nothing in defence</a:t>
            </a:r>
            <a:br>
              <a:rPr lang="en-US" sz="1400" dirty="0"/>
            </a:br>
            <a:br>
              <a:rPr lang="en-US" sz="1400" dirty="0"/>
            </a:br>
            <a:endParaRPr lang="en-GB" sz="1400" dirty="0"/>
          </a:p>
        </p:txBody>
      </p:sp>
      <p:sp>
        <p:nvSpPr>
          <p:cNvPr id="12" name="TextBox 11">
            <a:extLst>
              <a:ext uri="{FF2B5EF4-FFF2-40B4-BE49-F238E27FC236}">
                <a16:creationId xmlns:a16="http://schemas.microsoft.com/office/drawing/2014/main" id="{F128380D-52E1-6AC4-4688-5661CC2D92C2}"/>
              </a:ext>
            </a:extLst>
          </p:cNvPr>
          <p:cNvSpPr txBox="1"/>
          <p:nvPr/>
        </p:nvSpPr>
        <p:spPr>
          <a:xfrm>
            <a:off x="8092440" y="3460115"/>
            <a:ext cx="3762676" cy="2677656"/>
          </a:xfrm>
          <a:prstGeom prst="rect">
            <a:avLst/>
          </a:prstGeom>
          <a:noFill/>
        </p:spPr>
        <p:txBody>
          <a:bodyPr wrap="square">
            <a:spAutoFit/>
          </a:bodyPr>
          <a:lstStyle/>
          <a:p>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And now recently</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While travelling from town to town</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Past where you live</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 have become increasingly aware</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Of you watching me out there.</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Patient and unforgiving</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Toying with the trees.</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we've avoided eachother for a long time</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and I'm strictly a city man</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anytime to call would be the wrong time</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I'll avoid you as long as I can </a:t>
            </a:r>
            <a:endParaRPr lang="en-GB" dirty="0"/>
          </a:p>
        </p:txBody>
      </p:sp>
    </p:spTree>
    <p:extLst>
      <p:ext uri="{BB962C8B-B14F-4D97-AF65-F5344CB8AC3E}">
        <p14:creationId xmlns:p14="http://schemas.microsoft.com/office/powerpoint/2010/main" val="310441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B226-5EBF-14E9-0FBE-FD4E7B3044C5}"/>
              </a:ext>
            </a:extLst>
          </p:cNvPr>
          <p:cNvSpPr>
            <a:spLocks noGrp="1"/>
          </p:cNvSpPr>
          <p:nvPr>
            <p:ph type="title"/>
          </p:nvPr>
        </p:nvSpPr>
        <p:spPr/>
        <p:txBody>
          <a:bodyPr/>
          <a:lstStyle/>
          <a:p>
            <a:r>
              <a:rPr lang="en-US" dirty="0"/>
              <a:t>Child’s reflections</a:t>
            </a:r>
            <a:endParaRPr lang="en-GB" dirty="0"/>
          </a:p>
        </p:txBody>
      </p:sp>
      <p:pic>
        <p:nvPicPr>
          <p:cNvPr id="4" name="Online Media 3" title="2022 Landmatters 1">
            <a:hlinkClick r:id="" action="ppaction://media"/>
            <a:extLst>
              <a:ext uri="{FF2B5EF4-FFF2-40B4-BE49-F238E27FC236}">
                <a16:creationId xmlns:a16="http://schemas.microsoft.com/office/drawing/2014/main" id="{7685AF52-362C-762D-8AD0-34D412B162EB}"/>
              </a:ext>
            </a:extLst>
          </p:cNvPr>
          <p:cNvPicPr>
            <a:picLocks noGrp="1" noRot="1" noChangeAspect="1"/>
          </p:cNvPicPr>
          <p:nvPr>
            <p:ph idx="1"/>
            <a:videoFile r:link="rId1"/>
          </p:nvPr>
        </p:nvPicPr>
        <p:blipFill>
          <a:blip r:embed="rId4"/>
          <a:stretch>
            <a:fillRect/>
          </a:stretch>
        </p:blipFill>
        <p:spPr>
          <a:xfrm>
            <a:off x="838200" y="1444533"/>
            <a:ext cx="6400800" cy="4800600"/>
          </a:xfrm>
          <a:prstGeom prst="rect">
            <a:avLst/>
          </a:prstGeom>
        </p:spPr>
      </p:pic>
      <p:pic>
        <p:nvPicPr>
          <p:cNvPr id="6" name="Picture 5" descr="A picture containing rock, pile&#10;&#10;Description automatically generated">
            <a:extLst>
              <a:ext uri="{FF2B5EF4-FFF2-40B4-BE49-F238E27FC236}">
                <a16:creationId xmlns:a16="http://schemas.microsoft.com/office/drawing/2014/main" id="{4544192F-16CB-187A-94AB-CBCB516A51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9601" y="1444533"/>
            <a:ext cx="3384199" cy="4780055"/>
          </a:xfrm>
          <a:prstGeom prst="rect">
            <a:avLst/>
          </a:prstGeom>
        </p:spPr>
      </p:pic>
    </p:spTree>
    <p:extLst>
      <p:ext uri="{BB962C8B-B14F-4D97-AF65-F5344CB8AC3E}">
        <p14:creationId xmlns:p14="http://schemas.microsoft.com/office/powerpoint/2010/main" val="368903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5B67-CD77-755A-D421-39F89D8D438E}"/>
              </a:ext>
            </a:extLst>
          </p:cNvPr>
          <p:cNvSpPr>
            <a:spLocks noGrp="1"/>
          </p:cNvSpPr>
          <p:nvPr>
            <p:ph type="title"/>
          </p:nvPr>
        </p:nvSpPr>
        <p:spPr>
          <a:xfrm>
            <a:off x="929640" y="243205"/>
            <a:ext cx="9966960" cy="686435"/>
          </a:xfrm>
        </p:spPr>
        <p:txBody>
          <a:bodyPr>
            <a:normAutofit fontScale="90000"/>
          </a:bodyPr>
          <a:lstStyle/>
          <a:p>
            <a:r>
              <a:rPr lang="en-US" dirty="0"/>
              <a:t>Why stories?</a:t>
            </a:r>
            <a:endParaRPr lang="en-GB" dirty="0"/>
          </a:p>
        </p:txBody>
      </p:sp>
      <p:pic>
        <p:nvPicPr>
          <p:cNvPr id="6" name="Content Placeholder 5" descr="A picture containing grass, outdoor&#10;&#10;Description automatically generated">
            <a:extLst>
              <a:ext uri="{FF2B5EF4-FFF2-40B4-BE49-F238E27FC236}">
                <a16:creationId xmlns:a16="http://schemas.microsoft.com/office/drawing/2014/main" id="{E0E76D80-6E8F-AA95-4AC0-B211E12233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21738" y="1362782"/>
            <a:ext cx="2570262" cy="4702734"/>
          </a:xfrm>
        </p:spPr>
      </p:pic>
      <p:pic>
        <p:nvPicPr>
          <p:cNvPr id="8" name="Picture 7" descr="A picture containing grass, fungus, outdoor, gyromitra&#10;&#10;Description automatically generated">
            <a:extLst>
              <a:ext uri="{FF2B5EF4-FFF2-40B4-BE49-F238E27FC236}">
                <a16:creationId xmlns:a16="http://schemas.microsoft.com/office/drawing/2014/main" id="{462217E0-4BAC-1D40-BBFE-19C1547C9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8894"/>
            <a:ext cx="3171084" cy="4756626"/>
          </a:xfrm>
          <a:prstGeom prst="rect">
            <a:avLst/>
          </a:prstGeom>
        </p:spPr>
      </p:pic>
      <p:pic>
        <p:nvPicPr>
          <p:cNvPr id="10" name="Picture 9" descr="A picture containing grass, fungus, outdoor&#10;&#10;Description automatically generated">
            <a:extLst>
              <a:ext uri="{FF2B5EF4-FFF2-40B4-BE49-F238E27FC236}">
                <a16:creationId xmlns:a16="http://schemas.microsoft.com/office/drawing/2014/main" id="{AC92E9F5-01A5-94BA-1DC6-7ADC3BC1A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432555" y="2047422"/>
            <a:ext cx="4756625" cy="3279568"/>
          </a:xfrm>
          <a:prstGeom prst="rect">
            <a:avLst/>
          </a:prstGeom>
        </p:spPr>
      </p:pic>
      <p:pic>
        <p:nvPicPr>
          <p:cNvPr id="12" name="Picture 11" descr="A picture containing grass, fungus, plant&#10;&#10;Description automatically generated">
            <a:extLst>
              <a:ext uri="{FF2B5EF4-FFF2-40B4-BE49-F238E27FC236}">
                <a16:creationId xmlns:a16="http://schemas.microsoft.com/office/drawing/2014/main" id="{D7C3D50F-A515-D7BF-42E1-0AE236F8AF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471032" y="1914810"/>
            <a:ext cx="4756624" cy="3544787"/>
          </a:xfrm>
          <a:prstGeom prst="rect">
            <a:avLst/>
          </a:prstGeom>
        </p:spPr>
      </p:pic>
      <p:pic>
        <p:nvPicPr>
          <p:cNvPr id="13" name="Picture 12">
            <a:extLst>
              <a:ext uri="{FF2B5EF4-FFF2-40B4-BE49-F238E27FC236}">
                <a16:creationId xmlns:a16="http://schemas.microsoft.com/office/drawing/2014/main" id="{45D608CD-CB6D-3BF8-39D1-989AC9FF3C5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806440"/>
            <a:ext cx="12192000" cy="1051560"/>
          </a:xfrm>
          <a:prstGeom prst="rect">
            <a:avLst/>
          </a:prstGeom>
        </p:spPr>
      </p:pic>
    </p:spTree>
    <p:extLst>
      <p:ext uri="{BB962C8B-B14F-4D97-AF65-F5344CB8AC3E}">
        <p14:creationId xmlns:p14="http://schemas.microsoft.com/office/powerpoint/2010/main" val="38097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0DC"/>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8641364B-4586-EEC2-472B-0E8BD3ADD8DF}"/>
              </a:ext>
            </a:extLst>
          </p:cNvPr>
          <p:cNvSpPr>
            <a:spLocks noChangeArrowheads="1"/>
          </p:cNvSpPr>
          <p:nvPr/>
        </p:nvSpPr>
        <p:spPr bwMode="auto">
          <a:xfrm>
            <a:off x="3921760" y="6412542"/>
            <a:ext cx="338560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Unicode MS"/>
              </a:rPr>
              <a:t>Bulaklak at Paru-Paru by Waway Saway</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7" name="Picture 6" descr="Map&#10;&#10;Description automatically generated with low confidence">
            <a:extLst>
              <a:ext uri="{FF2B5EF4-FFF2-40B4-BE49-F238E27FC236}">
                <a16:creationId xmlns:a16="http://schemas.microsoft.com/office/drawing/2014/main" id="{7E0F0EA2-EA91-4A57-567B-E4C03D4E3A15}"/>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10"/>
            <a:ext cx="8969591" cy="6858000"/>
          </a:xfrm>
          <a:prstGeom prst="rect">
            <a:avLst/>
          </a:prstGeom>
        </p:spPr>
      </p:pic>
      <p:pic>
        <p:nvPicPr>
          <p:cNvPr id="4" name="Picture 3">
            <a:extLst>
              <a:ext uri="{FF2B5EF4-FFF2-40B4-BE49-F238E27FC236}">
                <a16:creationId xmlns:a16="http://schemas.microsoft.com/office/drawing/2014/main" id="{B1EB594C-8CD2-84D2-905E-F910D608A9DE}"/>
              </a:ext>
            </a:extLst>
          </p:cNvPr>
          <p:cNvPicPr>
            <a:picLocks noChangeAspect="1"/>
          </p:cNvPicPr>
          <p:nvPr/>
        </p:nvPicPr>
        <p:blipFill rotWithShape="1">
          <a:blip r:embed="rId3"/>
          <a:srcRect t="7677" b="1095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Content Placeholder 2">
            <a:extLst>
              <a:ext uri="{FF2B5EF4-FFF2-40B4-BE49-F238E27FC236}">
                <a16:creationId xmlns:a16="http://schemas.microsoft.com/office/drawing/2014/main" id="{463B9F5B-5ADF-2555-2533-42A1654067D4}"/>
              </a:ext>
            </a:extLst>
          </p:cNvPr>
          <p:cNvSpPr>
            <a:spLocks noGrp="1"/>
          </p:cNvSpPr>
          <p:nvPr>
            <p:ph idx="1"/>
          </p:nvPr>
        </p:nvSpPr>
        <p:spPr>
          <a:xfrm>
            <a:off x="838201" y="3735160"/>
            <a:ext cx="4619621" cy="2539701"/>
          </a:xfrm>
        </p:spPr>
        <p:txBody>
          <a:bodyPr>
            <a:normAutofit/>
          </a:bodyPr>
          <a:lstStyle/>
          <a:p>
            <a:pPr marL="0" indent="0">
              <a:buNone/>
            </a:pPr>
            <a:r>
              <a:rPr lang="en-US" sz="1700" i="1" dirty="0"/>
              <a:t>“Sumusobra na sa kapabayaan yung mga tao. Nakakalimutan nya yung pinaka-main at pinaka”</a:t>
            </a:r>
          </a:p>
          <a:p>
            <a:pPr marL="0" indent="0">
              <a:buNone/>
            </a:pPr>
            <a:endParaRPr lang="en-US" sz="1700" dirty="0"/>
          </a:p>
          <a:p>
            <a:pPr marL="0" indent="0">
              <a:buNone/>
            </a:pPr>
            <a:r>
              <a:rPr lang="en-US" sz="1700" dirty="0"/>
              <a:t>Translation: People have become negligent. They have forgotten the basic reason why nature exists. It is to sustain life.</a:t>
            </a:r>
          </a:p>
          <a:p>
            <a:pPr marL="0" indent="0">
              <a:buNone/>
            </a:pPr>
            <a:endParaRPr lang="en-US" sz="1700" dirty="0"/>
          </a:p>
          <a:p>
            <a:pPr marL="0" indent="0">
              <a:buNone/>
            </a:pPr>
            <a:r>
              <a:rPr lang="en-GB" sz="1700" dirty="0"/>
              <a:t>Salima Saway</a:t>
            </a:r>
          </a:p>
        </p:txBody>
      </p:sp>
      <p:sp>
        <p:nvSpPr>
          <p:cNvPr id="2" name="Title 1">
            <a:extLst>
              <a:ext uri="{FF2B5EF4-FFF2-40B4-BE49-F238E27FC236}">
                <a16:creationId xmlns:a16="http://schemas.microsoft.com/office/drawing/2014/main" id="{1C4C4766-7A56-88C0-58FA-501D78196FB7}"/>
              </a:ext>
            </a:extLst>
          </p:cNvPr>
          <p:cNvSpPr>
            <a:spLocks noGrp="1"/>
          </p:cNvSpPr>
          <p:nvPr>
            <p:ph type="title"/>
          </p:nvPr>
        </p:nvSpPr>
        <p:spPr>
          <a:xfrm>
            <a:off x="843160" y="614949"/>
            <a:ext cx="5251316" cy="2845861"/>
          </a:xfrm>
        </p:spPr>
        <p:txBody>
          <a:bodyPr>
            <a:normAutofit fontScale="90000"/>
          </a:bodyPr>
          <a:lstStyle/>
          <a:p>
            <a:r>
              <a:rPr lang="en-GB" sz="3200" dirty="0"/>
              <a:t>In the Bukidnon region, Philippines, the </a:t>
            </a:r>
            <a:r>
              <a:rPr lang="en-US" sz="3200" dirty="0"/>
              <a:t>Talaandig visual artists paint their daily lives and their aspirations for the environment. They have realized soil can be used to express their imagination.</a:t>
            </a:r>
            <a:endParaRPr lang="en-GB" sz="3200" dirty="0"/>
          </a:p>
        </p:txBody>
      </p:sp>
    </p:spTree>
    <p:extLst>
      <p:ext uri="{BB962C8B-B14F-4D97-AF65-F5344CB8AC3E}">
        <p14:creationId xmlns:p14="http://schemas.microsoft.com/office/powerpoint/2010/main" val="2839575497"/>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11517</TotalTime>
  <Words>1911</Words>
  <Application>Microsoft Office PowerPoint</Application>
  <PresentationFormat>Widescreen</PresentationFormat>
  <Paragraphs>142</Paragraphs>
  <Slides>20</Slides>
  <Notes>13</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Arial Unicode MS</vt:lpstr>
      <vt:lpstr>Calibri</vt:lpstr>
      <vt:lpstr>Calibri Light</vt:lpstr>
      <vt:lpstr>1_Office Theme</vt:lpstr>
      <vt:lpstr>Office Theme</vt:lpstr>
      <vt:lpstr>PowerPoint Presentation</vt:lpstr>
      <vt:lpstr>Today- </vt:lpstr>
      <vt:lpstr>Getting your creativity in gear …</vt:lpstr>
      <vt:lpstr>PowerPoint Presentation</vt:lpstr>
      <vt:lpstr>Poppy Flint - Underfoot</vt:lpstr>
      <vt:lpstr>Soil –  by Roger McGough</vt:lpstr>
      <vt:lpstr>Child’s reflections</vt:lpstr>
      <vt:lpstr>Why stories?</vt:lpstr>
      <vt:lpstr>In the Bukidnon region, Philippines, the Talaandig visual artists paint their daily lives and their aspirations for the environment. They have realized soil can be used to express their imagination.</vt:lpstr>
      <vt:lpstr>PowerPoint Presentation</vt:lpstr>
      <vt:lpstr>‘Soil’, by Mr. Bean</vt:lpstr>
      <vt:lpstr> </vt:lpstr>
      <vt:lpstr>Finding Your Soil Voice</vt:lpstr>
      <vt:lpstr>Finding Your Soil Voice</vt:lpstr>
      <vt:lpstr>Finding Your Soil Voice</vt:lpstr>
      <vt:lpstr>Finding Your Soil Voice</vt:lpstr>
      <vt:lpstr>Finding Your Soil Voice</vt:lpstr>
      <vt:lpstr>An invitation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VOICES</dc:title>
  <dc:creator>Torbjorn Dahl</dc:creator>
  <cp:lastModifiedBy>Sound Credit TV 1</cp:lastModifiedBy>
  <cp:revision>166</cp:revision>
  <dcterms:created xsi:type="dcterms:W3CDTF">2021-01-22T19:30:14Z</dcterms:created>
  <dcterms:modified xsi:type="dcterms:W3CDTF">2023-01-04T14:49:37Z</dcterms:modified>
</cp:coreProperties>
</file>