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53" y="7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b777a61ed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g1b777a61ed9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g1b777a61ed9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ontent">
  <p:cSld name="Title &amp; Conten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>
            <a:off x="1295400" y="503853"/>
            <a:ext cx="9601200" cy="11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body" idx="1"/>
          </p:nvPr>
        </p:nvSpPr>
        <p:spPr>
          <a:xfrm>
            <a:off x="548867" y="1772934"/>
            <a:ext cx="10971900" cy="36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dk2"/>
                </a:solidFill>
              </a:defRPr>
            </a:lvl1pPr>
            <a:lvl2pPr marL="914400" lvl="1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•"/>
              <a:defRPr sz="1800"/>
            </a:lvl2pPr>
            <a:lvl3pPr marL="1371600" lvl="2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 sz="1800"/>
            </a:lvl3pPr>
            <a:lvl4pPr marL="1828800" lvl="3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•"/>
              <a:defRPr sz="1800"/>
            </a:lvl4pPr>
            <a:lvl5pPr marL="2286000" lvl="4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 sz="1800"/>
            </a:lvl5pPr>
            <a:lvl6pPr marL="2743200" lvl="5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VfRmaqWaB5A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4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4"/>
          <p:cNvSpPr/>
          <p:nvPr/>
        </p:nvSpPr>
        <p:spPr>
          <a:xfrm flipH="1">
            <a:off x="842688" y="1766812"/>
            <a:ext cx="822493" cy="4232692"/>
          </a:xfrm>
          <a:custGeom>
            <a:avLst/>
            <a:gdLst/>
            <a:ahLst/>
            <a:cxnLst/>
            <a:rect l="l" t="t" r="r" b="b"/>
            <a:pathLst>
              <a:path w="491" h="2732" extrusionOk="0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rgbClr val="1F386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4"/>
          <p:cNvSpPr/>
          <p:nvPr/>
        </p:nvSpPr>
        <p:spPr>
          <a:xfrm flipH="1">
            <a:off x="842689" y="1423780"/>
            <a:ext cx="687754" cy="3820236"/>
          </a:xfrm>
          <a:custGeom>
            <a:avLst/>
            <a:gdLst/>
            <a:ahLst/>
            <a:cxnLst/>
            <a:rect l="l" t="t" r="r" b="b"/>
            <a:pathLst>
              <a:path w="414" h="2447" extrusionOk="0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4"/>
          <p:cNvSpPr/>
          <p:nvPr/>
        </p:nvSpPr>
        <p:spPr>
          <a:xfrm flipH="1">
            <a:off x="1183243" y="1239381"/>
            <a:ext cx="347200" cy="3699705"/>
          </a:xfrm>
          <a:custGeom>
            <a:avLst/>
            <a:gdLst/>
            <a:ahLst/>
            <a:cxnLst/>
            <a:rect l="l" t="t" r="r" b="b"/>
            <a:pathLst>
              <a:path w="209" h="2358" extrusionOk="0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rgbClr val="1F386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4"/>
          <p:cNvSpPr/>
          <p:nvPr/>
        </p:nvSpPr>
        <p:spPr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4"/>
          <p:cNvSpPr txBox="1">
            <a:spLocks noGrp="1"/>
          </p:cNvSpPr>
          <p:nvPr>
            <p:ph type="ctrTitle"/>
          </p:nvPr>
        </p:nvSpPr>
        <p:spPr>
          <a:xfrm>
            <a:off x="1870997" y="1607809"/>
            <a:ext cx="9236026" cy="2876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Arial"/>
              <a:buNone/>
            </a:pPr>
            <a:r>
              <a:rPr lang="en-US" sz="6600" b="1" i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Participatory Guarantee Systems (PGS) </a:t>
            </a:r>
            <a:endParaRPr sz="6600" b="1">
              <a:solidFill>
                <a:srgbClr val="FFFFFF"/>
              </a:solidFill>
            </a:endParaRPr>
          </a:p>
        </p:txBody>
      </p:sp>
      <p:sp>
        <p:nvSpPr>
          <p:cNvPr id="93" name="Google Shape;93;p14"/>
          <p:cNvSpPr txBox="1">
            <a:spLocks noGrp="1"/>
          </p:cNvSpPr>
          <p:nvPr>
            <p:ph type="subTitle" idx="1"/>
          </p:nvPr>
        </p:nvSpPr>
        <p:spPr>
          <a:xfrm>
            <a:off x="1987499" y="4810308"/>
            <a:ext cx="9003022" cy="1076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en-US" sz="1700"/>
              <a:t>Oxford Real Farming  Conference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r>
              <a:rPr lang="en-US" sz="1700"/>
              <a:t>2023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3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8057" y="5819913"/>
            <a:ext cx="2316162" cy="1038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3" descr="Graphical user interface, text, application, chat or text message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0" y="1"/>
            <a:ext cx="983974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4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8057" y="5819913"/>
            <a:ext cx="2316162" cy="1038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4" descr="A group of people in a field&#10;&#10;Description automatically generated with low confidenc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959598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PGS in 2.5 min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https://youtu.be/VfRmaqWaB5A</a:t>
            </a:r>
            <a:r>
              <a:rPr lang="en-US"/>
              <a:t> </a:t>
            </a:r>
            <a:endParaRPr/>
          </a:p>
        </p:txBody>
      </p:sp>
      <p:pic>
        <p:nvPicPr>
          <p:cNvPr id="164" name="Google Shape;164;p25" descr="Text&#10;&#10;Description automatically generated with low confidenc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0" y="1923256"/>
            <a:ext cx="6356987" cy="2620169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5"/>
          <p:cNvSpPr txBox="1"/>
          <p:nvPr/>
        </p:nvSpPr>
        <p:spPr>
          <a:xfrm>
            <a:off x="6224588" y="4461550"/>
            <a:ext cx="5272087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&lt;iframe width="560" height="315" src="https://www.youtube-nocookie.com/embed/VfRmaqWaB5A" title="YouTube video player" frameborder="0" allow="accelerometer; autoplay; clipboard-write; encrypted-media; gyroscope; picture-in-picture" allowfullscreen&gt;&lt;/iframe&gt;  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6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8057" y="5819913"/>
            <a:ext cx="2316162" cy="1038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6" descr="Graphical user interface, text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27781" y="785813"/>
            <a:ext cx="9832485" cy="6072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7"/>
          <p:cNvSpPr txBox="1"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Calibri"/>
              <a:buNone/>
            </a:pPr>
            <a:r>
              <a:rPr lang="en-US" sz="3800" b="1">
                <a:solidFill>
                  <a:schemeClr val="accent5"/>
                </a:solidFill>
              </a:rPr>
              <a:t>SHOULD PGSs be supported in UK?</a:t>
            </a:r>
            <a:endParaRPr/>
          </a:p>
        </p:txBody>
      </p:sp>
      <p:grpSp>
        <p:nvGrpSpPr>
          <p:cNvPr id="177" name="Google Shape;177;p27"/>
          <p:cNvGrpSpPr/>
          <p:nvPr/>
        </p:nvGrpSpPr>
        <p:grpSpPr>
          <a:xfrm>
            <a:off x="5472684" y="620392"/>
            <a:ext cx="5504687" cy="5504687"/>
            <a:chOff x="379476" y="0"/>
            <a:chExt cx="5504687" cy="5504687"/>
          </a:xfrm>
        </p:grpSpPr>
        <p:sp>
          <p:nvSpPr>
            <p:cNvPr id="178" name="Google Shape;178;p27"/>
            <p:cNvSpPr/>
            <p:nvPr/>
          </p:nvSpPr>
          <p:spPr>
            <a:xfrm>
              <a:off x="379476" y="0"/>
              <a:ext cx="5504687" cy="5504687"/>
            </a:xfrm>
            <a:prstGeom prst="diamond">
              <a:avLst/>
            </a:prstGeom>
            <a:solidFill>
              <a:srgbClr val="F7D5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27"/>
            <p:cNvSpPr/>
            <p:nvPr/>
          </p:nvSpPr>
          <p:spPr>
            <a:xfrm>
              <a:off x="902421" y="522945"/>
              <a:ext cx="2146828" cy="2146828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27"/>
            <p:cNvSpPr txBox="1"/>
            <p:nvPr/>
          </p:nvSpPr>
          <p:spPr>
            <a:xfrm>
              <a:off x="1007221" y="627745"/>
              <a:ext cx="1937228" cy="19372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What is the (regional) context?</a:t>
              </a:r>
              <a:endParaRPr/>
            </a:p>
          </p:txBody>
        </p:sp>
        <p:sp>
          <p:nvSpPr>
            <p:cNvPr id="181" name="Google Shape;181;p27"/>
            <p:cNvSpPr/>
            <p:nvPr/>
          </p:nvSpPr>
          <p:spPr>
            <a:xfrm>
              <a:off x="3214390" y="522945"/>
              <a:ext cx="2146828" cy="2146828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7"/>
            <p:cNvSpPr txBox="1"/>
            <p:nvPr/>
          </p:nvSpPr>
          <p:spPr>
            <a:xfrm>
              <a:off x="3319190" y="627745"/>
              <a:ext cx="1937228" cy="19372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What are the needs of stakeholders?</a:t>
              </a:r>
              <a:endParaRPr/>
            </a:p>
          </p:txBody>
        </p:sp>
        <p:sp>
          <p:nvSpPr>
            <p:cNvPr id="183" name="Google Shape;183;p27"/>
            <p:cNvSpPr/>
            <p:nvPr/>
          </p:nvSpPr>
          <p:spPr>
            <a:xfrm>
              <a:off x="902421" y="2834914"/>
              <a:ext cx="2146828" cy="2146828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7"/>
            <p:cNvSpPr txBox="1"/>
            <p:nvPr/>
          </p:nvSpPr>
          <p:spPr>
            <a:xfrm>
              <a:off x="1007221" y="2939714"/>
              <a:ext cx="1937228" cy="19372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What are the challenges?</a:t>
              </a:r>
              <a:endParaRPr/>
            </a:p>
          </p:txBody>
        </p:sp>
        <p:sp>
          <p:nvSpPr>
            <p:cNvPr id="185" name="Google Shape;185;p27"/>
            <p:cNvSpPr/>
            <p:nvPr/>
          </p:nvSpPr>
          <p:spPr>
            <a:xfrm>
              <a:off x="3214390" y="2834914"/>
              <a:ext cx="2146828" cy="2146828"/>
            </a:xfrm>
            <a:prstGeom prst="roundRect">
              <a:avLst>
                <a:gd name="adj" fmla="val 16667"/>
              </a:avLst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7"/>
            <p:cNvSpPr txBox="1"/>
            <p:nvPr/>
          </p:nvSpPr>
          <p:spPr>
            <a:xfrm>
              <a:off x="3319190" y="2939714"/>
              <a:ext cx="1937228" cy="19372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What are the opportunities for PGS?</a:t>
              </a: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5" descr="Graphical user interface, text, application, chat or text message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57288" y="62082"/>
            <a:ext cx="9515475" cy="67338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6"/>
          <p:cNvSpPr txBox="1">
            <a:spLocks noGrp="1"/>
          </p:cNvSpPr>
          <p:nvPr>
            <p:ph type="title"/>
          </p:nvPr>
        </p:nvSpPr>
        <p:spPr>
          <a:xfrm>
            <a:off x="417282" y="190772"/>
            <a:ext cx="11223000" cy="5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43F27"/>
              </a:buClr>
              <a:buSzPts val="2700"/>
              <a:buFont typeface="Arial"/>
              <a:buNone/>
            </a:pPr>
            <a:r>
              <a:rPr lang="en-US" sz="2700">
                <a:solidFill>
                  <a:srgbClr val="A43F27"/>
                </a:solidFill>
                <a:latin typeface="Arial"/>
                <a:ea typeface="Arial"/>
                <a:cs typeface="Arial"/>
                <a:sym typeface="Arial"/>
              </a:rPr>
              <a:t>PGS Worldwide (number of producers involved)</a:t>
            </a:r>
            <a:endParaRPr sz="2200">
              <a:solidFill>
                <a:srgbClr val="A43F2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6"/>
          <p:cNvSpPr txBox="1"/>
          <p:nvPr/>
        </p:nvSpPr>
        <p:spPr>
          <a:xfrm>
            <a:off x="953309" y="4855924"/>
            <a:ext cx="10948500" cy="1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A43F27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More than 242 initiatives in 78 countries</a:t>
            </a:r>
            <a:endParaRPr/>
          </a:p>
          <a:p>
            <a:pPr marL="457200" marR="0" lvl="0" indent="-457200" algn="l" rtl="0">
              <a:spcBef>
                <a:spcPts val="800"/>
              </a:spcBef>
              <a:spcAft>
                <a:spcPts val="0"/>
              </a:spcAft>
              <a:buClr>
                <a:srgbClr val="A43F27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More than 1.2 million producers certified</a:t>
            </a:r>
            <a:endParaRPr/>
          </a:p>
          <a:p>
            <a:pPr marL="457200" marR="0" lvl="0" indent="-457200" algn="l" rtl="0">
              <a:spcBef>
                <a:spcPts val="800"/>
              </a:spcBef>
              <a:spcAft>
                <a:spcPts val="0"/>
              </a:spcAft>
              <a:buClr>
                <a:srgbClr val="A43F27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Asia and Latin America are the regions where PGS is most wide-spread</a:t>
            </a:r>
            <a:br>
              <a:rPr lang="en-US" sz="2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endParaRPr sz="2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Source: IFOAM – Organics International</a:t>
            </a:r>
            <a:endParaRPr sz="18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" name="Google Shape;106;p16"/>
          <p:cNvPicPr preferRelativeResize="0"/>
          <p:nvPr/>
        </p:nvPicPr>
        <p:blipFill rotWithShape="1">
          <a:blip r:embed="rId3">
            <a:alphaModFix/>
          </a:blip>
          <a:srcRect b="-9926"/>
          <a:stretch/>
        </p:blipFill>
        <p:spPr>
          <a:xfrm>
            <a:off x="1389544" y="753232"/>
            <a:ext cx="9278456" cy="3981312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107" name="Google Shape;107;p16"/>
          <p:cNvPicPr preferRelativeResize="0"/>
          <p:nvPr/>
        </p:nvPicPr>
        <p:blipFill rotWithShape="1">
          <a:blip r:embed="rId4">
            <a:alphaModFix/>
          </a:blip>
          <a:srcRect l="-10" b="-1832"/>
          <a:stretch/>
        </p:blipFill>
        <p:spPr>
          <a:xfrm>
            <a:off x="1524000" y="3076880"/>
            <a:ext cx="1348352" cy="176871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108" name="Google Shape;108;p16"/>
          <p:cNvSpPr/>
          <p:nvPr/>
        </p:nvSpPr>
        <p:spPr>
          <a:xfrm>
            <a:off x="3297329" y="2595412"/>
            <a:ext cx="1734300" cy="1909200"/>
          </a:xfrm>
          <a:prstGeom prst="ellipse">
            <a:avLst/>
          </a:prstGeom>
          <a:noFill/>
          <a:ln w="12700" cap="flat" cmpd="sng">
            <a:solidFill>
              <a:srgbClr val="98412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16"/>
          <p:cNvSpPr/>
          <p:nvPr/>
        </p:nvSpPr>
        <p:spPr>
          <a:xfrm>
            <a:off x="7294179" y="1828832"/>
            <a:ext cx="2175600" cy="1545000"/>
          </a:xfrm>
          <a:prstGeom prst="ellipse">
            <a:avLst/>
          </a:prstGeom>
          <a:noFill/>
          <a:ln w="12700" cap="flat" cmpd="sng">
            <a:solidFill>
              <a:srgbClr val="98412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16"/>
          <p:cNvSpPr/>
          <p:nvPr/>
        </p:nvSpPr>
        <p:spPr>
          <a:xfrm>
            <a:off x="5423338" y="1608083"/>
            <a:ext cx="722700" cy="591300"/>
          </a:xfrm>
          <a:prstGeom prst="ellipse">
            <a:avLst/>
          </a:prstGeom>
          <a:noFill/>
          <a:ln w="12700" cap="flat" cmpd="sng">
            <a:solidFill>
              <a:srgbClr val="98412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16"/>
          <p:cNvSpPr/>
          <p:nvPr/>
        </p:nvSpPr>
        <p:spPr>
          <a:xfrm>
            <a:off x="1389544" y="1079970"/>
            <a:ext cx="2969700" cy="1261200"/>
          </a:xfrm>
          <a:prstGeom prst="ellipse">
            <a:avLst/>
          </a:prstGeom>
          <a:noFill/>
          <a:ln w="12700" cap="flat" cmpd="sng">
            <a:solidFill>
              <a:srgbClr val="98412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7" descr="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3700" y="368299"/>
            <a:ext cx="11507788" cy="6176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8" descr="Text, timeline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71549" y="49783"/>
            <a:ext cx="9714801" cy="6808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8" descr="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8057" y="5819913"/>
            <a:ext cx="2316162" cy="1038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19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8057" y="5819913"/>
            <a:ext cx="2316162" cy="1038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9" descr="Text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27781" y="8665"/>
            <a:ext cx="9487694" cy="68493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0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8057" y="5819913"/>
            <a:ext cx="2316162" cy="1038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0" descr="Graphical user interface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-23563" y="259323"/>
            <a:ext cx="9871620" cy="6598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1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8057" y="5819913"/>
            <a:ext cx="2316162" cy="1038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1" descr="Graphical user interface, text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27781" y="1"/>
            <a:ext cx="959037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2" descr="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48057" y="5819913"/>
            <a:ext cx="2316162" cy="1038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2" descr="Company name&#10;&#10;Description automatically generated with low confidenc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29390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149</Words>
  <Application>Microsoft Office PowerPoint</Application>
  <PresentationFormat>Widescreen</PresentationFormat>
  <Paragraphs>16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Participatory Guarantee Systems (PGS) </vt:lpstr>
      <vt:lpstr>PowerPoint Presentation</vt:lpstr>
      <vt:lpstr>PGS Worldwide (number of producers involved)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PGS in 2.5 min https://youtu.be/VfRmaqWaB5A </vt:lpstr>
      <vt:lpstr>PowerPoint Presentation</vt:lpstr>
      <vt:lpstr>SHOULD PGSs be supported in UK?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Participatory Guarantee Systems (PGS)</dc:title>
  <dc:creator>Sound Credit TV 1</dc:creator>
  <cp:lastModifiedBy>Sound Credit TV 1</cp:lastModifiedBy>
  <cp:revision>1</cp:revision>
  <dcterms:modified xsi:type="dcterms:W3CDTF">2023-01-04T15:15:37Z</dcterms:modified>
</cp:coreProperties>
</file>