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2761200"/>
            <a:ext cx="822888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276120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3880" y="276120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2761200"/>
            <a:ext cx="264960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2761200"/>
            <a:ext cx="264960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2761200"/>
            <a:ext cx="264960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8880" cy="3979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276120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3880" y="276120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2761200"/>
            <a:ext cx="822888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2761200"/>
            <a:ext cx="822888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276120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3880" y="276120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2761200"/>
            <a:ext cx="264960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2761200"/>
            <a:ext cx="264960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2761200"/>
            <a:ext cx="264960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8880" cy="3979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276120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3880" y="276120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2761200"/>
            <a:ext cx="822888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2761200"/>
            <a:ext cx="822888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276120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673880" y="276120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2761200"/>
            <a:ext cx="264960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2761200"/>
            <a:ext cx="264960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022080" y="2761200"/>
            <a:ext cx="264960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8880" cy="3979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457200" y="276120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673880" y="276120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57200" y="2761200"/>
            <a:ext cx="822888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57200" y="2761200"/>
            <a:ext cx="822888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57200" y="276120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4673880" y="276120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457200" y="2761200"/>
            <a:ext cx="264960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3239640" y="2761200"/>
            <a:ext cx="264960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6022080" y="2761200"/>
            <a:ext cx="264960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8880" cy="3979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457200" y="276120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4673880" y="276120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457200" y="2761200"/>
            <a:ext cx="822888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57200" y="2761200"/>
            <a:ext cx="822888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457200" y="276120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 type="body"/>
          </p:nvPr>
        </p:nvSpPr>
        <p:spPr>
          <a:xfrm>
            <a:off x="4673880" y="276120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8880" cy="3979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457200" y="2761200"/>
            <a:ext cx="264960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6"/>
          <p:cNvSpPr>
            <a:spLocks noGrp="1"/>
          </p:cNvSpPr>
          <p:nvPr>
            <p:ph type="body"/>
          </p:nvPr>
        </p:nvSpPr>
        <p:spPr>
          <a:xfrm>
            <a:off x="3239640" y="2761200"/>
            <a:ext cx="264960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7"/>
          <p:cNvSpPr>
            <a:spLocks noGrp="1"/>
          </p:cNvSpPr>
          <p:nvPr>
            <p:ph type="body"/>
          </p:nvPr>
        </p:nvSpPr>
        <p:spPr>
          <a:xfrm>
            <a:off x="6022080" y="2761200"/>
            <a:ext cx="264960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276120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3880" y="276120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2761200"/>
            <a:ext cx="822888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helen@kindling.org.uk" TargetMode="External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helen@kindling.org.uk" TargetMode="Externa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277;p2"/>
          <p:cNvSpPr/>
          <p:nvPr/>
        </p:nvSpPr>
        <p:spPr>
          <a:xfrm>
            <a:off x="489600" y="3550320"/>
            <a:ext cx="3199320" cy="1496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en-US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83"/>
              </a:spcBef>
              <a:tabLst>
                <a:tab pos="0" algn="l"/>
              </a:tabLst>
            </a:pPr>
            <a:endParaRPr lang="en-US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83"/>
              </a:spcBef>
              <a:tabLst>
                <a:tab pos="0" algn="l"/>
              </a:tabLst>
            </a:pPr>
            <a:endParaRPr lang="en-US" sz="1400" b="0" strike="noStrike" spc="-1">
              <a:latin typeface="Arial"/>
            </a:endParaRPr>
          </a:p>
        </p:txBody>
      </p:sp>
      <p:sp>
        <p:nvSpPr>
          <p:cNvPr id="191" name="Google Shape;278;p2"/>
          <p:cNvSpPr/>
          <p:nvPr/>
        </p:nvSpPr>
        <p:spPr>
          <a:xfrm>
            <a:off x="678600" y="4464000"/>
            <a:ext cx="7673040" cy="55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000" b="1" strike="noStrike" spc="-1">
                <a:solidFill>
                  <a:srgbClr val="666666"/>
                </a:solidFill>
                <a:latin typeface="Arial"/>
                <a:ea typeface="Arial"/>
              </a:rPr>
              <a:t>Lessons from Kindling Farm’s Community Share Campaign.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2000" b="0" strike="noStrike" spc="-1">
              <a:latin typeface="Arial"/>
            </a:endParaRPr>
          </a:p>
        </p:txBody>
      </p:sp>
      <p:pic>
        <p:nvPicPr>
          <p:cNvPr id="192" name="Google Shape;279;p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440000" y="288000"/>
            <a:ext cx="5903640" cy="4053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Box 209"/>
          <p:cNvSpPr txBox="1"/>
          <p:nvPr/>
        </p:nvSpPr>
        <p:spPr>
          <a:xfrm>
            <a:off x="540000" y="618840"/>
            <a:ext cx="8012160" cy="4242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z="2200" b="1" strike="noStrike" spc="-1">
                <a:solidFill>
                  <a:srgbClr val="666666"/>
                </a:solidFill>
                <a:latin typeface="Arial"/>
              </a:rPr>
              <a:t>Campaign preparation: In person materials and activities</a:t>
            </a:r>
            <a:endParaRPr lang="en-US" sz="2200" b="0" strike="noStrike" spc="-1">
              <a:latin typeface="Arial"/>
            </a:endParaRPr>
          </a:p>
          <a:p>
            <a:endParaRPr lang="en-US" sz="2200" b="0" strike="noStrike" spc="-1">
              <a:latin typeface="Arial"/>
            </a:endParaRPr>
          </a:p>
          <a:p>
            <a:r>
              <a:rPr lang="en-US" sz="1800" b="0" strike="noStrike" spc="-1">
                <a:solidFill>
                  <a:srgbClr val="4A8087"/>
                </a:solidFill>
                <a:latin typeface="Arial"/>
              </a:rPr>
              <a:t>We had to greatly reduce the number of face-to-face activities planned:</a:t>
            </a:r>
            <a:endParaRPr lang="en-US" sz="18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1800" b="0" strike="noStrike" spc="-1">
                <a:solidFill>
                  <a:srgbClr val="4A8087"/>
                </a:solidFill>
                <a:latin typeface="Arial"/>
                <a:ea typeface="Arial"/>
              </a:rPr>
              <a:t> Less opportunities, but also needed to be sensitive to people’s concerns</a:t>
            </a:r>
            <a:endParaRPr lang="en-US" sz="18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endParaRPr lang="en-US" sz="18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1800" b="0" strike="noStrike" spc="-1">
                <a:solidFill>
                  <a:srgbClr val="4A8087"/>
                </a:solidFill>
                <a:latin typeface="Arial"/>
                <a:ea typeface="Arial"/>
              </a:rPr>
              <a:t> We decided to focus on leafleting houses in key areas</a:t>
            </a:r>
            <a:endParaRPr lang="en-US" sz="18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endParaRPr lang="en-US" sz="18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1800" b="0" strike="noStrike" spc="-1">
                <a:solidFill>
                  <a:srgbClr val="4A8087"/>
                </a:solidFill>
                <a:latin typeface="Arial"/>
                <a:ea typeface="Arial"/>
              </a:rPr>
              <a:t> Displays, posters and pull-up banners in shops  </a:t>
            </a:r>
            <a:endParaRPr lang="en-US" sz="18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endParaRPr lang="en-US" sz="18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1800" b="0" strike="noStrike" spc="-1">
                <a:solidFill>
                  <a:srgbClr val="4A8087"/>
                </a:solidFill>
                <a:latin typeface="Arial"/>
                <a:ea typeface="Arial"/>
              </a:rPr>
              <a:t> Be present at some key shops, but let people approach us</a:t>
            </a:r>
            <a:endParaRPr lang="en-US" sz="18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endParaRPr lang="en-US" sz="18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1800" b="0" strike="noStrike" spc="-1">
                <a:solidFill>
                  <a:srgbClr val="4A8087"/>
                </a:solidFill>
                <a:latin typeface="Arial"/>
                <a:ea typeface="Arial"/>
              </a:rPr>
              <a:t> More dependent than ever on colourful visuals and simple messages</a:t>
            </a:r>
            <a:endParaRPr lang="en-US" sz="18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endParaRPr lang="en-US" sz="18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strike="noStrike" spc="-1">
              <a:latin typeface="Arial"/>
            </a:endParaRPr>
          </a:p>
        </p:txBody>
      </p:sp>
      <p:pic>
        <p:nvPicPr>
          <p:cNvPr id="211" name="Picture 210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466320" y="4084200"/>
            <a:ext cx="2534040" cy="814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21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3960"/>
            <a:ext cx="3032280" cy="5140800"/>
          </a:xfrm>
          <a:prstGeom prst="rect">
            <a:avLst/>
          </a:prstGeom>
          <a:ln w="0">
            <a:noFill/>
          </a:ln>
        </p:spPr>
      </p:pic>
      <p:pic>
        <p:nvPicPr>
          <p:cNvPr id="213" name="Picture 21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872080" y="2880"/>
            <a:ext cx="3399840" cy="5142600"/>
          </a:xfrm>
          <a:prstGeom prst="rect">
            <a:avLst/>
          </a:prstGeom>
          <a:ln w="0">
            <a:noFill/>
          </a:ln>
        </p:spPr>
      </p:pic>
      <p:pic>
        <p:nvPicPr>
          <p:cNvPr id="214" name="Picture 21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120000" y="0"/>
            <a:ext cx="3068640" cy="5143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Box 214"/>
          <p:cNvSpPr txBox="1"/>
          <p:nvPr/>
        </p:nvSpPr>
        <p:spPr>
          <a:xfrm>
            <a:off x="540000" y="618840"/>
            <a:ext cx="8012160" cy="5010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z="2200" b="1" strike="noStrike" spc="-1">
                <a:solidFill>
                  <a:srgbClr val="666666"/>
                </a:solidFill>
                <a:latin typeface="Arial"/>
              </a:rPr>
              <a:t>Campaign promotional materials</a:t>
            </a:r>
            <a:endParaRPr lang="en-US" sz="2200" b="0" strike="noStrike" spc="-1">
              <a:latin typeface="Arial"/>
            </a:endParaRPr>
          </a:p>
          <a:p>
            <a:endParaRPr lang="en-US" sz="2200" b="0" strike="noStrike" spc="-1">
              <a:latin typeface="Arial"/>
            </a:endParaRPr>
          </a:p>
          <a:p>
            <a:r>
              <a:rPr lang="en-US" sz="1800" b="0" strike="noStrike" spc="-1">
                <a:solidFill>
                  <a:srgbClr val="4A8087"/>
                </a:solidFill>
                <a:latin typeface="Arial"/>
              </a:rPr>
              <a:t>We had ready:</a:t>
            </a:r>
            <a:endParaRPr lang="en-US" sz="18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1800" b="0" strike="noStrike" spc="-1">
                <a:solidFill>
                  <a:srgbClr val="4A8087"/>
                </a:solidFill>
                <a:latin typeface="Arial"/>
                <a:ea typeface="Arial"/>
              </a:rPr>
              <a:t> A4 &amp; A3 posters</a:t>
            </a:r>
            <a:endParaRPr lang="en-US" sz="18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endParaRPr lang="en-US" sz="18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1800" b="0" strike="noStrike" spc="-1">
                <a:solidFill>
                  <a:srgbClr val="4A8087"/>
                </a:solidFill>
                <a:latin typeface="Arial"/>
                <a:ea typeface="Arial"/>
              </a:rPr>
              <a:t> Postcard sized leaflets - ten different ones with tailored messages</a:t>
            </a:r>
            <a:endParaRPr lang="en-US" sz="18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endParaRPr lang="en-US" sz="18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1800" b="0" strike="noStrike" spc="-1">
                <a:solidFill>
                  <a:srgbClr val="4A8087"/>
                </a:solidFill>
                <a:latin typeface="Arial"/>
                <a:ea typeface="Arial"/>
              </a:rPr>
              <a:t> A4 article style magazine inserts</a:t>
            </a:r>
            <a:endParaRPr lang="en-US" sz="18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endParaRPr lang="en-US" sz="18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1800" b="0" strike="noStrike" spc="-1">
                <a:solidFill>
                  <a:srgbClr val="4A8087"/>
                </a:solidFill>
                <a:latin typeface="Arial"/>
                <a:ea typeface="Arial"/>
              </a:rPr>
              <a:t>5 different stickers</a:t>
            </a:r>
            <a:endParaRPr lang="en-US" sz="18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endParaRPr lang="en-US" sz="18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1800" b="0" strike="noStrike" spc="-1">
                <a:solidFill>
                  <a:srgbClr val="4A8087"/>
                </a:solidFill>
                <a:latin typeface="Arial"/>
                <a:ea typeface="Arial"/>
              </a:rPr>
              <a:t> Banners and pull up banners  </a:t>
            </a:r>
            <a:endParaRPr lang="en-US" sz="18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endParaRPr lang="en-US" sz="18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1800" b="0" strike="noStrike" spc="-1">
                <a:solidFill>
                  <a:srgbClr val="4A8087"/>
                </a:solidFill>
                <a:latin typeface="Arial"/>
                <a:ea typeface="Arial"/>
              </a:rPr>
              <a:t> T shirts &amp; placards</a:t>
            </a:r>
            <a:endParaRPr lang="en-US" sz="18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endParaRPr lang="en-US" sz="18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endParaRPr lang="en-US" sz="18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strike="noStrike" spc="-1">
              <a:latin typeface="Arial"/>
            </a:endParaRPr>
          </a:p>
        </p:txBody>
      </p:sp>
      <p:pic>
        <p:nvPicPr>
          <p:cNvPr id="216" name="Picture 21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466320" y="4084200"/>
            <a:ext cx="2534040" cy="814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Picture 21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79160" y="457200"/>
            <a:ext cx="2394360" cy="4245120"/>
          </a:xfrm>
          <a:prstGeom prst="rect">
            <a:avLst/>
          </a:prstGeom>
          <a:ln w="0">
            <a:noFill/>
          </a:ln>
        </p:spPr>
      </p:pic>
      <p:pic>
        <p:nvPicPr>
          <p:cNvPr id="218" name="Picture 21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330720" y="404280"/>
            <a:ext cx="2344320" cy="4167720"/>
          </a:xfrm>
          <a:prstGeom prst="rect">
            <a:avLst/>
          </a:prstGeom>
          <a:ln w="0">
            <a:noFill/>
          </a:ln>
        </p:spPr>
      </p:pic>
      <p:pic>
        <p:nvPicPr>
          <p:cNvPr id="219" name="Picture 21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044760" y="330480"/>
            <a:ext cx="2772720" cy="4241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Box 219"/>
          <p:cNvSpPr txBox="1"/>
          <p:nvPr/>
        </p:nvSpPr>
        <p:spPr>
          <a:xfrm>
            <a:off x="540000" y="618840"/>
            <a:ext cx="8012160" cy="5124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z="2200" b="1" strike="noStrike" spc="-1">
                <a:solidFill>
                  <a:srgbClr val="666666"/>
                </a:solidFill>
                <a:latin typeface="Arial"/>
              </a:rPr>
              <a:t>Campaign preparation: online promotion and events</a:t>
            </a:r>
            <a:endParaRPr lang="en-US" sz="2200" b="0" strike="noStrike" spc="-1">
              <a:latin typeface="Arial"/>
            </a:endParaRPr>
          </a:p>
          <a:p>
            <a:endParaRPr lang="en-US" sz="2200" b="0" strike="noStrike" spc="-1">
              <a:latin typeface="Arial"/>
            </a:endParaRPr>
          </a:p>
          <a:p>
            <a:r>
              <a:rPr lang="en-US" sz="1800" b="0" strike="noStrike" spc="-1">
                <a:solidFill>
                  <a:srgbClr val="4A8087"/>
                </a:solidFill>
                <a:latin typeface="Arial"/>
                <a:ea typeface="Microsoft YaHei"/>
              </a:rPr>
              <a:t>We wanted to be </a:t>
            </a:r>
            <a:r>
              <a:rPr lang="en-US" sz="1800" b="1" strike="noStrike" spc="-1">
                <a:solidFill>
                  <a:srgbClr val="4A8087"/>
                </a:solidFill>
                <a:latin typeface="Arial"/>
                <a:ea typeface="Microsoft YaHei"/>
              </a:rPr>
              <a:t>accessible</a:t>
            </a:r>
            <a:r>
              <a:rPr lang="en-US" sz="1800" b="0" strike="noStrike" spc="-1">
                <a:solidFill>
                  <a:srgbClr val="4A8087"/>
                </a:solidFill>
                <a:latin typeface="Arial"/>
                <a:ea typeface="Microsoft YaHei"/>
              </a:rPr>
              <a:t>, </a:t>
            </a:r>
            <a:r>
              <a:rPr lang="en-US" sz="1800" b="1" strike="noStrike" spc="-1">
                <a:solidFill>
                  <a:srgbClr val="4A8087"/>
                </a:solidFill>
                <a:latin typeface="Arial"/>
                <a:ea typeface="Microsoft YaHei"/>
              </a:rPr>
              <a:t>informative</a:t>
            </a:r>
            <a:r>
              <a:rPr lang="en-US" sz="1800" b="0" strike="noStrike" spc="-1">
                <a:solidFill>
                  <a:srgbClr val="4A8087"/>
                </a:solidFill>
                <a:latin typeface="Arial"/>
                <a:ea typeface="Microsoft YaHei"/>
              </a:rPr>
              <a:t> and </a:t>
            </a:r>
            <a:r>
              <a:rPr lang="en-US" sz="1800" b="1" strike="noStrike" spc="-1">
                <a:solidFill>
                  <a:srgbClr val="4A8087"/>
                </a:solidFill>
                <a:latin typeface="Arial"/>
              </a:rPr>
              <a:t>point to the Ethex platform</a:t>
            </a:r>
            <a:r>
              <a:rPr lang="en-US" sz="1800" b="0" strike="noStrike" spc="-1">
                <a:solidFill>
                  <a:srgbClr val="4A8087"/>
                </a:solidFill>
                <a:latin typeface="Arial"/>
              </a:rPr>
              <a:t>. </a:t>
            </a:r>
            <a:endParaRPr lang="en-US" sz="1800" b="0" strike="noStrike" spc="-1">
              <a:latin typeface="Arial"/>
            </a:endParaRPr>
          </a:p>
          <a:p>
            <a:endParaRPr lang="en-US" sz="1800" b="0" strike="noStrike" spc="-1">
              <a:latin typeface="Arial"/>
            </a:endParaRPr>
          </a:p>
          <a:p>
            <a:r>
              <a:rPr lang="en-US" sz="1800" b="0" strike="noStrike" spc="-1">
                <a:solidFill>
                  <a:srgbClr val="4A8087"/>
                </a:solidFill>
                <a:latin typeface="Arial"/>
              </a:rPr>
              <a:t>So we planned </a:t>
            </a:r>
            <a:r>
              <a:rPr lang="en-US" sz="1800" b="1" strike="noStrike" spc="-1">
                <a:solidFill>
                  <a:srgbClr val="4A8087"/>
                </a:solidFill>
                <a:latin typeface="Arial"/>
              </a:rPr>
              <a:t>3 types of online activity</a:t>
            </a:r>
            <a:r>
              <a:rPr lang="en-US" sz="1800" b="0" strike="noStrike" spc="-1">
                <a:solidFill>
                  <a:srgbClr val="4A8087"/>
                </a:solidFill>
                <a:latin typeface="Arial"/>
              </a:rPr>
              <a:t> around </a:t>
            </a:r>
            <a:r>
              <a:rPr lang="en-US" sz="1800" b="1" strike="noStrike" spc="-1">
                <a:solidFill>
                  <a:srgbClr val="4A8087"/>
                </a:solidFill>
                <a:latin typeface="Arial"/>
              </a:rPr>
              <a:t>4 campaign messages</a:t>
            </a:r>
            <a:r>
              <a:rPr lang="en-US" sz="1800" b="0" strike="noStrike" spc="-1">
                <a:solidFill>
                  <a:srgbClr val="4A8087"/>
                </a:solidFill>
                <a:latin typeface="Arial"/>
              </a:rPr>
              <a:t>:</a:t>
            </a:r>
            <a:endParaRPr lang="en-US" sz="18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strike="noStrike" spc="-1">
              <a:latin typeface="Arial"/>
            </a:endParaRPr>
          </a:p>
          <a:p>
            <a:pPr marL="648000" lvl="2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1800" b="0" strike="noStrike" spc="-1">
                <a:solidFill>
                  <a:srgbClr val="4A8087"/>
                </a:solidFill>
                <a:latin typeface="Arial"/>
                <a:ea typeface="Arial"/>
              </a:rPr>
              <a:t> Online Surgeries</a:t>
            </a:r>
            <a:endParaRPr lang="en-US" sz="1800" b="0" strike="noStrike" spc="-1">
              <a:latin typeface="Arial"/>
            </a:endParaRPr>
          </a:p>
          <a:p>
            <a:pPr marL="648000" lvl="2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endParaRPr lang="en-US" sz="1800" b="0" strike="noStrike" spc="-1">
              <a:latin typeface="Arial"/>
            </a:endParaRPr>
          </a:p>
          <a:p>
            <a:pPr marL="648000" lvl="2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1800" b="0" strike="noStrike" spc="-1">
                <a:solidFill>
                  <a:srgbClr val="4A8087"/>
                </a:solidFill>
                <a:latin typeface="Arial"/>
                <a:ea typeface="Arial"/>
              </a:rPr>
              <a:t> Webinars</a:t>
            </a:r>
            <a:endParaRPr lang="en-US" sz="1800" b="0" strike="noStrike" spc="-1">
              <a:latin typeface="Arial"/>
            </a:endParaRPr>
          </a:p>
          <a:p>
            <a:pPr marL="648000" lvl="2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endParaRPr lang="en-US" sz="1800" b="0" strike="noStrike" spc="-1">
              <a:latin typeface="Arial"/>
            </a:endParaRPr>
          </a:p>
          <a:p>
            <a:pPr marL="648000" lvl="2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1800" b="0" strike="noStrike" spc="-1">
                <a:solidFill>
                  <a:srgbClr val="4A8087"/>
                </a:solidFill>
                <a:latin typeface="Arial"/>
                <a:ea typeface="Arial"/>
              </a:rPr>
              <a:t> Social Media Promotion        #Joinustobuyafarm</a:t>
            </a:r>
            <a:endParaRPr lang="en-US" sz="18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800" b="0" strike="noStrike" spc="-1">
                <a:solidFill>
                  <a:srgbClr val="4A8087"/>
                </a:solidFill>
                <a:latin typeface="Arial"/>
                <a:ea typeface="Arial"/>
              </a:rPr>
              <a:t>Videos for the Ethex platform and social media was obligatory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800" b="0" strike="noStrike" spc="-1">
                <a:solidFill>
                  <a:srgbClr val="4A8087"/>
                </a:solidFill>
                <a:latin typeface="Arial"/>
                <a:ea typeface="Arial"/>
              </a:rPr>
              <a:t>A lot of preparation was setting up 3</a:t>
            </a:r>
            <a:r>
              <a:rPr lang="en-US" sz="1800" b="0" strike="noStrike" spc="-1" baseline="14000000">
                <a:solidFill>
                  <a:srgbClr val="4A8087"/>
                </a:solidFill>
                <a:latin typeface="Arial"/>
                <a:ea typeface="Arial"/>
              </a:rPr>
              <a:t>rd</a:t>
            </a:r>
            <a:r>
              <a:rPr lang="en-US" sz="1800" b="0" strike="noStrike" spc="-1">
                <a:solidFill>
                  <a:srgbClr val="4A8087"/>
                </a:solidFill>
                <a:latin typeface="Arial"/>
                <a:ea typeface="Arial"/>
              </a:rPr>
              <a:t> Party media,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800" b="0" strike="noStrike" spc="-1">
                <a:solidFill>
                  <a:srgbClr val="4A8087"/>
                </a:solidFill>
                <a:latin typeface="Arial"/>
                <a:ea typeface="Arial"/>
              </a:rPr>
              <a:t>e.g. blogs, newsletters, mailings etc.</a:t>
            </a:r>
            <a:endParaRPr lang="en-US" sz="18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endParaRPr lang="en-US" sz="18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endParaRPr lang="en-US" sz="18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strike="noStrike" spc="-1">
              <a:latin typeface="Arial"/>
            </a:endParaRPr>
          </a:p>
        </p:txBody>
      </p:sp>
      <p:pic>
        <p:nvPicPr>
          <p:cNvPr id="221" name="Picture 220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466320" y="4084200"/>
            <a:ext cx="2534040" cy="814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Box 221"/>
          <p:cNvSpPr txBox="1"/>
          <p:nvPr/>
        </p:nvSpPr>
        <p:spPr>
          <a:xfrm>
            <a:off x="360000" y="273240"/>
            <a:ext cx="8640000" cy="5149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endParaRPr lang="en-US" sz="1800" b="0" strike="noStrike" spc="-1">
              <a:latin typeface="Arial"/>
            </a:endParaRPr>
          </a:p>
          <a:p>
            <a:endParaRPr lang="en-US" sz="18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4A8087"/>
                </a:solidFill>
                <a:latin typeface="Arial"/>
                <a:ea typeface="Arial"/>
              </a:rPr>
              <a:t>Online Surgeries:</a:t>
            </a:r>
            <a:endParaRPr lang="en-US" sz="18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strike="noStrike" spc="-1">
              <a:latin typeface="Arial"/>
            </a:endParaRPr>
          </a:p>
          <a:p>
            <a:pPr marL="864000" lvl="3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4A8087"/>
                </a:solidFill>
                <a:latin typeface="Arial"/>
                <a:ea typeface="Arial"/>
              </a:rPr>
              <a:t>Informal, opportunity to ask questions and meet us</a:t>
            </a:r>
            <a:endParaRPr lang="en-US" sz="1800" b="0" strike="noStrike" spc="-1">
              <a:latin typeface="Arial"/>
            </a:endParaRPr>
          </a:p>
          <a:p>
            <a:pPr marL="864000" lvl="3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4A8087"/>
                </a:solidFill>
                <a:latin typeface="Arial"/>
                <a:ea typeface="Arial"/>
              </a:rPr>
              <a:t>Every two or so weeks on different days and at different times</a:t>
            </a:r>
            <a:endParaRPr lang="en-US" sz="18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4A8087"/>
                </a:solidFill>
                <a:latin typeface="Arial"/>
              </a:rPr>
              <a:t>Webinars, promoted via Eventbrite and on timely topics:</a:t>
            </a:r>
            <a:endParaRPr lang="en-US" sz="18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strike="noStrike" spc="-1">
              <a:latin typeface="Arial"/>
            </a:endParaRPr>
          </a:p>
          <a:p>
            <a:pPr marL="864000" lvl="3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4A8087"/>
                </a:solidFill>
                <a:latin typeface="Arial"/>
              </a:rPr>
              <a:t>Land access and food sovereignty</a:t>
            </a:r>
            <a:endParaRPr lang="en-US" sz="1800" b="0" strike="noStrike" spc="-1">
              <a:latin typeface="Arial"/>
            </a:endParaRPr>
          </a:p>
          <a:p>
            <a:pPr marL="864000" lvl="3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strike="noStrike" spc="-1">
              <a:latin typeface="Arial"/>
            </a:endParaRPr>
          </a:p>
          <a:p>
            <a:pPr marL="864000" lvl="3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4A8087"/>
                </a:solidFill>
                <a:latin typeface="Arial"/>
              </a:rPr>
              <a:t>Women in Farming</a:t>
            </a:r>
            <a:endParaRPr lang="en-US" sz="1800" b="0" strike="noStrike" spc="-1">
              <a:latin typeface="Arial"/>
            </a:endParaRPr>
          </a:p>
          <a:p>
            <a:pPr marL="864000" lvl="3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strike="noStrike" spc="-1">
              <a:latin typeface="Arial"/>
            </a:endParaRPr>
          </a:p>
          <a:p>
            <a:pPr marL="864000" lvl="3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4A8087"/>
                </a:solidFill>
                <a:latin typeface="Arial"/>
              </a:rPr>
              <a:t>Community owned farms </a:t>
            </a:r>
            <a:endParaRPr lang="en-US" sz="1800" b="0" strike="noStrike" spc="-1">
              <a:latin typeface="Arial"/>
            </a:endParaRPr>
          </a:p>
          <a:p>
            <a:pPr marL="864000" lvl="3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strike="noStrike" spc="-1">
              <a:latin typeface="Arial"/>
            </a:endParaRPr>
          </a:p>
          <a:p>
            <a:pPr marL="864000" lvl="3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4A8087"/>
                </a:solidFill>
                <a:latin typeface="Arial"/>
              </a:rPr>
              <a:t>Wildlife and farming </a:t>
            </a:r>
            <a:endParaRPr lang="en-US" sz="1800" b="0" strike="noStrike" spc="-1">
              <a:latin typeface="Arial"/>
            </a:endParaRPr>
          </a:p>
          <a:p>
            <a:pPr marL="864000" lvl="3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strike="noStrike" spc="-1">
              <a:latin typeface="Arial"/>
            </a:endParaRPr>
          </a:p>
          <a:p>
            <a:pPr marL="864000" lvl="3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4A8087"/>
                </a:solidFill>
                <a:latin typeface="Arial"/>
              </a:rPr>
              <a:t>The importance of co-operation </a:t>
            </a:r>
            <a:endParaRPr lang="en-US" sz="1800" b="0" strike="noStrike" spc="-1">
              <a:latin typeface="Arial"/>
            </a:endParaRPr>
          </a:p>
          <a:p>
            <a:pPr marL="864000" lvl="3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strike="noStrike" spc="-1">
              <a:latin typeface="Arial"/>
            </a:endParaRPr>
          </a:p>
          <a:p>
            <a:pPr marL="864000" lvl="3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Box 222"/>
          <p:cNvSpPr txBox="1"/>
          <p:nvPr/>
        </p:nvSpPr>
        <p:spPr>
          <a:xfrm>
            <a:off x="609120" y="168480"/>
            <a:ext cx="8012160" cy="3881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z="2200" b="1" strike="noStrike" spc="-1">
                <a:solidFill>
                  <a:srgbClr val="666666"/>
                </a:solidFill>
                <a:latin typeface="Arial"/>
              </a:rPr>
              <a:t>Campaign Messages:</a:t>
            </a:r>
            <a:endParaRPr lang="en-US" sz="2200" b="0" strike="noStrike" spc="-1">
              <a:latin typeface="Arial"/>
            </a:endParaRPr>
          </a:p>
          <a:p>
            <a:endParaRPr lang="en-US" sz="22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2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200" b="0" strike="noStrike" spc="-1">
              <a:latin typeface="Arial"/>
            </a:endParaRPr>
          </a:p>
        </p:txBody>
      </p:sp>
      <p:graphicFrame>
        <p:nvGraphicFramePr>
          <p:cNvPr id="224" name="Table 223"/>
          <p:cNvGraphicFramePr/>
          <p:nvPr/>
        </p:nvGraphicFramePr>
        <p:xfrm>
          <a:off x="592560" y="847080"/>
          <a:ext cx="7967520" cy="4127400"/>
        </p:xfrm>
        <a:graphic>
          <a:graphicData uri="http://schemas.openxmlformats.org/drawingml/2006/table">
            <a:tbl>
              <a:tblPr/>
              <a:tblGrid>
                <a:gridCol w="19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5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4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strike="noStrike" spc="-1">
                          <a:solidFill>
                            <a:srgbClr val="4A8087"/>
                          </a:solidFill>
                          <a:latin typeface="Arial"/>
                        </a:rPr>
                        <a:t>Good food for everyone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EE7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strike="noStrike" spc="-1">
                          <a:solidFill>
                            <a:srgbClr val="4A8087"/>
                          </a:solidFill>
                          <a:latin typeface="Arial"/>
                        </a:rPr>
                        <a:t>Sustainable farming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EE7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strike="noStrike" spc="-1">
                          <a:solidFill>
                            <a:srgbClr val="4A8087"/>
                          </a:solidFill>
                          <a:latin typeface="Arial"/>
                        </a:rPr>
                        <a:t>Community ownership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EE7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strike="noStrike" spc="-1">
                          <a:solidFill>
                            <a:srgbClr val="4A8087"/>
                          </a:solidFill>
                          <a:latin typeface="Arial"/>
                        </a:rPr>
                        <a:t>Viable business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EE7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7800"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solidFill>
                            <a:srgbClr val="4A8087"/>
                          </a:solidFill>
                          <a:latin typeface="Arial"/>
                        </a:rPr>
                        <a:t>Health &amp; well being of communities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EE7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solidFill>
                            <a:srgbClr val="4A8087"/>
                          </a:solidFill>
                          <a:latin typeface="Arial"/>
                        </a:rPr>
                        <a:t>Environment, climate change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EE7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solidFill>
                            <a:srgbClr val="4A8087"/>
                          </a:solidFill>
                          <a:latin typeface="Arial"/>
                        </a:rPr>
                        <a:t>A farm owned by its community, for the benefit of the community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EE7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solidFill>
                            <a:srgbClr val="4A8087"/>
                          </a:solidFill>
                          <a:latin typeface="Arial"/>
                        </a:rPr>
                        <a:t>Impressive track record in practical food &amp; farming initiatives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EE7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7800"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solidFill>
                            <a:srgbClr val="4A8087"/>
                          </a:solidFill>
                          <a:latin typeface="Arial"/>
                        </a:rPr>
                        <a:t>Need for more food &amp; hope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EE7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solidFill>
                            <a:srgbClr val="4A8087"/>
                          </a:solidFill>
                          <a:latin typeface="Arial"/>
                        </a:rPr>
                        <a:t>Sustainable livelihoods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EE7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solidFill>
                            <a:srgbClr val="4A8087"/>
                          </a:solidFill>
                          <a:latin typeface="Arial"/>
                        </a:rPr>
                        <a:t>A farm with co-operation at its heart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EE7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solidFill>
                            <a:srgbClr val="4A8087"/>
                          </a:solidFill>
                          <a:latin typeface="Arial"/>
                        </a:rPr>
                        <a:t>Markets developed for local organic produce 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EE7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7800"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solidFill>
                            <a:srgbClr val="4A8087"/>
                          </a:solidFill>
                          <a:latin typeface="Arial"/>
                        </a:rPr>
                        <a:t>Responding to a growing demand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EE7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solidFill>
                            <a:srgbClr val="4A8087"/>
                          </a:solidFill>
                          <a:latin typeface="Arial"/>
                        </a:rPr>
                        <a:t>Biodiversity and wildlife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EE7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solidFill>
                            <a:srgbClr val="4A8087"/>
                          </a:solidFill>
                          <a:latin typeface="Arial"/>
                        </a:rPr>
                        <a:t>Working together to confront challenges of today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EE7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solidFill>
                            <a:srgbClr val="4A8087"/>
                          </a:solidFill>
                          <a:latin typeface="Arial"/>
                        </a:rPr>
                        <a:t>A strong network of support to make it a success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EE7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Box 224"/>
          <p:cNvSpPr txBox="1"/>
          <p:nvPr/>
        </p:nvSpPr>
        <p:spPr>
          <a:xfrm>
            <a:off x="360000" y="273240"/>
            <a:ext cx="8640000" cy="5094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z="2200" b="1" strike="noStrike" spc="-1">
                <a:solidFill>
                  <a:srgbClr val="666666"/>
                </a:solidFill>
                <a:latin typeface="Arial"/>
              </a:rPr>
              <a:t>Campaign Message Periods</a:t>
            </a:r>
            <a:endParaRPr lang="en-US" sz="2200" b="0" strike="noStrike" spc="-1">
              <a:latin typeface="Arial"/>
            </a:endParaRPr>
          </a:p>
          <a:p>
            <a:endParaRPr lang="en-US" sz="22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1" strike="noStrike" spc="-1">
                <a:solidFill>
                  <a:srgbClr val="4A8087"/>
                </a:solidFill>
                <a:latin typeface="Arial"/>
              </a:rPr>
              <a:t>3</a:t>
            </a:r>
            <a:r>
              <a:rPr lang="en-US" sz="1800" b="1" strike="noStrike" spc="-1" baseline="14000000">
                <a:solidFill>
                  <a:srgbClr val="4A8087"/>
                </a:solidFill>
                <a:latin typeface="Arial"/>
              </a:rPr>
              <a:t>rd</a:t>
            </a:r>
            <a:r>
              <a:rPr lang="en-US" sz="1800" b="1" strike="noStrike" spc="-1">
                <a:solidFill>
                  <a:srgbClr val="4A8087"/>
                </a:solidFill>
                <a:latin typeface="Arial"/>
              </a:rPr>
              <a:t> April</a:t>
            </a:r>
            <a:r>
              <a:rPr lang="en-US" sz="1800" b="0" strike="noStrike" spc="-1">
                <a:solidFill>
                  <a:srgbClr val="4A8087"/>
                </a:solidFill>
                <a:latin typeface="Arial"/>
              </a:rPr>
              <a:t> - 16</a:t>
            </a:r>
            <a:r>
              <a:rPr lang="en-US" sz="1800" b="0" strike="noStrike" spc="-1" baseline="14000000">
                <a:solidFill>
                  <a:srgbClr val="4A8087"/>
                </a:solidFill>
                <a:latin typeface="Arial"/>
              </a:rPr>
              <a:t>th</a:t>
            </a:r>
            <a:r>
              <a:rPr lang="en-US" sz="1800" b="0" strike="noStrike" spc="-1">
                <a:solidFill>
                  <a:srgbClr val="4A8087"/>
                </a:solidFill>
                <a:latin typeface="Arial"/>
              </a:rPr>
              <a:t> April       	</a:t>
            </a:r>
            <a:r>
              <a:rPr lang="en-US" sz="1800" b="1" strike="noStrike" spc="-1">
                <a:solidFill>
                  <a:srgbClr val="4A8087"/>
                </a:solidFill>
                <a:latin typeface="Arial"/>
              </a:rPr>
              <a:t>We have launched!</a:t>
            </a:r>
            <a:endParaRPr lang="en-US" sz="18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4A8087"/>
                </a:solidFill>
                <a:latin typeface="Arial"/>
              </a:rPr>
              <a:t>9</a:t>
            </a:r>
            <a:r>
              <a:rPr lang="en-US" sz="1800" b="0" strike="noStrike" spc="-1" baseline="14000000">
                <a:solidFill>
                  <a:srgbClr val="4A8087"/>
                </a:solidFill>
                <a:latin typeface="Arial"/>
              </a:rPr>
              <a:t>th</a:t>
            </a:r>
            <a:r>
              <a:rPr lang="en-US" sz="1800" b="0" strike="noStrike" spc="-1">
                <a:solidFill>
                  <a:srgbClr val="4A8087"/>
                </a:solidFill>
                <a:latin typeface="Arial"/>
              </a:rPr>
              <a:t> April - 22</a:t>
            </a:r>
            <a:r>
              <a:rPr lang="en-US" sz="1800" b="0" strike="noStrike" spc="-1" baseline="14000000">
                <a:solidFill>
                  <a:srgbClr val="4A8087"/>
                </a:solidFill>
                <a:latin typeface="Arial"/>
              </a:rPr>
              <a:t>nd</a:t>
            </a:r>
            <a:r>
              <a:rPr lang="en-US" sz="1800" b="0" strike="noStrike" spc="-1">
                <a:solidFill>
                  <a:srgbClr val="4A8087"/>
                </a:solidFill>
                <a:latin typeface="Arial"/>
              </a:rPr>
              <a:t> April 		Good Food for Everyone</a:t>
            </a:r>
            <a:endParaRPr lang="en-US" sz="18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4A8087"/>
                </a:solidFill>
                <a:latin typeface="Arial"/>
              </a:rPr>
              <a:t>17</a:t>
            </a:r>
            <a:r>
              <a:rPr lang="en-US" sz="1800" b="0" strike="noStrike" spc="-1" baseline="14000000">
                <a:solidFill>
                  <a:srgbClr val="4A8087"/>
                </a:solidFill>
                <a:latin typeface="Arial"/>
              </a:rPr>
              <a:t>th</a:t>
            </a:r>
            <a:r>
              <a:rPr lang="en-US" sz="1800" b="0" strike="noStrike" spc="-1">
                <a:solidFill>
                  <a:srgbClr val="4A8087"/>
                </a:solidFill>
                <a:latin typeface="Arial"/>
              </a:rPr>
              <a:t> April - 30</a:t>
            </a:r>
            <a:r>
              <a:rPr lang="en-US" sz="1800" b="0" strike="noStrike" spc="-1" baseline="14000000">
                <a:solidFill>
                  <a:srgbClr val="4A8087"/>
                </a:solidFill>
                <a:latin typeface="Arial"/>
              </a:rPr>
              <a:t>th</a:t>
            </a:r>
            <a:r>
              <a:rPr lang="en-US" sz="1800" b="0" strike="noStrike" spc="-1">
                <a:solidFill>
                  <a:srgbClr val="4A8087"/>
                </a:solidFill>
                <a:latin typeface="Arial"/>
              </a:rPr>
              <a:t> April      	Sustainable Farming –</a:t>
            </a:r>
            <a:r>
              <a:rPr lang="en-US" sz="1600" b="0" strike="noStrike" spc="-1">
                <a:solidFill>
                  <a:srgbClr val="4A8087"/>
                </a:solidFill>
                <a:latin typeface="Arial"/>
              </a:rPr>
              <a:t> Environment &amp; Climate Change</a:t>
            </a:r>
            <a:endParaRPr lang="en-US" sz="16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6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4A8087"/>
                </a:solidFill>
                <a:latin typeface="Arial"/>
                <a:ea typeface="Microsoft YaHei"/>
              </a:rPr>
              <a:t>1</a:t>
            </a:r>
            <a:r>
              <a:rPr lang="en-US" sz="1800" b="0" strike="noStrike" spc="-1" baseline="14000000">
                <a:solidFill>
                  <a:srgbClr val="4A8087"/>
                </a:solidFill>
                <a:latin typeface="Arial"/>
                <a:ea typeface="Microsoft YaHei"/>
              </a:rPr>
              <a:t>st</a:t>
            </a:r>
            <a:r>
              <a:rPr lang="en-US" sz="1800" b="0" strike="noStrike" spc="-1">
                <a:solidFill>
                  <a:srgbClr val="4A8087"/>
                </a:solidFill>
                <a:latin typeface="Arial"/>
                <a:ea typeface="Microsoft YaHei"/>
              </a:rPr>
              <a:t> May - 14</a:t>
            </a:r>
            <a:r>
              <a:rPr lang="en-US" sz="1800" b="0" strike="noStrike" spc="-1" baseline="14000000">
                <a:solidFill>
                  <a:srgbClr val="4A8087"/>
                </a:solidFill>
                <a:latin typeface="Arial"/>
                <a:ea typeface="Microsoft YaHei"/>
              </a:rPr>
              <a:t>th</a:t>
            </a:r>
            <a:r>
              <a:rPr lang="en-US" sz="1800" b="0" strike="noStrike" spc="-1">
                <a:solidFill>
                  <a:srgbClr val="4A8087"/>
                </a:solidFill>
                <a:latin typeface="Arial"/>
                <a:ea typeface="Microsoft YaHei"/>
              </a:rPr>
              <a:t> May        	</a:t>
            </a:r>
            <a:r>
              <a:rPr lang="en-US" sz="1800" b="0" strike="noStrike" spc="-1">
                <a:solidFill>
                  <a:srgbClr val="4A8087"/>
                </a:solidFill>
                <a:latin typeface="Arial"/>
              </a:rPr>
              <a:t>Sustainable Farming –Livelihoods</a:t>
            </a:r>
            <a:endParaRPr lang="en-US" sz="18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4A8087"/>
                </a:solidFill>
                <a:latin typeface="Arial"/>
              </a:rPr>
              <a:t>15</a:t>
            </a:r>
            <a:r>
              <a:rPr lang="en-US" sz="1800" b="0" strike="noStrike" spc="-1" baseline="14000000">
                <a:solidFill>
                  <a:srgbClr val="4A8087"/>
                </a:solidFill>
                <a:latin typeface="Arial"/>
              </a:rPr>
              <a:t>th</a:t>
            </a:r>
            <a:r>
              <a:rPr lang="en-US" sz="1800" b="0" strike="noStrike" spc="-1">
                <a:solidFill>
                  <a:srgbClr val="4A8087"/>
                </a:solidFill>
                <a:latin typeface="Arial"/>
              </a:rPr>
              <a:t> May – 28</a:t>
            </a:r>
            <a:r>
              <a:rPr lang="en-US" sz="1800" b="0" strike="noStrike" spc="-1" baseline="14000000">
                <a:solidFill>
                  <a:srgbClr val="4A8087"/>
                </a:solidFill>
                <a:latin typeface="Arial"/>
              </a:rPr>
              <a:t>th</a:t>
            </a:r>
            <a:r>
              <a:rPr lang="en-US" sz="1800" b="0" strike="noStrike" spc="-1">
                <a:solidFill>
                  <a:srgbClr val="4A8087"/>
                </a:solidFill>
                <a:latin typeface="Arial"/>
              </a:rPr>
              <a:t> May     	Community Ownership</a:t>
            </a:r>
            <a:endParaRPr lang="en-US" sz="18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4A8087"/>
                </a:solidFill>
                <a:latin typeface="Arial"/>
              </a:rPr>
              <a:t>29</a:t>
            </a:r>
            <a:r>
              <a:rPr lang="en-US" sz="1800" b="0" strike="noStrike" spc="-1" baseline="14000000">
                <a:solidFill>
                  <a:srgbClr val="4A8087"/>
                </a:solidFill>
                <a:latin typeface="Arial"/>
              </a:rPr>
              <a:t>th</a:t>
            </a:r>
            <a:r>
              <a:rPr lang="en-US" sz="1800" b="0" strike="noStrike" spc="-1">
                <a:solidFill>
                  <a:srgbClr val="4A8087"/>
                </a:solidFill>
                <a:latin typeface="Arial"/>
              </a:rPr>
              <a:t> May -  4</a:t>
            </a:r>
            <a:r>
              <a:rPr lang="en-US" sz="1800" b="0" strike="noStrike" spc="-1" baseline="14000000">
                <a:solidFill>
                  <a:srgbClr val="4A8087"/>
                </a:solidFill>
                <a:latin typeface="Arial"/>
              </a:rPr>
              <a:t>th</a:t>
            </a:r>
            <a:r>
              <a:rPr lang="en-US" sz="1800" b="0" strike="noStrike" spc="-1">
                <a:solidFill>
                  <a:srgbClr val="4A8087"/>
                </a:solidFill>
                <a:latin typeface="Arial"/>
              </a:rPr>
              <a:t> June      	</a:t>
            </a:r>
            <a:r>
              <a:rPr lang="en-US" sz="1800" b="1" strike="noStrike" spc="-1">
                <a:solidFill>
                  <a:srgbClr val="4A8087"/>
                </a:solidFill>
                <a:latin typeface="Arial"/>
              </a:rPr>
              <a:t>Undecided</a:t>
            </a:r>
            <a:endParaRPr lang="en-US" sz="18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4A8087"/>
                </a:solidFill>
                <a:latin typeface="Arial"/>
                <a:ea typeface="Microsoft YaHei"/>
              </a:rPr>
              <a:t>5</a:t>
            </a:r>
            <a:r>
              <a:rPr lang="en-US" sz="1800" b="0" strike="noStrike" spc="-1" baseline="14000000">
                <a:solidFill>
                  <a:srgbClr val="4A8087"/>
                </a:solidFill>
                <a:latin typeface="Arial"/>
                <a:ea typeface="Microsoft YaHei"/>
              </a:rPr>
              <a:t>th</a:t>
            </a:r>
            <a:r>
              <a:rPr lang="en-US" sz="1800" b="0" strike="noStrike" spc="-1">
                <a:solidFill>
                  <a:srgbClr val="4A8087"/>
                </a:solidFill>
                <a:latin typeface="Arial"/>
                <a:ea typeface="Microsoft YaHei"/>
              </a:rPr>
              <a:t> June - 17</a:t>
            </a:r>
            <a:r>
              <a:rPr lang="en-US" sz="1800" b="0" strike="noStrike" spc="-1" baseline="14000000">
                <a:solidFill>
                  <a:srgbClr val="4A8087"/>
                </a:solidFill>
                <a:latin typeface="Arial"/>
                <a:ea typeface="Microsoft YaHei"/>
              </a:rPr>
              <a:t>th</a:t>
            </a:r>
            <a:r>
              <a:rPr lang="en-US" sz="1800" b="0" strike="noStrike" spc="-1">
                <a:solidFill>
                  <a:srgbClr val="4A8087"/>
                </a:solidFill>
                <a:latin typeface="Arial"/>
                <a:ea typeface="Microsoft YaHei"/>
              </a:rPr>
              <a:t> June    	   	</a:t>
            </a:r>
            <a:r>
              <a:rPr lang="en-US" sz="1800" b="0" strike="noStrike" spc="-1">
                <a:solidFill>
                  <a:srgbClr val="4A8087"/>
                </a:solidFill>
                <a:latin typeface="Arial"/>
              </a:rPr>
              <a:t>Sustainable Farming – Biodiversity &amp; Wildlife</a:t>
            </a:r>
            <a:endParaRPr lang="en-US" sz="18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4A8087"/>
                </a:solidFill>
                <a:latin typeface="Arial"/>
              </a:rPr>
              <a:t>17</a:t>
            </a:r>
            <a:r>
              <a:rPr lang="en-US" sz="1800" b="0" strike="noStrike" spc="-1" baseline="14000000">
                <a:solidFill>
                  <a:srgbClr val="4A8087"/>
                </a:solidFill>
                <a:latin typeface="Arial"/>
              </a:rPr>
              <a:t>th</a:t>
            </a:r>
            <a:r>
              <a:rPr lang="en-US" sz="1800" b="0" strike="noStrike" spc="-1">
                <a:solidFill>
                  <a:srgbClr val="4A8087"/>
                </a:solidFill>
                <a:latin typeface="Arial"/>
              </a:rPr>
              <a:t> June -  </a:t>
            </a:r>
            <a:r>
              <a:rPr lang="en-US" sz="1800" b="1" strike="noStrike" spc="-1">
                <a:solidFill>
                  <a:srgbClr val="4A8087"/>
                </a:solidFill>
                <a:latin typeface="Arial"/>
              </a:rPr>
              <a:t>3</a:t>
            </a:r>
            <a:r>
              <a:rPr lang="en-US" sz="1800" b="1" strike="noStrike" spc="-1" baseline="14000000">
                <a:solidFill>
                  <a:srgbClr val="4A8087"/>
                </a:solidFill>
                <a:latin typeface="Arial"/>
              </a:rPr>
              <a:t>rd</a:t>
            </a:r>
            <a:r>
              <a:rPr lang="en-US" sz="1800" b="1" strike="noStrike" spc="-1">
                <a:solidFill>
                  <a:srgbClr val="4A8087"/>
                </a:solidFill>
                <a:latin typeface="Arial"/>
              </a:rPr>
              <a:t> July</a:t>
            </a:r>
            <a:r>
              <a:rPr lang="en-US" sz="1800" b="0" strike="noStrike" spc="-1">
                <a:solidFill>
                  <a:srgbClr val="4A8087"/>
                </a:solidFill>
                <a:latin typeface="Arial"/>
              </a:rPr>
              <a:t>		</a:t>
            </a:r>
            <a:r>
              <a:rPr lang="en-US" sz="1800" b="1" strike="noStrike" spc="-1">
                <a:solidFill>
                  <a:srgbClr val="4A8087"/>
                </a:solidFill>
                <a:latin typeface="Arial"/>
              </a:rPr>
              <a:t>Everything!</a:t>
            </a:r>
            <a:endParaRPr lang="en-US" sz="18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22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55960" y="533880"/>
            <a:ext cx="8618040" cy="4067280"/>
          </a:xfrm>
          <a:prstGeom prst="rect">
            <a:avLst/>
          </a:prstGeom>
          <a:ln w="0">
            <a:noFill/>
          </a:ln>
        </p:spPr>
      </p:pic>
      <p:sp>
        <p:nvSpPr>
          <p:cNvPr id="227" name="TextBox 226"/>
          <p:cNvSpPr txBox="1"/>
          <p:nvPr/>
        </p:nvSpPr>
        <p:spPr>
          <a:xfrm>
            <a:off x="360000" y="180000"/>
            <a:ext cx="5400000" cy="715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z="2200" b="1" strike="noStrike" spc="-1">
                <a:solidFill>
                  <a:srgbClr val="666666"/>
                </a:solidFill>
                <a:latin typeface="Arial"/>
              </a:rPr>
              <a:t>Why people invested in Kindling Farm</a:t>
            </a:r>
            <a:endParaRPr lang="en-US" sz="2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Box 227"/>
          <p:cNvSpPr txBox="1"/>
          <p:nvPr/>
        </p:nvSpPr>
        <p:spPr>
          <a:xfrm>
            <a:off x="540000" y="618840"/>
            <a:ext cx="8280000" cy="5778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z="2200" b="1" strike="noStrike" spc="-1">
                <a:solidFill>
                  <a:srgbClr val="666666"/>
                </a:solidFill>
                <a:latin typeface="Arial"/>
              </a:rPr>
              <a:t>Campaign preparation: Our Community</a:t>
            </a:r>
            <a:endParaRPr lang="en-US" sz="2200" b="0" strike="noStrike" spc="-1">
              <a:latin typeface="Arial"/>
            </a:endParaRPr>
          </a:p>
          <a:p>
            <a:endParaRPr lang="en-US" sz="2200" b="0" strike="noStrike" spc="-1">
              <a:latin typeface="Arial"/>
            </a:endParaRPr>
          </a:p>
          <a:p>
            <a:r>
              <a:rPr lang="en-US" sz="1800" b="0" strike="noStrike" spc="-1">
                <a:solidFill>
                  <a:srgbClr val="4A8087"/>
                </a:solidFill>
                <a:latin typeface="Arial"/>
              </a:rPr>
              <a:t>As well as </a:t>
            </a:r>
            <a:r>
              <a:rPr lang="en-US" sz="1800" b="1" strike="noStrike" spc="-1">
                <a:solidFill>
                  <a:srgbClr val="4A8087"/>
                </a:solidFill>
                <a:latin typeface="Arial"/>
              </a:rPr>
              <a:t>3 full-time staff</a:t>
            </a:r>
            <a:r>
              <a:rPr lang="en-US" sz="1800" b="0" strike="noStrike" spc="-1">
                <a:solidFill>
                  <a:srgbClr val="4A8087"/>
                </a:solidFill>
                <a:latin typeface="Arial"/>
              </a:rPr>
              <a:t> we had volunteers involved in a range of activities:</a:t>
            </a:r>
            <a:endParaRPr lang="en-US" sz="18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strike="noStrike" spc="-1">
              <a:latin typeface="Arial"/>
            </a:endParaRPr>
          </a:p>
          <a:p>
            <a:pPr marL="648000" lvl="2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1800" b="0" strike="noStrike" spc="-1">
                <a:solidFill>
                  <a:srgbClr val="4A8087"/>
                </a:solidFill>
                <a:latin typeface="Arial"/>
                <a:ea typeface="Arial"/>
              </a:rPr>
              <a:t> Pre-campaign training and briefings</a:t>
            </a:r>
            <a:endParaRPr lang="en-US" sz="1800" b="0" strike="noStrike" spc="-1">
              <a:latin typeface="Arial"/>
            </a:endParaRPr>
          </a:p>
          <a:p>
            <a:pPr marL="648000" lvl="2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endParaRPr lang="en-US" sz="1800" b="0" strike="noStrike" spc="-1">
              <a:latin typeface="Arial"/>
            </a:endParaRPr>
          </a:p>
          <a:p>
            <a:pPr marL="648000" lvl="2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1800" b="0" strike="noStrike" spc="-1">
                <a:solidFill>
                  <a:srgbClr val="4A8087"/>
                </a:solidFill>
                <a:latin typeface="Arial"/>
                <a:ea typeface="Arial"/>
              </a:rPr>
              <a:t>Interviewed for videos</a:t>
            </a:r>
            <a:endParaRPr lang="en-US" sz="1800" b="0" strike="noStrike" spc="-1">
              <a:latin typeface="Arial"/>
            </a:endParaRPr>
          </a:p>
          <a:p>
            <a:pPr marL="648000" lvl="2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endParaRPr lang="en-US" sz="1800" b="0" strike="noStrike" spc="-1">
              <a:latin typeface="Arial"/>
            </a:endParaRPr>
          </a:p>
          <a:p>
            <a:pPr marL="648000" lvl="2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1800" b="0" strike="noStrike" spc="-1">
                <a:solidFill>
                  <a:srgbClr val="4A8087"/>
                </a:solidFill>
                <a:latin typeface="Arial"/>
                <a:ea typeface="Arial"/>
              </a:rPr>
              <a:t> Some investors ready to invest on day one</a:t>
            </a:r>
            <a:endParaRPr lang="en-US" sz="1800" b="0" strike="noStrike" spc="-1">
              <a:latin typeface="Arial"/>
            </a:endParaRPr>
          </a:p>
          <a:p>
            <a:pPr marL="648000" lvl="2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endParaRPr lang="en-US" sz="1800" b="0" strike="noStrike" spc="-1">
              <a:latin typeface="Arial"/>
            </a:endParaRPr>
          </a:p>
          <a:p>
            <a:pPr marL="648000" lvl="2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1800" b="0" strike="noStrike" spc="-1">
                <a:solidFill>
                  <a:srgbClr val="4A8087"/>
                </a:solidFill>
                <a:latin typeface="Arial"/>
                <a:ea typeface="Arial"/>
              </a:rPr>
              <a:t> Campaign launch photo shoot  (27</a:t>
            </a:r>
            <a:r>
              <a:rPr lang="en-US" sz="1800" b="0" strike="noStrike" spc="-1" baseline="14000000">
                <a:solidFill>
                  <a:srgbClr val="4A8087"/>
                </a:solidFill>
                <a:latin typeface="Arial"/>
                <a:ea typeface="Arial"/>
              </a:rPr>
              <a:t>th</a:t>
            </a:r>
            <a:r>
              <a:rPr lang="en-US" sz="1800" b="0" strike="noStrike" spc="-1">
                <a:solidFill>
                  <a:srgbClr val="4A8087"/>
                </a:solidFill>
                <a:latin typeface="Arial"/>
                <a:ea typeface="Arial"/>
              </a:rPr>
              <a:t> March)</a:t>
            </a:r>
            <a:endParaRPr lang="en-US" sz="1800" b="0" strike="noStrike" spc="-1">
              <a:latin typeface="Arial"/>
            </a:endParaRPr>
          </a:p>
          <a:p>
            <a:pPr marL="648000" lvl="2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endParaRPr lang="en-US" sz="1800" b="0" strike="noStrike" spc="-1">
              <a:latin typeface="Arial"/>
            </a:endParaRPr>
          </a:p>
          <a:p>
            <a:pPr marL="648000" lvl="2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1800" b="0" strike="noStrike" spc="-1">
                <a:solidFill>
                  <a:srgbClr val="4A8087"/>
                </a:solidFill>
                <a:latin typeface="Arial"/>
                <a:ea typeface="Arial"/>
              </a:rPr>
              <a:t> Speaking at our webinars</a:t>
            </a:r>
            <a:endParaRPr lang="en-US" sz="1800" b="0" strike="noStrike" spc="-1">
              <a:latin typeface="Arial"/>
            </a:endParaRPr>
          </a:p>
          <a:p>
            <a:pPr marL="648000" lvl="2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endParaRPr lang="en-US" sz="1800" b="0" strike="noStrike" spc="-1">
              <a:latin typeface="Arial"/>
            </a:endParaRPr>
          </a:p>
          <a:p>
            <a:pPr marL="648000" lvl="2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1800" b="0" strike="noStrike" spc="-1">
                <a:solidFill>
                  <a:srgbClr val="4A8087"/>
                </a:solidFill>
                <a:latin typeface="Arial"/>
                <a:ea typeface="Arial"/>
              </a:rPr>
              <a:t> Distributing posters, leafleting houses etc.</a:t>
            </a:r>
            <a:endParaRPr lang="en-US" sz="1800" b="0" strike="noStrike" spc="-1">
              <a:latin typeface="Arial"/>
            </a:endParaRPr>
          </a:p>
          <a:p>
            <a:pPr marL="648000" lvl="2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endParaRPr lang="en-US" sz="1800" b="0" strike="noStrike" spc="-1">
              <a:latin typeface="Arial"/>
            </a:endParaRPr>
          </a:p>
          <a:p>
            <a:pPr marL="648000" lvl="2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1800" b="0" strike="noStrike" spc="-1">
                <a:solidFill>
                  <a:srgbClr val="4A8087"/>
                </a:solidFill>
                <a:latin typeface="Arial"/>
                <a:ea typeface="Arial"/>
              </a:rPr>
              <a:t> Staffing a limited number of stalls</a:t>
            </a:r>
            <a:endParaRPr lang="en-US" sz="18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endParaRPr lang="en-US" sz="18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endParaRPr lang="en-US" sz="18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endParaRPr lang="en-US" sz="18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strike="noStrike" spc="-1">
              <a:latin typeface="Arial"/>
            </a:endParaRPr>
          </a:p>
        </p:txBody>
      </p:sp>
      <p:pic>
        <p:nvPicPr>
          <p:cNvPr id="229" name="Picture 22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466320" y="4084200"/>
            <a:ext cx="2534040" cy="814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180000" y="946800"/>
            <a:ext cx="5548320" cy="3553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800" b="1" strike="noStrike" spc="-1">
                <a:solidFill>
                  <a:srgbClr val="4A8087"/>
                </a:solidFill>
                <a:latin typeface="Arial"/>
                <a:ea typeface="DejaVu Sans"/>
              </a:rPr>
              <a:t>Helen Woodock &amp; Chris Walsh</a:t>
            </a: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800" b="1" strike="noStrike" spc="-1">
                <a:solidFill>
                  <a:srgbClr val="4A8087"/>
                </a:solidFill>
                <a:latin typeface="Arial"/>
                <a:ea typeface="DejaVu Sans"/>
              </a:rPr>
              <a:t>Kindling.org.uk</a:t>
            </a: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800" b="1" strike="noStrike" spc="-1">
                <a:solidFill>
                  <a:srgbClr val="4A8087"/>
                </a:solidFill>
                <a:latin typeface="Arial"/>
                <a:ea typeface="DejaVu Sans"/>
              </a:rPr>
              <a:t>@kindlingtrust</a:t>
            </a: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800" b="1" strike="noStrike" spc="-1">
                <a:solidFill>
                  <a:srgbClr val="4A8087"/>
                </a:solidFill>
                <a:latin typeface="Arial"/>
                <a:ea typeface="DejaVu Sans"/>
                <a:hlinkClick r:id="rId2"/>
              </a:rPr>
              <a:t>helen@kindling.org.uk</a:t>
            </a: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800" b="1" strike="noStrike" spc="-1">
                <a:solidFill>
                  <a:srgbClr val="4A8087"/>
                </a:solidFill>
                <a:latin typeface="Arial"/>
                <a:ea typeface="DejaVu Sans"/>
              </a:rPr>
              <a:t>chris@kindling.org.uk</a:t>
            </a: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pic>
        <p:nvPicPr>
          <p:cNvPr id="194" name="Picture 19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277600" y="360000"/>
            <a:ext cx="3471840" cy="3471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Picture 229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52520" y="408960"/>
            <a:ext cx="8280000" cy="4091040"/>
          </a:xfrm>
          <a:prstGeom prst="rect">
            <a:avLst/>
          </a:prstGeom>
          <a:ln w="0">
            <a:noFill/>
          </a:ln>
        </p:spPr>
      </p:pic>
      <p:sp>
        <p:nvSpPr>
          <p:cNvPr id="231" name="Google Shape;292;p4_1"/>
          <p:cNvSpPr/>
          <p:nvPr/>
        </p:nvSpPr>
        <p:spPr>
          <a:xfrm>
            <a:off x="1260000" y="4464000"/>
            <a:ext cx="6480000" cy="55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000" b="1" strike="noStrike" spc="-1">
                <a:solidFill>
                  <a:srgbClr val="666666"/>
                </a:solidFill>
                <a:latin typeface="Arial"/>
                <a:ea typeface="Arial"/>
              </a:rPr>
              <a:t>                           Day 1 of the Campaign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Box 231"/>
          <p:cNvSpPr txBox="1"/>
          <p:nvPr/>
        </p:nvSpPr>
        <p:spPr>
          <a:xfrm>
            <a:off x="505440" y="360000"/>
            <a:ext cx="8012160" cy="4567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z="2200" b="1" strike="noStrike" spc="-1">
                <a:solidFill>
                  <a:srgbClr val="666666"/>
                </a:solidFill>
                <a:latin typeface="Arial"/>
              </a:rPr>
              <a:t>Community Shares Campaign Costs:</a:t>
            </a:r>
            <a:endParaRPr lang="en-US" sz="2200" b="0" strike="noStrike" spc="-1">
              <a:latin typeface="Arial"/>
            </a:endParaRPr>
          </a:p>
          <a:p>
            <a:endParaRPr lang="en-US" sz="2200" b="0" strike="noStrike" spc="-1">
              <a:latin typeface="Arial"/>
            </a:endParaRPr>
          </a:p>
          <a:p>
            <a:r>
              <a:rPr lang="en-US" sz="1800" b="0" strike="noStrike" spc="-1">
                <a:solidFill>
                  <a:srgbClr val="4A8087"/>
                </a:solidFill>
                <a:latin typeface="Arial"/>
              </a:rPr>
              <a:t>Staff input:</a:t>
            </a:r>
            <a:endParaRPr lang="en-US" sz="1800" b="0" strike="noStrike" spc="-1">
              <a:latin typeface="Arial"/>
            </a:endParaRPr>
          </a:p>
          <a:p>
            <a:pPr marL="864000" lvl="3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4A8087"/>
                </a:solidFill>
                <a:latin typeface="Arial"/>
              </a:rPr>
              <a:t>John Lewis Partnership full-time secondee in 2020 for 6 months</a:t>
            </a:r>
            <a:endParaRPr lang="en-US" sz="1800" b="0" strike="noStrike" spc="-1">
              <a:latin typeface="Arial"/>
            </a:endParaRPr>
          </a:p>
          <a:p>
            <a:pPr marL="864000" lvl="3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40" b="1" strike="noStrike" spc="-1">
                <a:solidFill>
                  <a:srgbClr val="4A8087"/>
                </a:solidFill>
                <a:latin typeface="Arial"/>
                <a:ea typeface="Microsoft YaHei"/>
              </a:rPr>
              <a:t>Contribution of </a:t>
            </a:r>
            <a:r>
              <a:rPr lang="en-US" sz="1800" b="1" strike="noStrike" spc="-1">
                <a:solidFill>
                  <a:srgbClr val="4A8087"/>
                </a:solidFill>
                <a:latin typeface="Arial"/>
              </a:rPr>
              <a:t>~£15,000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marL="864000" lvl="3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strike="noStrike" spc="-1">
              <a:latin typeface="Arial"/>
            </a:endParaRPr>
          </a:p>
          <a:p>
            <a:pPr marL="864000" lvl="3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4A8087"/>
                </a:solidFill>
                <a:latin typeface="Arial"/>
              </a:rPr>
              <a:t>3 full-time staff for 6 months (1</a:t>
            </a:r>
            <a:r>
              <a:rPr lang="en-US" sz="1800" b="0" strike="noStrike" spc="-1" baseline="14000000">
                <a:solidFill>
                  <a:srgbClr val="4A8087"/>
                </a:solidFill>
                <a:latin typeface="Arial"/>
              </a:rPr>
              <a:t>st</a:t>
            </a:r>
            <a:r>
              <a:rPr lang="en-US" sz="1800" b="0" strike="noStrike" spc="-1">
                <a:solidFill>
                  <a:srgbClr val="4A8087"/>
                </a:solidFill>
                <a:latin typeface="Arial"/>
              </a:rPr>
              <a:t> Jan to 31</a:t>
            </a:r>
            <a:r>
              <a:rPr lang="en-US" sz="1800" b="0" strike="noStrike" spc="-1" baseline="14000000">
                <a:solidFill>
                  <a:srgbClr val="4A8087"/>
                </a:solidFill>
                <a:latin typeface="Arial"/>
              </a:rPr>
              <a:t>st</a:t>
            </a:r>
            <a:r>
              <a:rPr lang="en-US" sz="1800" b="0" strike="noStrike" spc="-1">
                <a:solidFill>
                  <a:srgbClr val="4A8087"/>
                </a:solidFill>
                <a:latin typeface="Arial"/>
              </a:rPr>
              <a:t> July)</a:t>
            </a:r>
            <a:endParaRPr lang="en-US" sz="1800" b="0" strike="noStrike" spc="-1">
              <a:latin typeface="Arial"/>
            </a:endParaRPr>
          </a:p>
          <a:p>
            <a:pPr marL="864000" lvl="3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1" strike="noStrike" spc="-1">
                <a:solidFill>
                  <a:srgbClr val="4A8087"/>
                </a:solidFill>
                <a:latin typeface="Arial"/>
              </a:rPr>
              <a:t>Direct costs ~£26,000</a:t>
            </a:r>
            <a:endParaRPr lang="en-US" sz="1800" b="0" strike="noStrike" spc="-1">
              <a:latin typeface="Arial"/>
            </a:endParaRPr>
          </a:p>
          <a:p>
            <a:pPr marL="864000" lvl="3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strike="noStrike" spc="-1">
              <a:latin typeface="Arial"/>
            </a:endParaRPr>
          </a:p>
          <a:p>
            <a:pPr marL="864000" lvl="3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strike="noStrike" spc="-1">
              <a:latin typeface="Arial"/>
            </a:endParaRPr>
          </a:p>
          <a:p>
            <a:r>
              <a:rPr lang="en-US" sz="1800" b="0" strike="noStrike" spc="-1">
                <a:solidFill>
                  <a:srgbClr val="4A8087"/>
                </a:solidFill>
                <a:latin typeface="Arial"/>
              </a:rPr>
              <a:t>Volunteer input:</a:t>
            </a:r>
            <a:endParaRPr lang="en-US" sz="1800" b="0" strike="noStrike" spc="-1">
              <a:latin typeface="Arial"/>
            </a:endParaRPr>
          </a:p>
          <a:p>
            <a:pPr marL="864000" lvl="3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40" b="0" strike="noStrike" spc="-1">
                <a:solidFill>
                  <a:srgbClr val="4A8087"/>
                </a:solidFill>
                <a:latin typeface="Arial"/>
                <a:ea typeface="Microsoft YaHei"/>
              </a:rPr>
              <a:t>Approximately 120 days  </a:t>
            </a:r>
            <a:r>
              <a:rPr lang="en-US" sz="1640" b="1" strike="noStrike" spc="-1">
                <a:solidFill>
                  <a:srgbClr val="4A8087"/>
                </a:solidFill>
                <a:latin typeface="Arial"/>
                <a:ea typeface="Microsoft YaHei"/>
              </a:rPr>
              <a:t>Contribution of ~£12,000</a:t>
            </a:r>
            <a:endParaRPr lang="en-US" sz="1640" b="0" strike="noStrike" spc="-1">
              <a:latin typeface="Arial"/>
            </a:endParaRPr>
          </a:p>
          <a:p>
            <a:pPr marL="864000" lvl="3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640" b="0" strike="noStrike" spc="-1">
              <a:latin typeface="Arial"/>
            </a:endParaRPr>
          </a:p>
          <a:p>
            <a:r>
              <a:rPr lang="en-US" sz="1640" b="0" strike="noStrike" spc="-1">
                <a:solidFill>
                  <a:srgbClr val="4A8087"/>
                </a:solidFill>
                <a:latin typeface="Arial"/>
              </a:rPr>
              <a:t> </a:t>
            </a:r>
            <a:endParaRPr lang="en-US" sz="164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64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64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640" b="0" strike="noStrike" spc="-1">
              <a:latin typeface="Arial"/>
            </a:endParaRPr>
          </a:p>
        </p:txBody>
      </p:sp>
      <p:pic>
        <p:nvPicPr>
          <p:cNvPr id="233" name="Picture 23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466320" y="4084200"/>
            <a:ext cx="2534040" cy="814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Box 233"/>
          <p:cNvSpPr txBox="1"/>
          <p:nvPr/>
        </p:nvSpPr>
        <p:spPr>
          <a:xfrm>
            <a:off x="505440" y="360000"/>
            <a:ext cx="8012160" cy="5842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z="2200" b="1" strike="noStrike" spc="-1">
                <a:solidFill>
                  <a:srgbClr val="666666"/>
                </a:solidFill>
                <a:latin typeface="Arial"/>
              </a:rPr>
              <a:t>Community Shares Campaign Costs:</a:t>
            </a:r>
            <a:endParaRPr lang="en-US" sz="2200" b="0" strike="noStrike" spc="-1">
              <a:latin typeface="Arial"/>
            </a:endParaRPr>
          </a:p>
          <a:p>
            <a:endParaRPr lang="en-US" sz="2200" b="0" strike="noStrike" spc="-1">
              <a:latin typeface="Arial"/>
            </a:endParaRPr>
          </a:p>
          <a:p>
            <a:r>
              <a:rPr lang="en-US" sz="1800" b="0" strike="noStrike" spc="-1">
                <a:solidFill>
                  <a:srgbClr val="4A8087"/>
                </a:solidFill>
                <a:latin typeface="Arial"/>
              </a:rPr>
              <a:t>External expertise:</a:t>
            </a:r>
            <a:endParaRPr lang="en-US" sz="1800" b="0" strike="noStrike" spc="-1">
              <a:latin typeface="Arial"/>
            </a:endParaRPr>
          </a:p>
          <a:p>
            <a:pPr marL="864000" lvl="3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4A8087"/>
                </a:solidFill>
                <a:latin typeface="Arial"/>
                <a:ea typeface="Microsoft YaHei"/>
              </a:rPr>
              <a:t>Financial modeling, business planning, wording of the share offer document &amp; Community Share Mark assessment:   </a:t>
            </a:r>
            <a:r>
              <a:rPr lang="en-US" sz="1800" b="1" strike="noStrike" spc="-1">
                <a:solidFill>
                  <a:srgbClr val="4A8087"/>
                </a:solidFill>
                <a:latin typeface="Arial"/>
              </a:rPr>
              <a:t>~£10,500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marL="864000" lvl="3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4A8087"/>
                </a:solidFill>
                <a:latin typeface="Arial"/>
                <a:ea typeface="Microsoft YaHei"/>
              </a:rPr>
              <a:t>Business Plan &amp; Share Offer document design &amp; layout: </a:t>
            </a:r>
            <a:r>
              <a:rPr lang="en-US" sz="1800" b="1" strike="noStrike" spc="-1">
                <a:solidFill>
                  <a:srgbClr val="4A8087"/>
                </a:solidFill>
                <a:latin typeface="Arial"/>
              </a:rPr>
              <a:t>~£3,500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marL="864000" lvl="3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4A8087"/>
                </a:solidFill>
                <a:latin typeface="Arial"/>
                <a:ea typeface="Microsoft YaHei"/>
              </a:rPr>
              <a:t>Photography &amp; videos ( 2 min video &amp; 8 shorts): </a:t>
            </a:r>
            <a:r>
              <a:rPr lang="en-US" sz="1800" b="1" strike="noStrike" spc="-1">
                <a:solidFill>
                  <a:srgbClr val="4A8087"/>
                </a:solidFill>
                <a:latin typeface="Arial"/>
              </a:rPr>
              <a:t>~£3,500</a:t>
            </a:r>
            <a:endParaRPr lang="en-US" sz="1800" b="0" strike="noStrike" spc="-1">
              <a:latin typeface="Arial"/>
            </a:endParaRPr>
          </a:p>
          <a:p>
            <a:pPr marL="864000" lvl="3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4A8087"/>
                </a:solidFill>
                <a:latin typeface="Arial"/>
              </a:rPr>
              <a:t>Materials:</a:t>
            </a:r>
            <a:endParaRPr lang="en-US" sz="1800" b="0" strike="noStrike" spc="-1">
              <a:latin typeface="Arial"/>
            </a:endParaRPr>
          </a:p>
          <a:p>
            <a:pPr marL="864000" lvl="3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40" b="0" strike="noStrike" spc="-1">
                <a:solidFill>
                  <a:srgbClr val="4A8087"/>
                </a:solidFill>
                <a:latin typeface="Arial"/>
                <a:ea typeface="Microsoft YaHei"/>
              </a:rPr>
              <a:t>Leaflets, posters, newsletter inserts: </a:t>
            </a:r>
            <a:r>
              <a:rPr lang="en-US" sz="1800" b="1" strike="noStrike" spc="-1">
                <a:solidFill>
                  <a:srgbClr val="4A8087"/>
                </a:solidFill>
                <a:latin typeface="Arial"/>
              </a:rPr>
              <a:t>~£3,500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marL="864000" lvl="3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40" b="0" strike="noStrike" spc="-1">
                <a:solidFill>
                  <a:srgbClr val="4A8087"/>
                </a:solidFill>
                <a:latin typeface="Arial"/>
                <a:ea typeface="Microsoft YaHei"/>
              </a:rPr>
              <a:t>Banners, pull up banners, t-shirts etc.: </a:t>
            </a:r>
            <a:r>
              <a:rPr lang="en-US" sz="1800" b="1" strike="noStrike" spc="-1">
                <a:solidFill>
                  <a:srgbClr val="4A8087"/>
                </a:solidFill>
                <a:latin typeface="Arial"/>
              </a:rPr>
              <a:t>~£1,500</a:t>
            </a:r>
            <a:endParaRPr lang="en-US" sz="1800" b="0" strike="noStrike" spc="-1">
              <a:latin typeface="Arial"/>
            </a:endParaRPr>
          </a:p>
          <a:p>
            <a:pPr marL="864000" lvl="3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4A8087"/>
                </a:solidFill>
                <a:latin typeface="Arial"/>
              </a:rPr>
              <a:t>Online Advertising:</a:t>
            </a:r>
            <a:endParaRPr lang="en-US" sz="1800" b="0" strike="noStrike" spc="-1">
              <a:latin typeface="Arial"/>
            </a:endParaRPr>
          </a:p>
          <a:p>
            <a:pPr marL="864000" lvl="3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40" b="0" strike="noStrike" spc="-1">
                <a:solidFill>
                  <a:srgbClr val="4A8087"/>
                </a:solidFill>
                <a:latin typeface="Arial"/>
                <a:ea typeface="Microsoft YaHei"/>
              </a:rPr>
              <a:t>Facebook and Ecologist Magazine: </a:t>
            </a:r>
            <a:r>
              <a:rPr lang="en-US" sz="1800" b="1" strike="noStrike" spc="-1">
                <a:solidFill>
                  <a:srgbClr val="4A8087"/>
                </a:solidFill>
                <a:latin typeface="Arial"/>
                <a:ea typeface="Microsoft YaHei"/>
              </a:rPr>
              <a:t>~</a:t>
            </a:r>
            <a:r>
              <a:rPr lang="en-US" sz="1640" b="1" strike="noStrike" spc="-1">
                <a:solidFill>
                  <a:srgbClr val="4A8087"/>
                </a:solidFill>
                <a:latin typeface="Arial"/>
                <a:ea typeface="Microsoft YaHei"/>
              </a:rPr>
              <a:t>£500</a:t>
            </a:r>
            <a:endParaRPr lang="en-US" sz="1640" b="0" strike="noStrike" spc="-1">
              <a:latin typeface="Arial"/>
            </a:endParaRPr>
          </a:p>
          <a:p>
            <a:pPr marL="864000" lvl="3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640" b="0" strike="noStrike" spc="-1">
              <a:latin typeface="Arial"/>
            </a:endParaRPr>
          </a:p>
          <a:p>
            <a:r>
              <a:rPr lang="en-US" sz="1800" b="0" strike="noStrike" spc="-1">
                <a:solidFill>
                  <a:srgbClr val="4A8087"/>
                </a:solidFill>
                <a:latin typeface="Arial"/>
                <a:ea typeface="Microsoft YaHei"/>
              </a:rPr>
              <a:t>TOTAL (excluding staff costs) : </a:t>
            </a:r>
            <a:r>
              <a:rPr lang="en-US" sz="1800" b="1" strike="noStrike" spc="-1">
                <a:solidFill>
                  <a:srgbClr val="4A8087"/>
                </a:solidFill>
                <a:latin typeface="Arial"/>
                <a:ea typeface="Microsoft YaHei"/>
              </a:rPr>
              <a:t>~£23,000</a:t>
            </a:r>
            <a:endParaRPr lang="en-US" sz="1800" b="0" strike="noStrike" spc="-1">
              <a:latin typeface="Arial"/>
            </a:endParaRPr>
          </a:p>
          <a:p>
            <a:pPr marL="864000" lvl="3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strike="noStrike" spc="-1">
              <a:latin typeface="Arial"/>
            </a:endParaRPr>
          </a:p>
          <a:p>
            <a:r>
              <a:rPr lang="en-US" sz="1640" b="0" strike="noStrike" spc="-1">
                <a:solidFill>
                  <a:srgbClr val="4A8087"/>
                </a:solidFill>
                <a:latin typeface="Arial"/>
              </a:rPr>
              <a:t> </a:t>
            </a:r>
            <a:endParaRPr lang="en-US" sz="164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64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64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640" b="0" strike="noStrike" spc="-1">
              <a:latin typeface="Arial"/>
            </a:endParaRPr>
          </a:p>
        </p:txBody>
      </p:sp>
      <p:pic>
        <p:nvPicPr>
          <p:cNvPr id="235" name="Picture 23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466320" y="4084200"/>
            <a:ext cx="2534040" cy="814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Box 235"/>
          <p:cNvSpPr txBox="1"/>
          <p:nvPr/>
        </p:nvSpPr>
        <p:spPr>
          <a:xfrm>
            <a:off x="505440" y="360000"/>
            <a:ext cx="8012160" cy="4731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z="2200" b="1" strike="noStrike" spc="-1">
                <a:solidFill>
                  <a:srgbClr val="666666"/>
                </a:solidFill>
                <a:latin typeface="Arial"/>
              </a:rPr>
              <a:t>After Campaign Costs:</a:t>
            </a:r>
            <a:endParaRPr lang="en-US" sz="2200" b="0" strike="noStrike" spc="-1">
              <a:latin typeface="Arial"/>
            </a:endParaRPr>
          </a:p>
          <a:p>
            <a:endParaRPr lang="en-US" sz="2200" b="0" strike="noStrike" spc="-1">
              <a:latin typeface="Arial"/>
            </a:endParaRPr>
          </a:p>
          <a:p>
            <a:endParaRPr lang="en-US" sz="2200" b="0" strike="noStrike" spc="-1">
              <a:latin typeface="Arial"/>
            </a:endParaRPr>
          </a:p>
          <a:p>
            <a:pPr marL="720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4A8087"/>
                </a:solidFill>
                <a:latin typeface="Arial"/>
                <a:ea typeface="Microsoft YaHei"/>
              </a:rPr>
              <a:t>ETHEX fee: </a:t>
            </a:r>
            <a:r>
              <a:rPr lang="en-US" sz="1800" b="1" strike="noStrike" spc="-1">
                <a:solidFill>
                  <a:srgbClr val="4A8087"/>
                </a:solidFill>
                <a:latin typeface="Arial"/>
                <a:ea typeface="Microsoft YaHei"/>
              </a:rPr>
              <a:t>£15,000 + 2% of what was raised</a:t>
            </a:r>
            <a:endParaRPr lang="en-US" sz="1800" b="0" strike="noStrike" spc="-1">
              <a:latin typeface="Arial"/>
            </a:endParaRPr>
          </a:p>
          <a:p>
            <a:pPr marL="720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strike="noStrike" spc="-1">
              <a:latin typeface="Arial"/>
            </a:endParaRPr>
          </a:p>
          <a:p>
            <a:pPr marL="720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4A8087"/>
                </a:solidFill>
                <a:latin typeface="Arial"/>
                <a:ea typeface="Microsoft YaHei"/>
              </a:rPr>
              <a:t>650 Share certificates: </a:t>
            </a:r>
            <a:r>
              <a:rPr lang="en-US" sz="1800" b="1" strike="noStrike" spc="-1">
                <a:solidFill>
                  <a:srgbClr val="4A8087"/>
                </a:solidFill>
                <a:latin typeface="Arial"/>
                <a:ea typeface="Microsoft YaHei"/>
              </a:rPr>
              <a:t>~£300</a:t>
            </a:r>
            <a:endParaRPr lang="en-US" sz="1800" b="0" strike="noStrike" spc="-1">
              <a:latin typeface="Arial"/>
            </a:endParaRPr>
          </a:p>
          <a:p>
            <a:pPr marL="720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strike="noStrike" spc="-1">
              <a:latin typeface="Arial"/>
            </a:endParaRPr>
          </a:p>
          <a:p>
            <a:pPr marL="720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4A8087"/>
                </a:solidFill>
                <a:latin typeface="Arial"/>
                <a:ea typeface="Microsoft YaHei"/>
              </a:rPr>
              <a:t>Envelopes &amp; postage: </a:t>
            </a:r>
            <a:r>
              <a:rPr lang="en-US" sz="1800" b="1" strike="noStrike" spc="-1">
                <a:solidFill>
                  <a:srgbClr val="4A8087"/>
                </a:solidFill>
                <a:latin typeface="Arial"/>
                <a:ea typeface="Microsoft YaHei"/>
              </a:rPr>
              <a:t>~£500</a:t>
            </a:r>
            <a:endParaRPr lang="en-US" sz="1800" b="0" strike="noStrike" spc="-1">
              <a:latin typeface="Arial"/>
            </a:endParaRPr>
          </a:p>
          <a:p>
            <a:pPr marL="720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1" strike="noStrike" spc="-1">
                <a:solidFill>
                  <a:srgbClr val="4A8087"/>
                </a:solidFill>
                <a:latin typeface="Arial"/>
                <a:ea typeface="Microsoft YaHei"/>
              </a:rPr>
              <a:t> </a:t>
            </a:r>
            <a:endParaRPr lang="en-US" sz="1800" b="0" strike="noStrike" spc="-1">
              <a:latin typeface="Arial"/>
            </a:endParaRPr>
          </a:p>
          <a:p>
            <a:pPr marL="720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4A8087"/>
                </a:solidFill>
                <a:latin typeface="Arial"/>
                <a:ea typeface="Microsoft YaHei"/>
              </a:rPr>
              <a:t>TOTAL Tally (excluding staff costs) : </a:t>
            </a:r>
            <a:r>
              <a:rPr lang="en-US" sz="1800" b="1" strike="noStrike" spc="-1">
                <a:solidFill>
                  <a:srgbClr val="4A8087"/>
                </a:solidFill>
                <a:latin typeface="Arial"/>
                <a:ea typeface="Microsoft YaHei"/>
              </a:rPr>
              <a:t>~£40,000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4A8087"/>
                </a:solidFill>
                <a:latin typeface="Arial"/>
                <a:ea typeface="Microsoft YaHei"/>
              </a:rPr>
              <a:t>TOTAL Tally (w/ rough staff costs) :  </a:t>
            </a:r>
            <a:r>
              <a:rPr lang="en-US" sz="1800" b="1" strike="noStrike" spc="-1">
                <a:solidFill>
                  <a:srgbClr val="4A8087"/>
                </a:solidFill>
                <a:latin typeface="Arial"/>
                <a:ea typeface="Microsoft YaHei"/>
              </a:rPr>
              <a:t>~£66,000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r>
              <a:rPr lang="en-US" sz="1640" b="0" strike="noStrike" spc="-1">
                <a:solidFill>
                  <a:srgbClr val="4A8087"/>
                </a:solidFill>
                <a:latin typeface="Arial"/>
              </a:rPr>
              <a:t> </a:t>
            </a:r>
            <a:endParaRPr lang="en-US" sz="164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64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64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640" b="0" strike="noStrike" spc="-1">
              <a:latin typeface="Arial"/>
            </a:endParaRPr>
          </a:p>
        </p:txBody>
      </p:sp>
      <p:pic>
        <p:nvPicPr>
          <p:cNvPr id="237" name="Picture 23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466320" y="4084200"/>
            <a:ext cx="2534040" cy="814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Box 237"/>
          <p:cNvSpPr txBox="1"/>
          <p:nvPr/>
        </p:nvSpPr>
        <p:spPr>
          <a:xfrm>
            <a:off x="505440" y="360000"/>
            <a:ext cx="8012160" cy="1915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z="2200" b="1" strike="noStrike" spc="-1">
                <a:solidFill>
                  <a:srgbClr val="666666"/>
                </a:solidFill>
                <a:latin typeface="Arial"/>
              </a:rPr>
              <a:t>What the campaign achieved</a:t>
            </a:r>
            <a:endParaRPr lang="en-US" sz="2200" b="0" strike="noStrike" spc="-1">
              <a:latin typeface="Arial"/>
            </a:endParaRPr>
          </a:p>
          <a:p>
            <a:endParaRPr lang="en-US" sz="2200" b="0" strike="noStrike" spc="-1">
              <a:latin typeface="Arial"/>
            </a:endParaRPr>
          </a:p>
          <a:p>
            <a:pPr marL="864000" lvl="3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200" b="0" strike="noStrike" spc="-1">
              <a:latin typeface="Arial"/>
            </a:endParaRPr>
          </a:p>
          <a:p>
            <a:r>
              <a:rPr lang="en-US" sz="1640" b="0" strike="noStrike" spc="-1">
                <a:solidFill>
                  <a:srgbClr val="4A8087"/>
                </a:solidFill>
                <a:latin typeface="Arial"/>
              </a:rPr>
              <a:t> </a:t>
            </a:r>
            <a:endParaRPr lang="en-US" sz="164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64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64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640" b="0" strike="noStrike" spc="-1">
              <a:latin typeface="Arial"/>
            </a:endParaRPr>
          </a:p>
        </p:txBody>
      </p:sp>
      <p:pic>
        <p:nvPicPr>
          <p:cNvPr id="239" name="Google Shape;303;p6_0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26680" y="742680"/>
            <a:ext cx="8192520" cy="4034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92;p4_3"/>
          <p:cNvSpPr/>
          <p:nvPr/>
        </p:nvSpPr>
        <p:spPr>
          <a:xfrm>
            <a:off x="189000" y="125640"/>
            <a:ext cx="6480000" cy="55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000" b="1" strike="noStrike" spc="-1">
                <a:solidFill>
                  <a:srgbClr val="666666"/>
                </a:solidFill>
                <a:latin typeface="Arial"/>
                <a:ea typeface="Arial"/>
              </a:rPr>
              <a:t>   How investors found out about the Campaign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2000" b="0" strike="noStrike" spc="-1">
              <a:latin typeface="Arial"/>
            </a:endParaRPr>
          </a:p>
        </p:txBody>
      </p:sp>
      <p:pic>
        <p:nvPicPr>
          <p:cNvPr id="241" name="Picture 240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64600" y="645840"/>
            <a:ext cx="8669520" cy="4323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Box 241"/>
          <p:cNvSpPr txBox="1"/>
          <p:nvPr/>
        </p:nvSpPr>
        <p:spPr>
          <a:xfrm>
            <a:off x="505440" y="360000"/>
            <a:ext cx="8012160" cy="3881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z="2200" b="1" strike="noStrike" spc="-1">
                <a:solidFill>
                  <a:srgbClr val="666666"/>
                </a:solidFill>
                <a:latin typeface="Arial"/>
              </a:rPr>
              <a:t>Campaign lessons &amp; reflections</a:t>
            </a:r>
            <a:endParaRPr lang="en-US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200" b="0" strike="noStrike" spc="-1">
              <a:latin typeface="Arial"/>
            </a:endParaRPr>
          </a:p>
          <a:p>
            <a:r>
              <a:rPr lang="en-US" sz="1640" b="0" strike="noStrike" spc="-1">
                <a:solidFill>
                  <a:srgbClr val="4A8087"/>
                </a:solidFill>
                <a:latin typeface="Arial"/>
              </a:rPr>
              <a:t> </a:t>
            </a:r>
            <a:endParaRPr lang="en-US" sz="164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64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64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640" b="0" strike="noStrike" spc="-1">
              <a:latin typeface="Arial"/>
            </a:endParaRPr>
          </a:p>
        </p:txBody>
      </p:sp>
      <p:pic>
        <p:nvPicPr>
          <p:cNvPr id="243" name="Picture 24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466320" y="4084200"/>
            <a:ext cx="2534040" cy="814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Box 243"/>
          <p:cNvSpPr txBox="1"/>
          <p:nvPr/>
        </p:nvSpPr>
        <p:spPr>
          <a:xfrm>
            <a:off x="505440" y="360000"/>
            <a:ext cx="8012160" cy="3881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z="2200" b="1" strike="noStrike" spc="-1">
                <a:solidFill>
                  <a:srgbClr val="666666"/>
                </a:solidFill>
                <a:latin typeface="Arial"/>
              </a:rPr>
              <a:t>Questions</a:t>
            </a:r>
            <a:endParaRPr lang="en-US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200" b="0" strike="noStrike" spc="-1">
              <a:latin typeface="Arial"/>
            </a:endParaRPr>
          </a:p>
          <a:p>
            <a:r>
              <a:rPr lang="en-US" sz="1640" b="0" strike="noStrike" spc="-1">
                <a:solidFill>
                  <a:srgbClr val="4A8087"/>
                </a:solidFill>
                <a:latin typeface="Arial"/>
              </a:rPr>
              <a:t> </a:t>
            </a:r>
            <a:endParaRPr lang="en-US" sz="164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64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64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640" b="0" strike="noStrike" spc="-1">
              <a:latin typeface="Arial"/>
            </a:endParaRPr>
          </a:p>
        </p:txBody>
      </p:sp>
      <p:pic>
        <p:nvPicPr>
          <p:cNvPr id="245" name="Picture 24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466320" y="4084200"/>
            <a:ext cx="2534040" cy="814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extBox 245"/>
          <p:cNvSpPr txBox="1"/>
          <p:nvPr/>
        </p:nvSpPr>
        <p:spPr>
          <a:xfrm>
            <a:off x="505440" y="360000"/>
            <a:ext cx="8012160" cy="3881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z="2200" b="1" strike="noStrike" spc="-1">
                <a:solidFill>
                  <a:srgbClr val="666666"/>
                </a:solidFill>
                <a:latin typeface="Arial"/>
              </a:rPr>
              <a:t>After the Campaign</a:t>
            </a:r>
            <a:endParaRPr lang="en-US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200" b="0" strike="noStrike" spc="-1">
              <a:latin typeface="Arial"/>
            </a:endParaRPr>
          </a:p>
          <a:p>
            <a:r>
              <a:rPr lang="en-US" sz="1640" b="0" strike="noStrike" spc="-1">
                <a:solidFill>
                  <a:srgbClr val="4A8087"/>
                </a:solidFill>
                <a:latin typeface="Arial"/>
              </a:rPr>
              <a:t> </a:t>
            </a:r>
            <a:endParaRPr lang="en-US" sz="164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64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64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640" b="0" strike="noStrike" spc="-1">
              <a:latin typeface="Arial"/>
            </a:endParaRPr>
          </a:p>
        </p:txBody>
      </p:sp>
      <p:pic>
        <p:nvPicPr>
          <p:cNvPr id="247" name="Picture 24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578240" y="909360"/>
            <a:ext cx="5987520" cy="3988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ustomShape 1_0"/>
          <p:cNvSpPr/>
          <p:nvPr/>
        </p:nvSpPr>
        <p:spPr>
          <a:xfrm>
            <a:off x="180000" y="946800"/>
            <a:ext cx="5548320" cy="3553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800" b="1" strike="noStrike" spc="-1">
                <a:solidFill>
                  <a:srgbClr val="4A8087"/>
                </a:solidFill>
                <a:latin typeface="Arial"/>
                <a:ea typeface="DejaVu Sans"/>
              </a:rPr>
              <a:t>Helen Woodock &amp; Chris Walsh</a:t>
            </a: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800" b="1" strike="noStrike" spc="-1">
                <a:solidFill>
                  <a:srgbClr val="4A8087"/>
                </a:solidFill>
                <a:latin typeface="Arial"/>
                <a:ea typeface="DejaVu Sans"/>
              </a:rPr>
              <a:t>Kindling.org.uk</a:t>
            </a: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800" b="1" strike="noStrike" spc="-1">
                <a:solidFill>
                  <a:srgbClr val="4A8087"/>
                </a:solidFill>
                <a:latin typeface="Arial"/>
                <a:ea typeface="DejaVu Sans"/>
              </a:rPr>
              <a:t>@kindlingtrust</a:t>
            </a: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800" b="1" strike="noStrike" spc="-1">
                <a:solidFill>
                  <a:srgbClr val="4A8087"/>
                </a:solidFill>
                <a:latin typeface="Arial"/>
                <a:ea typeface="DejaVu Sans"/>
                <a:hlinkClick r:id="rId2"/>
              </a:rPr>
              <a:t>helen@kindling.org.uk</a:t>
            </a: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800" b="1" strike="noStrike" spc="-1">
                <a:solidFill>
                  <a:srgbClr val="4A8087"/>
                </a:solidFill>
                <a:latin typeface="Arial"/>
                <a:ea typeface="DejaVu Sans"/>
              </a:rPr>
              <a:t>chris@kindling.org.uk</a:t>
            </a: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pic>
        <p:nvPicPr>
          <p:cNvPr id="249" name="Picture 24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277600" y="360000"/>
            <a:ext cx="3471840" cy="3471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268;p1"/>
          <p:cNvSpPr/>
          <p:nvPr/>
        </p:nvSpPr>
        <p:spPr>
          <a:xfrm>
            <a:off x="489600" y="3550320"/>
            <a:ext cx="3199320" cy="1496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en-US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83"/>
              </a:spcBef>
              <a:tabLst>
                <a:tab pos="0" algn="l"/>
              </a:tabLst>
            </a:pPr>
            <a:endParaRPr lang="en-US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83"/>
              </a:spcBef>
              <a:tabLst>
                <a:tab pos="0" algn="l"/>
              </a:tabLst>
            </a:pPr>
            <a:endParaRPr lang="en-US" sz="1400" b="0" strike="noStrike" spc="-1">
              <a:latin typeface="Arial"/>
            </a:endParaRPr>
          </a:p>
        </p:txBody>
      </p:sp>
      <p:sp>
        <p:nvSpPr>
          <p:cNvPr id="196" name="Google Shape;270;p1"/>
          <p:cNvSpPr/>
          <p:nvPr/>
        </p:nvSpPr>
        <p:spPr>
          <a:xfrm>
            <a:off x="720000" y="317520"/>
            <a:ext cx="7380000" cy="3642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200" b="1" strike="noStrike" spc="-1">
                <a:solidFill>
                  <a:srgbClr val="666666"/>
                </a:solidFill>
                <a:latin typeface="Arial"/>
                <a:ea typeface="Arial"/>
              </a:rPr>
              <a:t>This session will cover:</a:t>
            </a:r>
            <a:endParaRPr lang="en-US" sz="22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2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1200" b="1" strike="noStrike" spc="-1">
                <a:solidFill>
                  <a:srgbClr val="666666"/>
                </a:solidFill>
                <a:latin typeface="Arial"/>
                <a:ea typeface="Arial"/>
              </a:rPr>
              <a:t>	</a:t>
            </a:r>
            <a:r>
              <a:rPr lang="en-US" sz="1400" b="1" strike="noStrike" spc="-1">
                <a:solidFill>
                  <a:srgbClr val="666666"/>
                </a:solidFill>
                <a:latin typeface="Arial"/>
                <a:ea typeface="Arial"/>
              </a:rPr>
              <a:t>	</a:t>
            </a:r>
            <a:r>
              <a:rPr lang="en-US" sz="1400" b="1" strike="noStrike" spc="-1">
                <a:solidFill>
                  <a:srgbClr val="4A8087"/>
                </a:solidFill>
                <a:latin typeface="Arial"/>
                <a:ea typeface="Arial"/>
              </a:rPr>
              <a:t>Brief introduction to Kindling Farm &amp; the Share Offer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1400" b="1" strike="noStrike" spc="-1">
                <a:solidFill>
                  <a:srgbClr val="4A8087"/>
                </a:solidFill>
                <a:latin typeface="Arial"/>
                <a:ea typeface="Arial"/>
              </a:rPr>
              <a:t>		Work we had done up to the campaign’s preparation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1400" b="1" strike="noStrike" spc="-1">
                <a:solidFill>
                  <a:srgbClr val="4A8087"/>
                </a:solidFill>
                <a:latin typeface="Arial"/>
                <a:ea typeface="Arial"/>
              </a:rPr>
              <a:t>		 Campaign preparation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1400" b="0" strike="noStrike" spc="-1">
              <a:latin typeface="Arial"/>
            </a:endParaRPr>
          </a:p>
          <a:p>
            <a:pPr marL="720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1400" b="1" strike="noStrike" spc="-1">
                <a:solidFill>
                  <a:srgbClr val="4A8087"/>
                </a:solidFill>
                <a:latin typeface="Arial"/>
                <a:ea typeface="Arial"/>
              </a:rPr>
              <a:t>		Business Plan, Share Offer Document</a:t>
            </a:r>
            <a:endParaRPr lang="en-US" sz="1400" b="0" strike="noStrike" spc="-1">
              <a:latin typeface="Arial"/>
            </a:endParaRPr>
          </a:p>
          <a:p>
            <a:pPr marL="720000">
              <a:lnSpc>
                <a:spcPct val="100000"/>
              </a:lnSpc>
              <a:tabLst>
                <a:tab pos="0" algn="l"/>
              </a:tabLst>
            </a:pPr>
            <a:endParaRPr lang="en-US" sz="1400" b="0" strike="noStrike" spc="-1">
              <a:latin typeface="Arial"/>
            </a:endParaRPr>
          </a:p>
          <a:p>
            <a:pPr marL="720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1400" b="1" strike="noStrike" spc="-1">
                <a:solidFill>
                  <a:srgbClr val="4A8087"/>
                </a:solidFill>
                <a:latin typeface="Arial"/>
                <a:ea typeface="Arial"/>
              </a:rPr>
              <a:t>		In person materials and activities</a:t>
            </a:r>
            <a:endParaRPr lang="en-US" sz="1400" b="0" strike="noStrike" spc="-1">
              <a:latin typeface="Arial"/>
            </a:endParaRPr>
          </a:p>
          <a:p>
            <a:pPr marL="720000">
              <a:lnSpc>
                <a:spcPct val="100000"/>
              </a:lnSpc>
              <a:tabLst>
                <a:tab pos="0" algn="l"/>
              </a:tabLst>
            </a:pPr>
            <a:endParaRPr lang="en-US" sz="1400" b="0" strike="noStrike" spc="-1">
              <a:latin typeface="Arial"/>
            </a:endParaRPr>
          </a:p>
          <a:p>
            <a:pPr marL="720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1400" b="1" strike="noStrike" spc="-1">
                <a:solidFill>
                  <a:srgbClr val="4A8087"/>
                </a:solidFill>
                <a:latin typeface="Arial"/>
                <a:ea typeface="Arial"/>
              </a:rPr>
              <a:t>		On line promotion and events</a:t>
            </a:r>
            <a:endParaRPr lang="en-US" sz="1400" b="0" strike="noStrike" spc="-1">
              <a:latin typeface="Arial"/>
            </a:endParaRPr>
          </a:p>
          <a:p>
            <a:pPr marL="720000">
              <a:lnSpc>
                <a:spcPct val="100000"/>
              </a:lnSpc>
              <a:tabLst>
                <a:tab pos="0" algn="l"/>
              </a:tabLst>
            </a:pPr>
            <a:endParaRPr lang="en-US" sz="1400" b="0" strike="noStrike" spc="-1">
              <a:latin typeface="Arial"/>
            </a:endParaRPr>
          </a:p>
          <a:p>
            <a:pPr marL="720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1400" b="1" strike="noStrike" spc="-1">
                <a:solidFill>
                  <a:srgbClr val="4A8087"/>
                </a:solidFill>
                <a:latin typeface="Arial"/>
                <a:ea typeface="Arial"/>
              </a:rPr>
              <a:t>		Our Community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1400" b="1" strike="noStrike" spc="-1">
                <a:solidFill>
                  <a:srgbClr val="4A8087"/>
                </a:solidFill>
                <a:latin typeface="Arial"/>
                <a:ea typeface="Arial"/>
              </a:rPr>
              <a:t>		Campaigns costs and resources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1400" b="1" strike="noStrike" spc="-1">
                <a:solidFill>
                  <a:srgbClr val="4A8087"/>
                </a:solidFill>
                <a:latin typeface="Arial"/>
                <a:ea typeface="Arial"/>
              </a:rPr>
              <a:t>		What the campaign achieved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1400" b="1" strike="noStrike" spc="-1">
                <a:solidFill>
                  <a:srgbClr val="4A8087"/>
                </a:solidFill>
                <a:latin typeface="Arial"/>
                <a:ea typeface="Arial"/>
              </a:rPr>
              <a:t>		Campaign lessons &amp; reflections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400" b="1" strike="noStrike" spc="-1">
                <a:solidFill>
                  <a:srgbClr val="4A8087"/>
                </a:solidFill>
                <a:latin typeface="Arial"/>
                <a:ea typeface="Arial"/>
              </a:rPr>
              <a:t>	</a:t>
            </a:r>
            <a:endParaRPr lang="en-US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1400" b="1" strike="noStrike" spc="-1">
                <a:solidFill>
                  <a:srgbClr val="4A8087"/>
                </a:solidFill>
                <a:latin typeface="Arial"/>
                <a:ea typeface="Arial"/>
              </a:rPr>
              <a:t>		After the campaign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1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Picture 19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82120" y="0"/>
            <a:ext cx="8686440" cy="5143320"/>
          </a:xfrm>
          <a:prstGeom prst="rect">
            <a:avLst/>
          </a:prstGeom>
          <a:ln w="0">
            <a:noFill/>
          </a:ln>
        </p:spPr>
      </p:pic>
      <p:sp>
        <p:nvSpPr>
          <p:cNvPr id="198" name="TextBox 197"/>
          <p:cNvSpPr txBox="1"/>
          <p:nvPr/>
        </p:nvSpPr>
        <p:spPr>
          <a:xfrm>
            <a:off x="391680" y="1371600"/>
            <a:ext cx="1306440" cy="1959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z="2400" b="1" strike="noStrike" spc="-1">
                <a:solidFill>
                  <a:srgbClr val="666666"/>
                </a:solidFill>
                <a:latin typeface="Arial"/>
              </a:rPr>
              <a:t>The Vision for the Farm 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Box 198"/>
          <p:cNvSpPr txBox="1"/>
          <p:nvPr/>
        </p:nvSpPr>
        <p:spPr>
          <a:xfrm>
            <a:off x="540000" y="618840"/>
            <a:ext cx="8012160" cy="3881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z="2200" b="1" strike="noStrike" spc="-1">
                <a:solidFill>
                  <a:srgbClr val="666666"/>
                </a:solidFill>
                <a:latin typeface="Arial"/>
              </a:rPr>
              <a:t>Community Shares Offer Summary:</a:t>
            </a:r>
            <a:endParaRPr lang="en-US" sz="2200" b="0" strike="noStrike" spc="-1">
              <a:latin typeface="Arial"/>
            </a:endParaRPr>
          </a:p>
          <a:p>
            <a:endParaRPr lang="en-US" sz="22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4A8087"/>
                </a:solidFill>
                <a:latin typeface="Arial"/>
              </a:rPr>
              <a:t>Ran from Saturday 3</a:t>
            </a:r>
            <a:r>
              <a:rPr lang="en-US" sz="1800" b="0" strike="noStrike" spc="-1" baseline="14000000">
                <a:solidFill>
                  <a:srgbClr val="4A8087"/>
                </a:solidFill>
                <a:latin typeface="Arial"/>
              </a:rPr>
              <a:t>rd</a:t>
            </a:r>
            <a:r>
              <a:rPr lang="en-US" sz="1800" b="0" strike="noStrike" spc="-1">
                <a:solidFill>
                  <a:srgbClr val="4A8087"/>
                </a:solidFill>
                <a:latin typeface="Arial"/>
              </a:rPr>
              <a:t>April to Saturday 3</a:t>
            </a:r>
            <a:r>
              <a:rPr lang="en-US" sz="1800" b="0" strike="noStrike" spc="-1" baseline="14000000">
                <a:solidFill>
                  <a:srgbClr val="4A8087"/>
                </a:solidFill>
                <a:latin typeface="Arial"/>
              </a:rPr>
              <a:t>rd</a:t>
            </a:r>
            <a:r>
              <a:rPr lang="en-US" sz="1800" b="0" strike="noStrike" spc="-1">
                <a:solidFill>
                  <a:srgbClr val="4A8087"/>
                </a:solidFill>
                <a:latin typeface="Arial"/>
              </a:rPr>
              <a:t> July 2021</a:t>
            </a:r>
            <a:endParaRPr lang="en-US" sz="18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4A8087"/>
                </a:solidFill>
                <a:latin typeface="Arial"/>
              </a:rPr>
              <a:t>Minimum investment was £200</a:t>
            </a:r>
            <a:endParaRPr lang="en-US" sz="18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4A8087"/>
                </a:solidFill>
                <a:latin typeface="Arial"/>
              </a:rPr>
              <a:t>Investors could request 0%, 1%, 2% or 3% return</a:t>
            </a:r>
            <a:endParaRPr lang="en-US" sz="18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4A8087"/>
                </a:solidFill>
                <a:latin typeface="Arial"/>
              </a:rPr>
              <a:t>Shares could not be withdrawn in the first 3 years &amp; returns begin in year 3</a:t>
            </a:r>
            <a:endParaRPr lang="en-US" sz="18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4A8087"/>
                </a:solidFill>
                <a:latin typeface="Arial"/>
              </a:rPr>
              <a:t>Our target was : £390,000 (30% of the purchase price) to £650,000 (50%)</a:t>
            </a:r>
            <a:endParaRPr lang="en-US" sz="18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4A8087"/>
                </a:solidFill>
                <a:latin typeface="Arial"/>
              </a:rPr>
              <a:t>Hosted with Ethex at: Ethex.org.uk/invest/kindling-farm</a:t>
            </a:r>
            <a:endParaRPr lang="en-US" sz="18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strike="noStrike" spc="-1">
              <a:latin typeface="Arial"/>
            </a:endParaRPr>
          </a:p>
        </p:txBody>
      </p:sp>
      <p:pic>
        <p:nvPicPr>
          <p:cNvPr id="200" name="Picture 199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466320" y="4084200"/>
            <a:ext cx="2534040" cy="814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91;p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224000" y="570600"/>
            <a:ext cx="6551640" cy="3854160"/>
          </a:xfrm>
          <a:prstGeom prst="rect">
            <a:avLst/>
          </a:prstGeom>
          <a:ln w="0">
            <a:noFill/>
          </a:ln>
        </p:spPr>
      </p:pic>
      <p:sp>
        <p:nvSpPr>
          <p:cNvPr id="202" name="Google Shape;292;p4"/>
          <p:cNvSpPr/>
          <p:nvPr/>
        </p:nvSpPr>
        <p:spPr>
          <a:xfrm>
            <a:off x="1260000" y="4464000"/>
            <a:ext cx="6480000" cy="55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000" b="1" strike="noStrike" spc="-1">
                <a:solidFill>
                  <a:srgbClr val="666666"/>
                </a:solidFill>
                <a:latin typeface="Arial"/>
                <a:ea typeface="Arial"/>
              </a:rPr>
              <a:t> Running a Community Share Offer during Covid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Box 202"/>
          <p:cNvSpPr txBox="1"/>
          <p:nvPr/>
        </p:nvSpPr>
        <p:spPr>
          <a:xfrm>
            <a:off x="540000" y="618840"/>
            <a:ext cx="8012160" cy="4498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z="2200" b="1" strike="noStrike" spc="-1">
                <a:solidFill>
                  <a:srgbClr val="666666"/>
                </a:solidFill>
                <a:latin typeface="Arial"/>
              </a:rPr>
              <a:t>Work before our Community Shares Offer Preparation</a:t>
            </a:r>
            <a:endParaRPr lang="en-US" sz="2200" b="0" strike="noStrike" spc="-1">
              <a:latin typeface="Arial"/>
            </a:endParaRPr>
          </a:p>
          <a:p>
            <a:endParaRPr lang="en-US" sz="2200" b="0" strike="noStrike" spc="-1">
              <a:latin typeface="Arial"/>
            </a:endParaRPr>
          </a:p>
          <a:p>
            <a:r>
              <a:rPr lang="en-US" sz="1800" b="0" strike="noStrike" spc="-1">
                <a:solidFill>
                  <a:srgbClr val="4A8087"/>
                </a:solidFill>
                <a:latin typeface="Arial"/>
              </a:rPr>
              <a:t>Over 10 or so years before the community shares campaign we:</a:t>
            </a:r>
            <a:endParaRPr lang="en-US" sz="18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4A8087"/>
                </a:solidFill>
                <a:latin typeface="Arial"/>
              </a:rPr>
              <a:t>Market development &amp; running initiatives</a:t>
            </a:r>
            <a:endParaRPr lang="en-US" sz="18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4A8087"/>
                </a:solidFill>
                <a:latin typeface="Arial"/>
              </a:rPr>
              <a:t>Established an advisory group</a:t>
            </a:r>
            <a:endParaRPr lang="en-US" sz="18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4A8087"/>
                </a:solidFill>
                <a:latin typeface="Arial"/>
              </a:rPr>
              <a:t>Visited farms and refined our vision</a:t>
            </a:r>
            <a:endParaRPr lang="en-US" sz="18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4A8087"/>
                </a:solidFill>
                <a:latin typeface="Arial"/>
              </a:rPr>
              <a:t>Wrote and rewrote our business plan dozens of times</a:t>
            </a:r>
            <a:endParaRPr lang="en-US" sz="18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4A8087"/>
                </a:solidFill>
                <a:latin typeface="Arial"/>
              </a:rPr>
              <a:t>Flipped from a business plan laser-focused on food production to one that shared all elements of our vision and back again </a:t>
            </a:r>
            <a:endParaRPr lang="en-US" sz="18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4A8087"/>
                </a:solidFill>
                <a:latin typeface="Arial"/>
              </a:rPr>
              <a:t>many times</a:t>
            </a:r>
            <a:endParaRPr lang="en-US" sz="18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strike="noStrike" spc="-1">
              <a:latin typeface="Arial"/>
            </a:endParaRPr>
          </a:p>
        </p:txBody>
      </p:sp>
      <p:pic>
        <p:nvPicPr>
          <p:cNvPr id="204" name="Picture 20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466320" y="4084200"/>
            <a:ext cx="2534040" cy="814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Box 204"/>
          <p:cNvSpPr txBox="1"/>
          <p:nvPr/>
        </p:nvSpPr>
        <p:spPr>
          <a:xfrm>
            <a:off x="540000" y="618840"/>
            <a:ext cx="8012160" cy="4754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z="2200" b="1" strike="noStrike" spc="-1">
                <a:solidFill>
                  <a:srgbClr val="666666"/>
                </a:solidFill>
                <a:latin typeface="Arial"/>
              </a:rPr>
              <a:t>Campaign preparation: Business Plan, etc.</a:t>
            </a:r>
            <a:endParaRPr lang="en-US" sz="2200" b="0" strike="noStrike" spc="-1">
              <a:latin typeface="Arial"/>
            </a:endParaRPr>
          </a:p>
          <a:p>
            <a:endParaRPr lang="en-US" sz="2200" b="0" strike="noStrike" spc="-1">
              <a:latin typeface="Arial"/>
            </a:endParaRPr>
          </a:p>
          <a:p>
            <a:r>
              <a:rPr lang="en-US" sz="1800" b="0" strike="noStrike" spc="-1">
                <a:solidFill>
                  <a:srgbClr val="4A8087"/>
                </a:solidFill>
                <a:latin typeface="Arial"/>
              </a:rPr>
              <a:t>From Spring 2020 to Winter 2021 we:</a:t>
            </a:r>
            <a:endParaRPr lang="en-US" sz="18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1800" b="0" strike="noStrike" spc="-1">
                <a:solidFill>
                  <a:srgbClr val="4A8087"/>
                </a:solidFill>
                <a:latin typeface="Arial"/>
                <a:ea typeface="Arial"/>
              </a:rPr>
              <a:t> Refined out business plan – (82 pages)</a:t>
            </a:r>
            <a:endParaRPr lang="en-US" sz="18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endParaRPr lang="en-US" sz="18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1800" b="0" strike="noStrike" spc="-1">
                <a:solidFill>
                  <a:srgbClr val="4A8087"/>
                </a:solidFill>
                <a:latin typeface="Arial"/>
                <a:ea typeface="Arial"/>
              </a:rPr>
              <a:t> Wrote our share offer document w/ Terms &amp; Conditions- (32 pages)</a:t>
            </a:r>
            <a:endParaRPr lang="en-US" sz="18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endParaRPr lang="en-US" sz="18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1800" b="0" strike="noStrike" spc="-1">
                <a:solidFill>
                  <a:srgbClr val="4A8087"/>
                </a:solidFill>
                <a:latin typeface="Arial"/>
                <a:ea typeface="Arial"/>
              </a:rPr>
              <a:t> Developed answers for FAQs – (30 questions)</a:t>
            </a:r>
            <a:endParaRPr lang="en-US" sz="18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endParaRPr lang="en-US" sz="18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1800" b="0" strike="noStrike" spc="-1">
                <a:solidFill>
                  <a:srgbClr val="4A8087"/>
                </a:solidFill>
                <a:latin typeface="Arial"/>
                <a:ea typeface="Arial"/>
              </a:rPr>
              <a:t> Secured Community Shares Standard Mark</a:t>
            </a:r>
            <a:endParaRPr lang="en-US" sz="18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endParaRPr lang="en-US" sz="18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1800" b="0" strike="noStrike" spc="-1">
                <a:solidFill>
                  <a:srgbClr val="4A8087"/>
                </a:solidFill>
                <a:latin typeface="Arial"/>
                <a:ea typeface="Arial"/>
              </a:rPr>
              <a:t> Got approval from ETHEX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1800" b="0" strike="noStrike" spc="-1">
                <a:solidFill>
                  <a:srgbClr val="4A8087"/>
                </a:solidFill>
                <a:latin typeface="Arial"/>
                <a:ea typeface="Arial"/>
              </a:rPr>
              <a:t> Secured match investment for campaign momentum</a:t>
            </a:r>
            <a:endParaRPr lang="en-US" sz="18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endParaRPr lang="en-US" sz="18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strike="noStrike" spc="-1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1800" b="0" strike="noStrike" spc="-1">
              <a:latin typeface="Arial"/>
            </a:endParaRPr>
          </a:p>
        </p:txBody>
      </p:sp>
      <p:pic>
        <p:nvPicPr>
          <p:cNvPr id="206" name="Picture 20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466320" y="4084200"/>
            <a:ext cx="2534040" cy="814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97;p5"/>
          <p:cNvSpPr/>
          <p:nvPr/>
        </p:nvSpPr>
        <p:spPr>
          <a:xfrm>
            <a:off x="2766960" y="4464000"/>
            <a:ext cx="3784680" cy="55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1400" b="0" strike="noStrike" spc="-1">
              <a:latin typeface="Arial"/>
            </a:endParaRPr>
          </a:p>
        </p:txBody>
      </p:sp>
      <p:pic>
        <p:nvPicPr>
          <p:cNvPr id="208" name="Google Shape;298;p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80000" y="576000"/>
            <a:ext cx="6584400" cy="3703320"/>
          </a:xfrm>
          <a:prstGeom prst="rect">
            <a:avLst/>
          </a:prstGeom>
          <a:ln w="0">
            <a:noFill/>
          </a:ln>
        </p:spPr>
      </p:pic>
      <p:sp>
        <p:nvSpPr>
          <p:cNvPr id="209" name="Google Shape;292;p4_0"/>
          <p:cNvSpPr/>
          <p:nvPr/>
        </p:nvSpPr>
        <p:spPr>
          <a:xfrm>
            <a:off x="900000" y="4320000"/>
            <a:ext cx="7200000" cy="55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US" sz="2000" b="1" strike="noStrike" spc="-1">
                <a:solidFill>
                  <a:srgbClr val="666666"/>
                </a:solidFill>
                <a:latin typeface="Arial"/>
                <a:ea typeface="Arial"/>
              </a:rPr>
              <a:t> All these documents were created with a style guide, glossary and endless proofreading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</TotalTime>
  <Words>1112</Words>
  <Application>Microsoft Macintosh PowerPoint</Application>
  <PresentationFormat>On-screen Show (16:9)</PresentationFormat>
  <Paragraphs>290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Symbol</vt:lpstr>
      <vt:lpstr>Wingdings</vt:lpstr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dc:description/>
  <cp:lastModifiedBy>Ted Roberts</cp:lastModifiedBy>
  <cp:revision>17</cp:revision>
  <dcterms:modified xsi:type="dcterms:W3CDTF">2023-01-27T10:41:57Z</dcterms:modified>
  <dc:language>en-GB</dc:language>
</cp:coreProperties>
</file>