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/>
    <p:restoredTop sz="94610"/>
  </p:normalViewPr>
  <p:slideViewPr>
    <p:cSldViewPr snapToGrid="0">
      <p:cViewPr varScale="1">
        <p:scale>
          <a:sx n="133" d="100"/>
          <a:sy n="133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439A8-A53C-1945-AC07-EFA9DAC65FF8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9F00-D9FC-264F-AA79-43CA484A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9F00-D9FC-264F-AA79-43CA484ADA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8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39F00-D9FC-264F-AA79-43CA484ADA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4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5D4F-72BF-1BFA-86D9-ABDA1189E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3CEE-454D-8C7C-EEC3-B473CE7A8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C6C6E-7EED-B47A-961D-81530E1E1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33E66-47A9-F44E-B987-7C04C220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F865-D445-A245-C78D-5557A10A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4AB9-0545-79FB-3C4D-32275BF2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6DA9-1B39-224E-D98F-ABE93F36F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704D9-228B-0DA9-A356-EB62BF3F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926CE-37CA-15E4-BA08-B7B582C8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CAF3-0B46-D037-6BC5-F07FF5DA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02142-DC46-B66E-C738-B7B9A674F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4FD1B-F6DA-4900-8883-8C3106378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9687-0FD6-F520-D155-66ACE0B3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77663-CE01-EC23-5857-6A66914F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548F-FD4D-0F5E-BD84-049482BF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D50A-9648-EA12-7554-158392A0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79D4-3E14-5FA5-B508-3C0A914A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B1EED-20CD-374B-DE0A-77E065FB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D562-76C3-57E6-5E07-61B5652D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533F-9201-0D96-0FCF-58B24FF0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1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3295-A3FF-1EFE-6A86-405DDB7F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EC86C-1A0D-FE2E-C358-E3D4E5716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A20E-F62F-F156-DD3F-1937E02D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4BEC-8DCB-70FD-0C06-C41B30F5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F2279-15FC-2867-42A7-02B0FFEA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0035-C0A6-1DE2-E97F-7815C816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1BE8-7E6F-4280-FC6D-4D3751E3C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CF88B-5581-A9EA-306D-BF041A41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DE174-5D8E-C5B4-8EDA-F5F573F5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A2657-68BF-45E1-9DD1-FE8D5957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5AB81-990F-8DC3-5C26-4616C4E5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0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8857-A1C4-19D5-345A-F8F2838F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31170-3A0D-1F2B-B99C-699947FF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037A3-D87D-E862-9686-0E1722601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CB27A-9A9F-9C69-DBBE-57186D26F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34E77-80B2-3167-745E-1364338E9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ECAD4-6032-A7F1-03EF-7E6D95C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0464F-C54C-75CE-9CDF-BFF0471C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5BE1A-6A21-354F-460B-39804680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ED70-21C6-6FAC-B8D2-D058ABEA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8E53D-8BBD-434E-E101-F704BA90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DFDD9-69C9-CCDD-B244-44D6C43E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4D0A5-C32E-E9A3-86AD-544833F0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2D5AE-49FF-23A8-CBE3-3CAD4370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26FD3-81E5-EAA7-B30B-7B28F52F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9794-3737-6240-0139-274CA57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1FA2-C613-FAB3-D641-8532C376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C3F5-475E-08B7-9B57-A8C9D819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C503E-F121-831C-01F7-E4D8A1086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C5FA8-FCBC-8046-598A-57050650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3A33-E949-C658-C96C-5B48F505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888F-0903-D69F-2B0D-8C82125C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48CF-5687-219D-5A04-489826C6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ACE45-64FE-08BD-D154-0A084C67A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AA997-E575-04C8-99EA-311ED1321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797E-C9A2-6476-5D04-BCFA5702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AAAB1-4982-F849-B2AF-AF93142C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C1E4B-2840-2FE3-14C0-37475FEE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2A45E-2662-E1B3-C1DB-0F100384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80761-4B00-3C37-7EF0-2FE81DB66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5096C-C728-3015-DFE2-7272AB045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DF5A-6900-454B-876A-47A4B985AAE1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2CA7-01DD-C436-4A2B-B7263AA3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1B77-7E04-3F1B-3CCD-E5D2B5FDA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EBE60-5477-C84C-8267-80F8C37E2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1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F2FE1EAC-7983-1E91-EDDB-BC8CB2B4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46085" y="-1295156"/>
            <a:ext cx="12406560" cy="82674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ACF43-A3EB-791B-6F3F-0B287C9B3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75" y="42021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rgbClr val="FFFFFF"/>
                </a:solidFill>
                <a:latin typeface="Avenir Next LT Pro" panose="020B0504020202020204" pitchFamily="34" charset="77"/>
              </a:rPr>
              <a:t>LIVING LEGENDS</a:t>
            </a:r>
            <a:br>
              <a:rPr lang="en-US" sz="5200" b="1" dirty="0">
                <a:solidFill>
                  <a:srgbClr val="FFFFFF"/>
                </a:solidFill>
                <a:latin typeface="Avenir Next LT Pro" panose="020B0504020202020204" pitchFamily="34" charset="77"/>
              </a:rPr>
            </a:br>
            <a:endParaRPr lang="en-US" sz="5200" b="1" dirty="0">
              <a:solidFill>
                <a:srgbClr val="FFFFFF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F22A9-AD69-742E-B87A-5788B7C39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venir Next LT Pro" panose="020B0504020202020204" pitchFamily="34" charset="77"/>
              </a:rPr>
              <a:t>THE ANCIENT AND VETERAN TREES OF COMMON FARM, HATFIELD, HEREFORDSHIRE</a:t>
            </a:r>
          </a:p>
        </p:txBody>
      </p:sp>
    </p:spTree>
    <p:extLst>
      <p:ext uri="{BB962C8B-B14F-4D97-AF65-F5344CB8AC3E}">
        <p14:creationId xmlns:p14="http://schemas.microsoft.com/office/powerpoint/2010/main" val="125518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2282" y="525322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irds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974C34AD-D70E-2F51-2291-4D32D2870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9" name="Picture 8" descr="A bird perched on a branch&#10;&#10;Description automatically generated">
            <a:extLst>
              <a:ext uri="{FF2B5EF4-FFF2-40B4-BE49-F238E27FC236}">
                <a16:creationId xmlns:a16="http://schemas.microsoft.com/office/drawing/2014/main" id="{EE9C740A-5E5C-7770-6846-CEC82F7B69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5758A-C013-5C49-B321-AEDC7A5D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9" y="4158015"/>
            <a:ext cx="7825112" cy="160838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</a:rPr>
              <a:t>LIFE IN TREES</a:t>
            </a:r>
            <a:br>
              <a:rPr lang="en-US" sz="2400" b="1" dirty="0">
                <a:latin typeface="Avenir Next LT Pro" panose="020B0504020202020204" pitchFamily="34" charset="77"/>
              </a:rPr>
            </a:br>
            <a:endParaRPr lang="en-US" sz="2400" b="1" dirty="0">
              <a:latin typeface="Avenir Next LT Pro" panose="020B0504020202020204" pitchFamily="34" charset="77"/>
            </a:endParaRPr>
          </a:p>
        </p:txBody>
      </p:sp>
      <p:pic>
        <p:nvPicPr>
          <p:cNvPr id="7" name="Picture 6" descr="A picture containing sky, tree, outdoor, perched&#10;&#10;Description automatically generated">
            <a:extLst>
              <a:ext uri="{FF2B5EF4-FFF2-40B4-BE49-F238E27FC236}">
                <a16:creationId xmlns:a16="http://schemas.microsoft.com/office/drawing/2014/main" id="{B822EDCD-0D43-BA54-1E24-2DF3A99A7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D24B41-8E72-5684-ADB1-18E02F63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90" y="5068577"/>
            <a:ext cx="3712464" cy="1608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Different species of bird rely on different species of tree in different settings for different purposes.</a:t>
            </a:r>
          </a:p>
        </p:txBody>
      </p:sp>
    </p:spTree>
    <p:extLst>
      <p:ext uri="{BB962C8B-B14F-4D97-AF65-F5344CB8AC3E}">
        <p14:creationId xmlns:p14="http://schemas.microsoft.com/office/powerpoint/2010/main" val="387161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896D9-46D0-2814-CBEB-051337FE4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PROTECTION, FOOD, HOME, HUNTING </a:t>
            </a:r>
          </a:p>
        </p:txBody>
      </p:sp>
      <p:pic>
        <p:nvPicPr>
          <p:cNvPr id="7" name="Picture 6" descr="A bird on a tree&#10;&#10;Description automatically generated with medium confidence">
            <a:extLst>
              <a:ext uri="{FF2B5EF4-FFF2-40B4-BE49-F238E27FC236}">
                <a16:creationId xmlns:a16="http://schemas.microsoft.com/office/drawing/2014/main" id="{4F5BC6DE-CA14-690E-EC40-D00EE4FB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9" name="Picture 8" descr="A hawk perched on a tree branch&#10;&#10;Description automatically generated">
            <a:extLst>
              <a:ext uri="{FF2B5EF4-FFF2-40B4-BE49-F238E27FC236}">
                <a16:creationId xmlns:a16="http://schemas.microsoft.com/office/drawing/2014/main" id="{C476851F-6B9A-868C-C889-10A91BF40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5" name="Content Placeholder 4" descr="A bird sitting on a branch&#10;&#10;Description automatically generated with medium confidence">
            <a:extLst>
              <a:ext uri="{FF2B5EF4-FFF2-40B4-BE49-F238E27FC236}">
                <a16:creationId xmlns:a16="http://schemas.microsoft.com/office/drawing/2014/main" id="{5A8BDC47-E01E-F531-148C-59C9DC7E0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11" name="Picture 10" descr="A bird sitting on a tree branch&#10;&#10;Description automatically generated">
            <a:extLst>
              <a:ext uri="{FF2B5EF4-FFF2-40B4-BE49-F238E27FC236}">
                <a16:creationId xmlns:a16="http://schemas.microsoft.com/office/drawing/2014/main" id="{ADB0E1C1-07DE-A2AE-00B2-BE67FBDFC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E1AE1-6E29-9AEA-E766-09B2410A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FUTURE ANCIENT TREES</a:t>
            </a:r>
          </a:p>
        </p:txBody>
      </p:sp>
      <p:pic>
        <p:nvPicPr>
          <p:cNvPr id="5" name="Content Placeholder 4" descr="A grassy area with trees in the back&#10;&#10;Description automatically generated with medium confidence">
            <a:extLst>
              <a:ext uri="{FF2B5EF4-FFF2-40B4-BE49-F238E27FC236}">
                <a16:creationId xmlns:a16="http://schemas.microsoft.com/office/drawing/2014/main" id="{81C19406-5E18-89C7-31EE-12A62B00F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90301F99-C576-05E8-8F51-4F5964C48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7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AC0AC-A340-DEDD-7D2B-83E2926B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Next LT Pro" panose="020B0504020202020204" pitchFamily="34" charset="77"/>
              </a:rPr>
              <a:t>RIGHT TREE </a:t>
            </a:r>
            <a:br>
              <a:rPr lang="en-US" sz="2800" b="1" dirty="0">
                <a:latin typeface="Avenir Next LT Pro" panose="020B0504020202020204" pitchFamily="34" charset="77"/>
              </a:rPr>
            </a:br>
            <a:r>
              <a:rPr lang="en-US" sz="2800" b="1" dirty="0">
                <a:latin typeface="Avenir Next LT Pro" panose="020B0504020202020204" pitchFamily="34" charset="77"/>
              </a:rPr>
              <a:t>RIGHT PLACE</a:t>
            </a:r>
            <a:r>
              <a:rPr lang="en-US" sz="28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C597E1-E266-B46D-E806-B4FD978A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LT Pro" panose="020B0504020202020204" pitchFamily="34" charset="77"/>
              </a:rPr>
              <a:t>Some birds REALLY don’t like trees.</a:t>
            </a:r>
          </a:p>
          <a:p>
            <a:endParaRPr lang="en-US" sz="2000" dirty="0">
              <a:latin typeface="Avenir Next LT Pro" panose="020B0504020202020204" pitchFamily="34" charset="77"/>
            </a:endParaRPr>
          </a:p>
        </p:txBody>
      </p:sp>
      <p:pic>
        <p:nvPicPr>
          <p:cNvPr id="5" name="Content Placeholder 4" descr="A bird standing on rocks&#10;&#10;Description automatically generated with medium confidence">
            <a:extLst>
              <a:ext uri="{FF2B5EF4-FFF2-40B4-BE49-F238E27FC236}">
                <a16:creationId xmlns:a16="http://schemas.microsoft.com/office/drawing/2014/main" id="{D22C39DA-6557-FFEA-2C96-7FA28E24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588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6797E-7FDE-1730-8A06-4F0DF086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latin typeface="Avenir Next LT Pro" panose="020B0504020202020204" pitchFamily="34" charset="77"/>
              </a:rPr>
              <a:t>FARM ROOTS</a:t>
            </a:r>
          </a:p>
        </p:txBody>
      </p:sp>
      <p:pic>
        <p:nvPicPr>
          <p:cNvPr id="5" name="Picture 4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2D9DCDEE-B62B-DB14-D904-643F3B488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E0B4-5AF0-A4B7-249E-0E20C93B6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037"/>
            <a:ext cx="3822189" cy="3911926"/>
          </a:xfrm>
        </p:spPr>
        <p:txBody>
          <a:bodyPr>
            <a:normAutofit lnSpcReduction="10000"/>
          </a:bodyPr>
          <a:lstStyle/>
          <a:p>
            <a:r>
              <a:rPr lang="en-US" sz="1700" dirty="0">
                <a:latin typeface="Avenir Next LT Pro" panose="020B0504020202020204" pitchFamily="34" charset="77"/>
              </a:rPr>
              <a:t>Family farmed in and around Herefordshire for hundreds of years.</a:t>
            </a:r>
          </a:p>
          <a:p>
            <a:r>
              <a:rPr lang="en-US" sz="1700" dirty="0">
                <a:latin typeface="Avenir Next LT Pro" panose="020B0504020202020204" pitchFamily="34" charset="77"/>
              </a:rPr>
              <a:t>Tenant farmers moving around the county</a:t>
            </a:r>
          </a:p>
          <a:p>
            <a:r>
              <a:rPr lang="en-US" sz="1700" dirty="0">
                <a:latin typeface="Avenir Next LT Pro" panose="020B0504020202020204" pitchFamily="34" charset="77"/>
              </a:rPr>
              <a:t>Main farm – 450 acres owned by Brasenose College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Organic 20 years. 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Beef, arable, veg, flowers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Great soil. 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Very productive. 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Floods A LOT. </a:t>
            </a:r>
          </a:p>
          <a:p>
            <a:pPr lvl="1"/>
            <a:r>
              <a:rPr lang="en-US" sz="1700" dirty="0">
                <a:latin typeface="Avenir Next LT Pro" panose="020B0504020202020204" pitchFamily="34" charset="77"/>
              </a:rPr>
              <a:t>Only really 2 interesting “ancient trees”. But they are DAMN good trees</a:t>
            </a:r>
          </a:p>
          <a:p>
            <a:pPr marL="0" indent="0">
              <a:buNone/>
            </a:pPr>
            <a:endParaRPr lang="en-US" sz="1700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123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Content Placeholder 14" descr="A group of cows grazing in a field&#10;&#10;Description automatically generated with low confidence">
            <a:extLst>
              <a:ext uri="{FF2B5EF4-FFF2-40B4-BE49-F238E27FC236}">
                <a16:creationId xmlns:a16="http://schemas.microsoft.com/office/drawing/2014/main" id="{8352825D-80EF-508A-D518-3BD007B3F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79AB5-2958-9C36-3CE5-969C0889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</a:rPr>
              <a:t>NOW AND THEN</a:t>
            </a:r>
            <a:br>
              <a:rPr lang="en-US" sz="3600" b="1" dirty="0">
                <a:latin typeface="Avenir Next LT Pro" panose="020B0504020202020204" pitchFamily="34" charset="77"/>
              </a:rPr>
            </a:br>
            <a:r>
              <a:rPr lang="en-US" sz="3600" b="1" dirty="0">
                <a:latin typeface="Avenir Next LT Pro" panose="020B0504020202020204" pitchFamily="34" charset="77"/>
              </a:rPr>
              <a:t>RECENT GOOGLE MAPS IMAGE VS 1885 OS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Content Placeholder 18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C06007AA-613B-9A63-48DE-9B271F963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AEC5AA-13AF-774A-DB2E-15C7392CE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617AFBE0-6F87-60B3-ACE5-BEF20BCA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latin typeface="Avenir Next LT Pro" panose="020B0504020202020204" pitchFamily="34" charset="77"/>
              </a:rPr>
              <a:t>Common Farm, Hatfield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Land purchased in 2020.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Appeared to have been low input/management.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Many mature trees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Field boundaries largely unchanged from 1885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Some trees thinned/woodland cleared</a:t>
            </a:r>
          </a:p>
          <a:p>
            <a:r>
              <a:rPr lang="en-US" sz="1800" dirty="0">
                <a:latin typeface="Avenir Next LT Pro" panose="020B0504020202020204" pitchFamily="34" charset="77"/>
              </a:rPr>
              <a:t>Ash dieback taking its toll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272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C55E1-8191-6914-7287-C07458C8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en-US" sz="3700" b="1">
                <a:latin typeface="Avenir Next LT Pro" panose="020B0504020202020204" pitchFamily="34" charset="77"/>
              </a:rPr>
              <a:t>THE TREES – ANCIENT WOODLAND</a:t>
            </a:r>
          </a:p>
        </p:txBody>
      </p:sp>
      <p:pic>
        <p:nvPicPr>
          <p:cNvPr id="7" name="Picture 6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7FF1016D-3AA7-8831-3A4A-05D84E19F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5" name="Content Placeholder 4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483DB637-6AD1-B15E-FEF5-BF9831233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15" name="Picture 1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08BEA718-E364-276D-02F8-77132C2AEF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9" name="Picture 8" descr="A picture containing tree, outdoor, grass, field&#10;&#10;Description automatically generated">
            <a:extLst>
              <a:ext uri="{FF2B5EF4-FFF2-40B4-BE49-F238E27FC236}">
                <a16:creationId xmlns:a16="http://schemas.microsoft.com/office/drawing/2014/main" id="{33624172-A8B6-408E-6898-FD1AC26DB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11" name="Picture 10" descr="A forest with fallen trees&#10;&#10;Description automatically generated with low confidence">
            <a:extLst>
              <a:ext uri="{FF2B5EF4-FFF2-40B4-BE49-F238E27FC236}">
                <a16:creationId xmlns:a16="http://schemas.microsoft.com/office/drawing/2014/main" id="{70657D5C-3E5B-338A-9F47-D8D009A9E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A33B143-A51C-59D3-EF0B-63080F95A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r>
              <a:rPr lang="en-US" sz="2000" dirty="0"/>
              <a:t>Unmanaged except by the cattle that graze and browse through once the bluebells have finished flowering</a:t>
            </a:r>
          </a:p>
          <a:p>
            <a:r>
              <a:rPr lang="en-US" sz="2000" dirty="0"/>
              <a:t>Dead wood left to rot </a:t>
            </a:r>
          </a:p>
          <a:p>
            <a:r>
              <a:rPr lang="en-US" sz="2000" dirty="0"/>
              <a:t>Mix of alder, hazel, beech, ash…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51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87C0C-3541-4EE6-2B92-C3FA04F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latin typeface="Avenir Next LT Pro" panose="020B0504020202020204" pitchFamily="34" charset="77"/>
              </a:rPr>
              <a:t>THE TREES – “PARKLAND”</a:t>
            </a:r>
          </a:p>
        </p:txBody>
      </p:sp>
      <p:pic>
        <p:nvPicPr>
          <p:cNvPr id="5" name="Content Placeholder 4" descr="A picture containing tree, grass, outdoor, field&#10;&#10;Description automatically generated">
            <a:extLst>
              <a:ext uri="{FF2B5EF4-FFF2-40B4-BE49-F238E27FC236}">
                <a16:creationId xmlns:a16="http://schemas.microsoft.com/office/drawing/2014/main" id="{A7F6BED1-26B1-3749-E273-D9849625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Picture 6" descr="A tree in a field&#10;&#10;Description automatically generated with low confidence">
            <a:extLst>
              <a:ext uri="{FF2B5EF4-FFF2-40B4-BE49-F238E27FC236}">
                <a16:creationId xmlns:a16="http://schemas.microsoft.com/office/drawing/2014/main" id="{A0AF88AC-FEDC-D915-D708-757141186E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11" name="Picture 10" descr="A couple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ECB0FDA9-A2DE-7D9B-4921-C05687C80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7ED79732-6F4C-7CC5-E821-3CC041D7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LT Pro" panose="020B0504020202020204" pitchFamily="34" charset="77"/>
              </a:rPr>
              <a:t>Woodland bleeds out to lower density of tree cover.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Lapsed Ash pollards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Many succumbing to dieback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Providing shelter and food to cattle</a:t>
            </a:r>
          </a:p>
        </p:txBody>
      </p:sp>
    </p:spTree>
    <p:extLst>
      <p:ext uri="{BB962C8B-B14F-4D97-AF65-F5344CB8AC3E}">
        <p14:creationId xmlns:p14="http://schemas.microsoft.com/office/powerpoint/2010/main" val="102787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64">
            <a:extLst>
              <a:ext uri="{FF2B5EF4-FFF2-40B4-BE49-F238E27FC236}">
                <a16:creationId xmlns:a16="http://schemas.microsoft.com/office/drawing/2014/main" id="{A16205FC-7CE3-39C8-D9F0-A8895E4D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tree in a field&#10;&#10;Description automatically generated with low confidence">
            <a:extLst>
              <a:ext uri="{FF2B5EF4-FFF2-40B4-BE49-F238E27FC236}">
                <a16:creationId xmlns:a16="http://schemas.microsoft.com/office/drawing/2014/main" id="{F06DD855-71C0-9A4A-2C0D-902137002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642726" cy="6857990"/>
          </a:xfrm>
          <a:prstGeom prst="rect">
            <a:avLst/>
          </a:prstGeom>
        </p:spPr>
      </p:pic>
      <p:pic>
        <p:nvPicPr>
          <p:cNvPr id="11" name="Picture 10" descr="A grassy field with trees&#10;&#10;Description automatically generated with low confidence">
            <a:extLst>
              <a:ext uri="{FF2B5EF4-FFF2-40B4-BE49-F238E27FC236}">
                <a16:creationId xmlns:a16="http://schemas.microsoft.com/office/drawing/2014/main" id="{BB72FE04-2166-CFB0-C59C-94CB9E4584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pic>
        <p:nvPicPr>
          <p:cNvPr id="24" name="Content Placeholder 23" descr="A large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6827676C-B5B6-9EEC-EB45-B67904A603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9C57A5-6B5F-566A-D91A-CC298E66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Next LT Pro" panose="020B0504020202020204" pitchFamily="34" charset="77"/>
              </a:rPr>
              <a:t>HEDGEROW TREES</a:t>
            </a:r>
          </a:p>
        </p:txBody>
      </p:sp>
      <p:pic>
        <p:nvPicPr>
          <p:cNvPr id="5" name="Content Placeholder 4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709E8970-728C-A7EB-E2E9-6F1AACC11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7" name="Picture 6" descr="A body of water with grass and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7BE8B193-0000-C5BD-D515-51609611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3023787" y="174280"/>
            <a:ext cx="3339649" cy="2991088"/>
          </a:xfrm>
          <a:prstGeom prst="rect">
            <a:avLst/>
          </a:prstGeom>
        </p:spPr>
      </p:pic>
      <p:pic>
        <p:nvPicPr>
          <p:cNvPr id="9" name="Picture 8" descr="A field of yellow flowers with trees in the background&#10;&#10;Description automatically generated">
            <a:extLst>
              <a:ext uri="{FF2B5EF4-FFF2-40B4-BE49-F238E27FC236}">
                <a16:creationId xmlns:a16="http://schemas.microsoft.com/office/drawing/2014/main" id="{7349753B-22DB-6994-F52E-A1150C453E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FA834A-8183-D2BD-E21E-4B15AB75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36947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LT Pro" panose="020B0504020202020204" pitchFamily="34" charset="77"/>
              </a:rPr>
              <a:t>Top left used to be an “in field” tree. Hedge put in as part of stewardship scheme.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Top right – gateway needs moving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Hedges need work!</a:t>
            </a:r>
          </a:p>
        </p:txBody>
      </p:sp>
    </p:spTree>
    <p:extLst>
      <p:ext uri="{BB962C8B-B14F-4D97-AF65-F5344CB8AC3E}">
        <p14:creationId xmlns:p14="http://schemas.microsoft.com/office/powerpoint/2010/main" val="209137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76022-DEC5-1769-EDB2-76963C9B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Next LT Pro" panose="020B0504020202020204" pitchFamily="34" charset="77"/>
              </a:rPr>
              <a:t>ANCIENT/VETERAN TREES DON’T NEED TO BE BIG</a:t>
            </a:r>
          </a:p>
        </p:txBody>
      </p:sp>
      <p:pic>
        <p:nvPicPr>
          <p:cNvPr id="5" name="Content Placeholder 4" descr="A group of trees in a field&#10;&#10;Description automatically generated with medium confidence">
            <a:extLst>
              <a:ext uri="{FF2B5EF4-FFF2-40B4-BE49-F238E27FC236}">
                <a16:creationId xmlns:a16="http://schemas.microsoft.com/office/drawing/2014/main" id="{0D4AB6AB-912D-6AAC-B536-E57EE2C82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EE43F-A84F-54CF-52BB-B6884A3A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venir Next LT Pro" panose="020B0504020202020204" pitchFamily="34" charset="77"/>
              </a:rPr>
              <a:t>This gnarly field maple is one of my </a:t>
            </a:r>
            <a:r>
              <a:rPr lang="en-US" sz="2000" dirty="0" err="1">
                <a:latin typeface="Avenir Next LT Pro" panose="020B0504020202020204" pitchFamily="34" charset="77"/>
              </a:rPr>
              <a:t>favourite</a:t>
            </a:r>
            <a:r>
              <a:rPr lang="en-US" sz="2000" dirty="0">
                <a:latin typeface="Avenir Next LT Pro" panose="020B0504020202020204" pitchFamily="34" charset="77"/>
              </a:rPr>
              <a:t> trees on the farm. 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Just because it isn’t going to grow as big as an oak or ash, doesn’t mean it isn’t important.</a:t>
            </a:r>
          </a:p>
          <a:p>
            <a:r>
              <a:rPr lang="en-US" sz="2000" dirty="0">
                <a:latin typeface="Avenir Next LT Pro" panose="020B0504020202020204" pitchFamily="34" charset="77"/>
              </a:rPr>
              <a:t>Diversity = </a:t>
            </a:r>
            <a:r>
              <a:rPr lang="en-US" sz="2000" dirty="0" err="1">
                <a:latin typeface="Avenir Next LT Pro" panose="020B0504020202020204" pitchFamily="34" charset="77"/>
              </a:rPr>
              <a:t>Resiliance</a:t>
            </a:r>
            <a:r>
              <a:rPr lang="en-US" sz="2000" dirty="0">
                <a:latin typeface="Avenir Next LT Pro" panose="020B0504020202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23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Widescreen</PresentationFormat>
  <Paragraphs>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Office Theme</vt:lpstr>
      <vt:lpstr>LIVING LEGENDS </vt:lpstr>
      <vt:lpstr>FARM ROOTS</vt:lpstr>
      <vt:lpstr>PowerPoint Presentation</vt:lpstr>
      <vt:lpstr>NOW AND THEN RECENT GOOGLE MAPS IMAGE VS 1885 OS</vt:lpstr>
      <vt:lpstr>THE TREES – ANCIENT WOODLAND</vt:lpstr>
      <vt:lpstr>THE TREES – “PARKLAND”</vt:lpstr>
      <vt:lpstr>PowerPoint Presentation</vt:lpstr>
      <vt:lpstr>HEDGEROW TREES</vt:lpstr>
      <vt:lpstr>ANCIENT/VETERAN TREES DON’T NEED TO BE BIG</vt:lpstr>
      <vt:lpstr>LIFE IN TREES </vt:lpstr>
      <vt:lpstr>PROTECTION, FOOD, HOME, HUNTING </vt:lpstr>
      <vt:lpstr>FUTURE ANCIENT TREES</vt:lpstr>
      <vt:lpstr>RIGHT TREE  RIGHT PLACE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LEGENDS</dc:title>
  <dc:creator>Ben Andrews</dc:creator>
  <cp:lastModifiedBy>Ted Roberts</cp:lastModifiedBy>
  <cp:revision>3</cp:revision>
  <dcterms:created xsi:type="dcterms:W3CDTF">2022-12-05T16:11:02Z</dcterms:created>
  <dcterms:modified xsi:type="dcterms:W3CDTF">2023-01-26T15:42:49Z</dcterms:modified>
</cp:coreProperties>
</file>