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78" r:id="rId6"/>
    <p:sldId id="300" r:id="rId7"/>
    <p:sldId id="262" r:id="rId8"/>
    <p:sldId id="293" r:id="rId9"/>
    <p:sldId id="276" r:id="rId10"/>
    <p:sldId id="261" r:id="rId11"/>
    <p:sldId id="279" r:id="rId12"/>
    <p:sldId id="281" r:id="rId13"/>
    <p:sldId id="294" r:id="rId14"/>
    <p:sldId id="288" r:id="rId15"/>
    <p:sldId id="292" r:id="rId16"/>
    <p:sldId id="296" r:id="rId17"/>
    <p:sldId id="297" r:id="rId18"/>
    <p:sldId id="298" r:id="rId19"/>
    <p:sldId id="299" r:id="rId20"/>
    <p:sldId id="28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8385"/>
    <a:srgbClr val="81ADCA"/>
    <a:srgbClr val="FFFFFF"/>
    <a:srgbClr val="2D76A6"/>
    <a:srgbClr val="800000"/>
    <a:srgbClr val="69699E"/>
    <a:srgbClr val="003F34"/>
    <a:srgbClr val="2F76A6"/>
    <a:srgbClr val="307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40C3E-50AE-45C5-8495-35D34F97232D}" v="18" dt="2022-12-14T20:00:52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 autoAdjust="0"/>
    <p:restoredTop sz="63197" autoAdjust="0"/>
  </p:normalViewPr>
  <p:slideViewPr>
    <p:cSldViewPr snapToGrid="0" snapToObjects="1">
      <p:cViewPr varScale="1">
        <p:scale>
          <a:sx n="87" d="100"/>
          <a:sy n="87" d="100"/>
        </p:scale>
        <p:origin x="21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5C9DF-E90F-4CC0-86F4-E9900985C50C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2B62-B4D4-4663-BA4F-722FD7852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8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31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00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20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33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44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65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90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67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2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23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0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1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4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FFFF"/>
              </a:solidFill>
              <a:latin typeface="Andes ExtraLight"/>
              <a:cs typeface="Andes Extra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2B62-B4D4-4663-BA4F-722FD78528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1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0974-AEAB-436B-8B6F-EC09830A8657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4A1-A7A6-A94A-AF2F-8EE78ED1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0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12BA-386C-402C-AD38-B662DB8C9969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4A1-A7A6-A94A-AF2F-8EE78ED1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2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C88-714E-4492-B03E-670322FCCB89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4A1-A7A6-A94A-AF2F-8EE78ED1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3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6CF2-08E9-4634-95AA-4EC1E57FDB1E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4A1-A7A6-A94A-AF2F-8EE78ED1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9D09-F9F6-4394-93BD-EC1F5BD7C672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4A1-A7A6-A94A-AF2F-8EE78ED1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6B6-21D6-4CB1-8EAE-7E59B4B34778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4A1-A7A6-A94A-AF2F-8EE78ED1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3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DD17-6FBB-48AC-B0B1-9E3A977A1EE3}" type="datetime1">
              <a:rPr lang="en-US" smtClean="0"/>
              <a:t>1/26/23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4A1-A7A6-A94A-AF2F-8EE78ED1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27F4-5108-40C4-8B60-C78292D68571}" type="datetime1">
              <a:rPr lang="en-US" smtClean="0"/>
              <a:t>1/26/23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4A1-A7A6-A94A-AF2F-8EE78ED1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4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FEE1-9B8D-4249-A0B1-13220DDC602C}" type="datetime1">
              <a:rPr lang="en-US" smtClean="0"/>
              <a:t>1/26/23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4A1-A7A6-A94A-AF2F-8EE78ED1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1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A436-6172-4F38-B793-823EB491CFCE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4A1-A7A6-A94A-AF2F-8EE78ED1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4E42-8FE2-4946-AC90-44F3C6DAA671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94A1-A7A6-A94A-AF2F-8EE78ED1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20C12-A7C5-4BE9-BC85-A06A202CCD85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F94A1-A7A6-A94A-AF2F-8EE78ED1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0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emf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ree, grass, plant, outdoor&#10;&#10;Description automatically generated">
            <a:extLst>
              <a:ext uri="{FF2B5EF4-FFF2-40B4-BE49-F238E27FC236}">
                <a16:creationId xmlns:a16="http://schemas.microsoft.com/office/drawing/2014/main" id="{0CBAEB48-0E5B-4595-8D4A-6EF3ECEC4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48" y="0"/>
            <a:ext cx="12192000" cy="6858513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6087752" y="4253023"/>
            <a:ext cx="8248" cy="844083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TLogoCMYK white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999" y="5322953"/>
            <a:ext cx="1800000" cy="1131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1" y="2711658"/>
            <a:ext cx="9143999" cy="1454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GB" sz="3600" b="1" dirty="0">
                <a:solidFill>
                  <a:schemeClr val="bg1"/>
                </a:solidFill>
                <a:ea typeface="Calibri" panose="020F0502020204030204" pitchFamily="34" charset="0"/>
              </a:rPr>
              <a:t>Living Legends</a:t>
            </a:r>
            <a:endParaRPr lang="en-US" sz="3600" dirty="0">
              <a:solidFill>
                <a:schemeClr val="bg1"/>
              </a:solidFill>
              <a:cs typeface="Andes SemiBold"/>
            </a:endParaRPr>
          </a:p>
          <a:p>
            <a:pPr algn="ctr"/>
            <a:r>
              <a:rPr lang="en-GB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Recognising the heritage and nature value of ancient trees on farms</a:t>
            </a:r>
            <a:endParaRPr lang="en-GB" sz="18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algn="ctr">
              <a:lnSpc>
                <a:spcPts val="2900"/>
              </a:lnSpc>
            </a:pPr>
            <a:endParaRPr lang="en-GB" b="1" dirty="0">
              <a:solidFill>
                <a:schemeClr val="bg1"/>
              </a:solidFill>
              <a:cs typeface="Andes Medium"/>
            </a:endParaRPr>
          </a:p>
          <a:p>
            <a:pPr algn="ctr">
              <a:lnSpc>
                <a:spcPts val="2900"/>
              </a:lnSpc>
            </a:pPr>
            <a:r>
              <a:rPr lang="en-GB" b="1" dirty="0">
                <a:solidFill>
                  <a:schemeClr val="bg1"/>
                </a:solidFill>
                <a:cs typeface="Andes Medium"/>
              </a:rPr>
              <a:t>Dr Emma Gilmartin</a:t>
            </a:r>
            <a:endParaRPr lang="en-US" sz="3600" dirty="0">
              <a:solidFill>
                <a:schemeClr val="bg1"/>
              </a:solidFill>
              <a:cs typeface="Ande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5E135E-F429-4B42-BBBA-11D6521EE457}"/>
              </a:ext>
            </a:extLst>
          </p:cNvPr>
          <p:cNvSpPr txBox="1"/>
          <p:nvPr/>
        </p:nvSpPr>
        <p:spPr>
          <a:xfrm>
            <a:off x="10996485" y="6627681"/>
            <a:ext cx="16832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Liz Fleming-Williams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71"/>
    </mc:Choice>
    <mc:Fallback xmlns="">
      <p:transition spd="slow" advTm="6247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50560" y="548680"/>
            <a:ext cx="829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Recognising ancient and veteran trees</a:t>
            </a:r>
          </a:p>
        </p:txBody>
      </p:sp>
      <p:pic>
        <p:nvPicPr>
          <p:cNvPr id="19" name="Picture 18" descr="WTLogoCMYK whit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12D0F-2FA3-4C3D-A00A-05DF40FEFFF2}"/>
              </a:ext>
            </a:extLst>
          </p:cNvPr>
          <p:cNvSpPr txBox="1"/>
          <p:nvPr/>
        </p:nvSpPr>
        <p:spPr>
          <a:xfrm>
            <a:off x="1030147" y="1667812"/>
            <a:ext cx="80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Large, but!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61B70-1525-4A6D-AF53-024794AD6FDA}"/>
              </a:ext>
            </a:extLst>
          </p:cNvPr>
          <p:cNvSpPr txBox="1"/>
          <p:nvPr/>
        </p:nvSpPr>
        <p:spPr>
          <a:xfrm>
            <a:off x="1506383" y="5609563"/>
            <a:ext cx="346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Don’t overlook small-statured species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AD735-3C0A-4F48-A062-61122AAEBEC8}"/>
              </a:ext>
            </a:extLst>
          </p:cNvPr>
          <p:cNvSpPr txBox="1"/>
          <p:nvPr/>
        </p:nvSpPr>
        <p:spPr>
          <a:xfrm>
            <a:off x="7218902" y="5604365"/>
            <a:ext cx="3753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Remember growing conditions affect size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85EA45-A93B-482E-B457-BE1CA4F5C8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8815" y="2199565"/>
            <a:ext cx="5197757" cy="34106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134B1D-992E-4757-8970-C60C47ABA1C9}"/>
              </a:ext>
            </a:extLst>
          </p:cNvPr>
          <p:cNvSpPr txBox="1"/>
          <p:nvPr/>
        </p:nvSpPr>
        <p:spPr>
          <a:xfrm>
            <a:off x="10336487" y="5378731"/>
            <a:ext cx="1382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Niall </a:t>
            </a:r>
            <a:r>
              <a:rPr lang="en-US" sz="900" dirty="0" err="1">
                <a:solidFill>
                  <a:schemeClr val="bg1"/>
                </a:solidFill>
              </a:rPr>
              <a:t>Benvie</a:t>
            </a:r>
            <a:r>
              <a:rPr lang="en-US" sz="900" dirty="0">
                <a:solidFill>
                  <a:schemeClr val="bg1"/>
                </a:solidFill>
              </a:rPr>
              <a:t>/ WTML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F4D006-1AB7-EF91-B6A0-8675831CF9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874" y="2197362"/>
            <a:ext cx="5113800" cy="34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46"/>
    </mc:Choice>
    <mc:Fallback xmlns="">
      <p:transition spd="slow" advTm="533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50560" y="548680"/>
            <a:ext cx="829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Recognising ancient and veteran trees</a:t>
            </a:r>
          </a:p>
        </p:txBody>
      </p:sp>
      <p:pic>
        <p:nvPicPr>
          <p:cNvPr id="19" name="Picture 18" descr="WTLogoCMYK whit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12D0F-2FA3-4C3D-A00A-05DF40FEFFF2}"/>
              </a:ext>
            </a:extLst>
          </p:cNvPr>
          <p:cNvSpPr txBox="1"/>
          <p:nvPr/>
        </p:nvSpPr>
        <p:spPr>
          <a:xfrm>
            <a:off x="1030147" y="1667812"/>
            <a:ext cx="80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Full of features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679A9-7062-4FDB-9110-4F8BC356AE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227" y="2344921"/>
            <a:ext cx="3966653" cy="2974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C98D1-76A1-4429-96A2-EDE0FB3FE2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65366" y="1937523"/>
            <a:ext cx="4685332" cy="3513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163302-9F3D-4B2E-A555-AD4AF0871BC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3184" y="2344921"/>
            <a:ext cx="3966653" cy="2974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FE3216-9A21-44E6-B0B7-ED94900F56BE}"/>
              </a:ext>
            </a:extLst>
          </p:cNvPr>
          <p:cNvSpPr txBox="1"/>
          <p:nvPr/>
        </p:nvSpPr>
        <p:spPr>
          <a:xfrm>
            <a:off x="1030147" y="5319911"/>
            <a:ext cx="2376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Trunk and branch hollowing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27088-5450-4B3E-8D32-80EF32A1F6F2}"/>
              </a:ext>
            </a:extLst>
          </p:cNvPr>
          <p:cNvSpPr txBox="1"/>
          <p:nvPr/>
        </p:nvSpPr>
        <p:spPr>
          <a:xfrm>
            <a:off x="4916035" y="6074246"/>
            <a:ext cx="2376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Significant wood decay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B4C90-0442-42BA-990D-9CC9C4ABC4EB}"/>
              </a:ext>
            </a:extLst>
          </p:cNvPr>
          <p:cNvSpPr txBox="1"/>
          <p:nvPr/>
        </p:nvSpPr>
        <p:spPr>
          <a:xfrm>
            <a:off x="9155195" y="5325999"/>
            <a:ext cx="2376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Fungus fruiting bodies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0"/>
    </mc:Choice>
    <mc:Fallback xmlns="">
      <p:transition spd="slow" advTm="5114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50560" y="548680"/>
            <a:ext cx="829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Recognising ancient and veteran trees</a:t>
            </a:r>
          </a:p>
        </p:txBody>
      </p:sp>
      <p:pic>
        <p:nvPicPr>
          <p:cNvPr id="19" name="Picture 18" descr="WTLogoCMYK whit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12D0F-2FA3-4C3D-A00A-05DF40FEFFF2}"/>
              </a:ext>
            </a:extLst>
          </p:cNvPr>
          <p:cNvSpPr txBox="1"/>
          <p:nvPr/>
        </p:nvSpPr>
        <p:spPr>
          <a:xfrm>
            <a:off x="1030147" y="1667812"/>
            <a:ext cx="80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Full of features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34E18-0D0F-4ADA-9F70-47EACBEE5DC1}"/>
              </a:ext>
            </a:extLst>
          </p:cNvPr>
          <p:cNvSpPr txBox="1"/>
          <p:nvPr/>
        </p:nvSpPr>
        <p:spPr>
          <a:xfrm>
            <a:off x="5232064" y="5478323"/>
            <a:ext cx="2589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Decaying wood on the ground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8FCA4-EEE0-4D15-8F1C-6593E67B56FA}"/>
              </a:ext>
            </a:extLst>
          </p:cNvPr>
          <p:cNvSpPr txBox="1"/>
          <p:nvPr/>
        </p:nvSpPr>
        <p:spPr>
          <a:xfrm>
            <a:off x="8516679" y="5008203"/>
            <a:ext cx="3496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Rot holes and water pockets…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…and sap runs, flaking bark, and other nooks and crannies.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E7326E-BB64-4C2B-9032-F19EB9118F27}"/>
              </a:ext>
            </a:extLst>
          </p:cNvPr>
          <p:cNvSpPr txBox="1"/>
          <p:nvPr/>
        </p:nvSpPr>
        <p:spPr>
          <a:xfrm>
            <a:off x="1175813" y="5401106"/>
            <a:ext cx="2376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Decaying wood in the crown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C77E94-1FFF-4129-BEE3-83ACED8ED0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2910" y="2389949"/>
            <a:ext cx="3926708" cy="26227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4D188A-4CCD-4D6C-9E74-CAC08CB03B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65259" y="1829871"/>
            <a:ext cx="3011155" cy="41313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5C60B2-06F2-51F9-2CB6-0CB915DFD6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152" y="2389951"/>
            <a:ext cx="3013200" cy="3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0"/>
    </mc:Choice>
    <mc:Fallback xmlns="">
      <p:transition spd="slow" advTm="388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TLogoCMYK whit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29E744-10B0-2353-187C-B9DD6DFCCF92}"/>
              </a:ext>
            </a:extLst>
          </p:cNvPr>
          <p:cNvSpPr txBox="1"/>
          <p:nvPr/>
        </p:nvSpPr>
        <p:spPr>
          <a:xfrm>
            <a:off x="6497053" y="2118538"/>
            <a:ext cx="522170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Space and opportunity to grow old: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Allow the crown adequate spreading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Protect the surround ground to prevent root and soil damage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Let survival strategies play out over tree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79BCD-49D0-15CD-459E-6FA11C3021F5}"/>
              </a:ext>
            </a:extLst>
          </p:cNvPr>
          <p:cNvSpPr txBox="1"/>
          <p:nvPr/>
        </p:nvSpPr>
        <p:spPr>
          <a:xfrm>
            <a:off x="7048870" y="548680"/>
            <a:ext cx="261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Best practice</a:t>
            </a:r>
          </a:p>
        </p:txBody>
      </p:sp>
      <p:pic>
        <p:nvPicPr>
          <p:cNvPr id="8" name="Picture 7" descr="A group of horses in a field&#10;&#10;Description automatically generated with medium confidence">
            <a:extLst>
              <a:ext uri="{FF2B5EF4-FFF2-40B4-BE49-F238E27FC236}">
                <a16:creationId xmlns:a16="http://schemas.microsoft.com/office/drawing/2014/main" id="{67320E8C-C20E-9D8A-E159-3F70C91954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28" y="548680"/>
            <a:ext cx="4813703" cy="3210740"/>
          </a:xfrm>
          <a:prstGeom prst="rect">
            <a:avLst/>
          </a:prstGeom>
        </p:spPr>
      </p:pic>
      <p:pic>
        <p:nvPicPr>
          <p:cNvPr id="10" name="Picture 9" descr="A picture containing tree, outdoor, plant, grass&#10;&#10;Description automatically generated">
            <a:extLst>
              <a:ext uri="{FF2B5EF4-FFF2-40B4-BE49-F238E27FC236}">
                <a16:creationId xmlns:a16="http://schemas.microsoft.com/office/drawing/2014/main" id="{02337292-1A6E-8245-A3B4-707E2C7346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311" y="3103367"/>
            <a:ext cx="4834689" cy="3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0"/>
    </mc:Choice>
    <mc:Fallback xmlns="">
      <p:transition spd="slow" advTm="3888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048870" y="548680"/>
            <a:ext cx="261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Best practice</a:t>
            </a:r>
          </a:p>
        </p:txBody>
      </p:sp>
      <p:pic>
        <p:nvPicPr>
          <p:cNvPr id="19" name="Picture 18" descr="WTLogoCMYK whit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ACF9E-9E6E-87AB-CF97-35B4B5E5E667}"/>
              </a:ext>
            </a:extLst>
          </p:cNvPr>
          <p:cNvSpPr txBox="1"/>
          <p:nvPr/>
        </p:nvSpPr>
        <p:spPr>
          <a:xfrm>
            <a:off x="6907088" y="2006728"/>
            <a:ext cx="42042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Value decaying wood habitats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Keep dead trees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Leave fallen branches  uncut and where they lie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82D96-7C75-C003-D8C7-08275B2EE0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928" y="638229"/>
            <a:ext cx="4204203" cy="56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0"/>
    </mc:Choice>
    <mc:Fallback xmlns="">
      <p:transition spd="slow" advTm="3888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TLogoCMYK whit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4F2A5E-B2AA-44B5-40F5-8CC05BA78B27}"/>
              </a:ext>
            </a:extLst>
          </p:cNvPr>
          <p:cNvSpPr txBox="1"/>
          <p:nvPr/>
        </p:nvSpPr>
        <p:spPr>
          <a:xfrm>
            <a:off x="7249082" y="1754916"/>
            <a:ext cx="49429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Look to the future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Protect existing mature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Plant or establish successor trees nearby (but not under existing veterans)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64B77-2405-F910-AFAF-3CA0D6B7E6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0262" y="548680"/>
            <a:ext cx="4251202" cy="4251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9FAF52-1EA8-8E3D-8594-6EB6F9A189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984" y="2888800"/>
            <a:ext cx="3437693" cy="3437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F6666B-9DF6-D363-3C7F-DD88AED5BDF3}"/>
              </a:ext>
            </a:extLst>
          </p:cNvPr>
          <p:cNvSpPr txBox="1"/>
          <p:nvPr/>
        </p:nvSpPr>
        <p:spPr>
          <a:xfrm>
            <a:off x="7048870" y="548680"/>
            <a:ext cx="261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Best practice</a:t>
            </a:r>
          </a:p>
        </p:txBody>
      </p:sp>
    </p:spTree>
    <p:extLst>
      <p:ext uri="{BB962C8B-B14F-4D97-AF65-F5344CB8AC3E}">
        <p14:creationId xmlns:p14="http://schemas.microsoft.com/office/powerpoint/2010/main" val="31443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0"/>
    </mc:Choice>
    <mc:Fallback xmlns="">
      <p:transition spd="slow" advTm="3888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50560" y="548680"/>
            <a:ext cx="36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In summary</a:t>
            </a:r>
          </a:p>
        </p:txBody>
      </p:sp>
      <p:pic>
        <p:nvPicPr>
          <p:cNvPr id="19" name="Picture 18" descr="WTLogoCMYK whit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4F2A5E-B2AA-44B5-40F5-8CC05BA78B27}"/>
              </a:ext>
            </a:extLst>
          </p:cNvPr>
          <p:cNvSpPr txBox="1"/>
          <p:nvPr/>
        </p:nvSpPr>
        <p:spPr>
          <a:xfrm>
            <a:off x="4280340" y="1997839"/>
            <a:ext cx="33825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Our guiding principles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Give trees space and opportunity to grow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Value decaying wood habitats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Look to the future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7029D-73F1-80C8-B041-74C507CBB521}"/>
              </a:ext>
            </a:extLst>
          </p:cNvPr>
          <p:cNvSpPr txBox="1"/>
          <p:nvPr/>
        </p:nvSpPr>
        <p:spPr>
          <a:xfrm>
            <a:off x="608072" y="1997839"/>
            <a:ext cx="33825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Look for trees that are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Full of features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GB" sz="2000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(Record to our </a:t>
            </a:r>
          </a:p>
          <a:p>
            <a:r>
              <a:rPr lang="en-GB" dirty="0">
                <a:solidFill>
                  <a:schemeClr val="bg1"/>
                </a:solidFill>
              </a:rPr>
              <a:t>Ancient Tree Inventory)</a:t>
            </a:r>
          </a:p>
        </p:txBody>
      </p:sp>
      <p:pic>
        <p:nvPicPr>
          <p:cNvPr id="5" name="Picture 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00ABBBDA-C73E-490B-78E9-7B4E088E80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01043" y="1318936"/>
            <a:ext cx="5402180" cy="36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0"/>
    </mc:Choice>
    <mc:Fallback xmlns="">
      <p:transition spd="slow" advTm="3888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C897E7-54C4-158A-2DF3-62612A59B7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15825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99446D-242C-4F24-9E13-76A712CE77AD}"/>
              </a:ext>
            </a:extLst>
          </p:cNvPr>
          <p:cNvCxnSpPr/>
          <p:nvPr/>
        </p:nvCxnSpPr>
        <p:spPr>
          <a:xfrm flipH="1">
            <a:off x="6088871" y="3086100"/>
            <a:ext cx="14261" cy="2011006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WTLogoCMYK white.eps">
            <a:extLst>
              <a:ext uri="{FF2B5EF4-FFF2-40B4-BE49-F238E27FC236}">
                <a16:creationId xmlns:a16="http://schemas.microsoft.com/office/drawing/2014/main" id="{4D4D5F72-6503-4156-898A-4D04F4F7BE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000" y="5322953"/>
            <a:ext cx="1800000" cy="11315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01C58C-9EF9-4E9A-AF0D-596BD9BBCF00}"/>
              </a:ext>
            </a:extLst>
          </p:cNvPr>
          <p:cNvSpPr txBox="1"/>
          <p:nvPr/>
        </p:nvSpPr>
        <p:spPr>
          <a:xfrm>
            <a:off x="1461810" y="1187658"/>
            <a:ext cx="9292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ndes SemiBold"/>
                <a:cs typeface="Andes SemiBold"/>
              </a:rPr>
              <a:t>Thank you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ndes SemiBold"/>
                <a:cs typeface="Andes SemiBold"/>
              </a:rPr>
              <a:t>for listening </a:t>
            </a:r>
          </a:p>
        </p:txBody>
      </p:sp>
    </p:spTree>
    <p:extLst>
      <p:ext uri="{BB962C8B-B14F-4D97-AF65-F5344CB8AC3E}">
        <p14:creationId xmlns:p14="http://schemas.microsoft.com/office/powerpoint/2010/main" val="38206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2"/>
    </mc:Choice>
    <mc:Fallback xmlns="">
      <p:transition spd="slow" advTm="63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D8B867-B275-4CEB-BB7B-25D93FD133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950560" y="548680"/>
            <a:ext cx="829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What are ancient and veteran trees?</a:t>
            </a:r>
          </a:p>
          <a:p>
            <a:endParaRPr lang="en-GB" dirty="0">
              <a:solidFill>
                <a:schemeClr val="bg1"/>
              </a:solidFill>
              <a:latin typeface="Andes Medium" pitchFamily="50" charset="0"/>
            </a:endParaRPr>
          </a:p>
          <a:p>
            <a:endParaRPr lang="en-GB" dirty="0">
              <a:solidFill>
                <a:schemeClr val="bg1"/>
              </a:solidFill>
              <a:latin typeface="Andes Medium" pitchFamily="50" charset="0"/>
            </a:endParaRPr>
          </a:p>
        </p:txBody>
      </p:sp>
      <p:pic>
        <p:nvPicPr>
          <p:cNvPr id="19" name="Picture 18" descr="WTLogoCMYK 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81AC01-E399-41FF-AB7C-F223881245CA}"/>
              </a:ext>
            </a:extLst>
          </p:cNvPr>
          <p:cNvSpPr txBox="1"/>
          <p:nvPr/>
        </p:nvSpPr>
        <p:spPr>
          <a:xfrm>
            <a:off x="3967617" y="2014535"/>
            <a:ext cx="42840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algn="ctr"/>
            <a:r>
              <a:rPr lang="en-US" b="1" dirty="0">
                <a:solidFill>
                  <a:schemeClr val="bg1"/>
                </a:solidFill>
              </a:rPr>
              <a:t>Ancient trees </a:t>
            </a:r>
          </a:p>
          <a:p>
            <a:pPr marL="92075" indent="-92075"/>
            <a:r>
              <a:rPr lang="en-US" dirty="0">
                <a:solidFill>
                  <a:schemeClr val="bg1"/>
                </a:solidFill>
              </a:rPr>
              <a:t>trees that are very old</a:t>
            </a:r>
          </a:p>
          <a:p>
            <a:pPr marL="38100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in number of years </a:t>
            </a:r>
          </a:p>
          <a:p>
            <a:pPr marL="95250"/>
            <a:r>
              <a:rPr lang="en-US" dirty="0">
                <a:solidFill>
                  <a:schemeClr val="bg1"/>
                </a:solidFill>
              </a:rPr>
              <a:t>	(relative to others of their species)</a:t>
            </a:r>
          </a:p>
          <a:p>
            <a:pPr marL="92075"/>
            <a:r>
              <a:rPr lang="en-US" dirty="0">
                <a:solidFill>
                  <a:schemeClr val="bg1"/>
                </a:solidFill>
              </a:rPr>
              <a:t>- in the ancient phase of their lives </a:t>
            </a:r>
          </a:p>
          <a:p>
            <a:pPr indent="352425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Veteran trees </a:t>
            </a:r>
          </a:p>
          <a:p>
            <a:r>
              <a:rPr lang="en-GB" dirty="0">
                <a:solidFill>
                  <a:schemeClr val="bg1"/>
                </a:solidFill>
              </a:rPr>
              <a:t>trees that have some of the features of ancient trees, but are not yet considered ancient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69EB7-629E-492E-B8E4-1896FD391D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357" y="1136836"/>
            <a:ext cx="3238165" cy="48572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07D09-A667-9F48-AE54-3C5D493FB0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479" y="1136836"/>
            <a:ext cx="3242212" cy="48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8"/>
    </mc:Choice>
    <mc:Fallback xmlns="">
      <p:transition spd="slow" advTm="118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D8B867-B275-4CEB-BB7B-25D93FD133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950560" y="548680"/>
            <a:ext cx="829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What are ancient and veteran trees?</a:t>
            </a:r>
          </a:p>
          <a:p>
            <a:endParaRPr lang="en-GB" dirty="0">
              <a:solidFill>
                <a:schemeClr val="bg1"/>
              </a:solidFill>
              <a:latin typeface="Andes Medium" pitchFamily="50" charset="0"/>
            </a:endParaRPr>
          </a:p>
          <a:p>
            <a:endParaRPr lang="en-GB" dirty="0">
              <a:solidFill>
                <a:schemeClr val="bg1"/>
              </a:solidFill>
              <a:latin typeface="Andes Medium" pitchFamily="50" charset="0"/>
            </a:endParaRPr>
          </a:p>
        </p:txBody>
      </p:sp>
      <p:pic>
        <p:nvPicPr>
          <p:cNvPr id="19" name="Picture 18" descr="WTLogoCMYK 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81AC01-E399-41FF-AB7C-F223881245CA}"/>
              </a:ext>
            </a:extLst>
          </p:cNvPr>
          <p:cNvSpPr txBox="1"/>
          <p:nvPr/>
        </p:nvSpPr>
        <p:spPr>
          <a:xfrm>
            <a:off x="4027732" y="2900246"/>
            <a:ext cx="4284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algn="ctr"/>
            <a:r>
              <a:rPr lang="en-US" b="1" dirty="0">
                <a:solidFill>
                  <a:schemeClr val="bg1"/>
                </a:solidFill>
              </a:rPr>
              <a:t>Irreplaceable habitats</a:t>
            </a:r>
          </a:p>
          <a:p>
            <a:pPr marL="92075" indent="-92075" algn="ctr"/>
            <a:endParaRPr lang="en-US" b="1" dirty="0">
              <a:solidFill>
                <a:schemeClr val="bg1"/>
              </a:solidFill>
            </a:endParaRPr>
          </a:p>
          <a:p>
            <a:pPr marL="92075" indent="-92075" algn="ctr"/>
            <a:r>
              <a:rPr lang="en-US" b="1" dirty="0">
                <a:solidFill>
                  <a:schemeClr val="bg1"/>
                </a:solidFill>
              </a:rPr>
              <a:t>and </a:t>
            </a:r>
          </a:p>
          <a:p>
            <a:pPr marL="92075" indent="-92075" algn="ctr"/>
            <a:endParaRPr lang="en-US" b="1" dirty="0">
              <a:solidFill>
                <a:schemeClr val="bg1"/>
              </a:solidFill>
            </a:endParaRPr>
          </a:p>
          <a:p>
            <a:pPr marL="92075" indent="-92075" algn="ctr"/>
            <a:r>
              <a:rPr lang="en-US" b="1" dirty="0">
                <a:solidFill>
                  <a:schemeClr val="bg1"/>
                </a:solidFill>
              </a:rPr>
              <a:t>cultural heritage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B528CE-D16E-D115-1784-25ABCB85BFCA}"/>
              </a:ext>
            </a:extLst>
          </p:cNvPr>
          <p:cNvGrpSpPr/>
          <p:nvPr/>
        </p:nvGrpSpPr>
        <p:grpSpPr>
          <a:xfrm>
            <a:off x="417980" y="1914395"/>
            <a:ext cx="4829633" cy="3552067"/>
            <a:chOff x="417980" y="1651786"/>
            <a:chExt cx="4829633" cy="3552067"/>
          </a:xfrm>
        </p:grpSpPr>
        <p:pic>
          <p:nvPicPr>
            <p:cNvPr id="5" name="Picture 4" descr="A bee on a flower&#10;&#10;Description automatically generated">
              <a:extLst>
                <a:ext uri="{FF2B5EF4-FFF2-40B4-BE49-F238E27FC236}">
                  <a16:creationId xmlns:a16="http://schemas.microsoft.com/office/drawing/2014/main" id="{D2E5A146-CF97-9936-00E3-9AE4C8C95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980" y="1654146"/>
              <a:ext cx="4003100" cy="354970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00C921-D7BB-8786-DBB6-B77EE88EB687}"/>
                </a:ext>
              </a:extLst>
            </p:cNvPr>
            <p:cNvSpPr txBox="1"/>
            <p:nvPr/>
          </p:nvSpPr>
          <p:spPr>
            <a:xfrm>
              <a:off x="3679116" y="1651786"/>
              <a:ext cx="15684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Steven Falk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A picture containing tree, plant, outdoor, grass&#10;&#10;Description automatically generated">
            <a:extLst>
              <a:ext uri="{FF2B5EF4-FFF2-40B4-BE49-F238E27FC236}">
                <a16:creationId xmlns:a16="http://schemas.microsoft.com/office/drawing/2014/main" id="{91B110F9-9023-29EF-FE6A-D0792B4930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0820" y="1916754"/>
            <a:ext cx="4003200" cy="35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8"/>
    </mc:Choice>
    <mc:Fallback xmlns="">
      <p:transition spd="slow" advTm="118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24894-2AF4-4859-BA16-0E01A88481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1903"/>
            <a:ext cx="12192000" cy="71218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0560" y="548680"/>
            <a:ext cx="829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Where are they found?</a:t>
            </a:r>
            <a:endParaRPr lang="en-GB" sz="2800" dirty="0">
              <a:solidFill>
                <a:schemeClr val="bg1"/>
              </a:solidFill>
              <a:latin typeface="Andes Medium" pitchFamily="50" charset="0"/>
            </a:endParaRPr>
          </a:p>
          <a:p>
            <a:pPr lvl="0" algn="ctr"/>
            <a:endParaRPr lang="en-GB" sz="2800" dirty="0">
              <a:solidFill>
                <a:srgbClr val="FFFFFF"/>
              </a:solidFill>
              <a:latin typeface="Andes Bold" pitchFamily="50" charset="0"/>
            </a:endParaRPr>
          </a:p>
        </p:txBody>
      </p:sp>
      <p:pic>
        <p:nvPicPr>
          <p:cNvPr id="9" name="Picture 8" descr="WTLogoCMYK 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5605DD-A778-40D2-817D-8D2A38A44593}"/>
              </a:ext>
            </a:extLst>
          </p:cNvPr>
          <p:cNvSpPr txBox="1"/>
          <p:nvPr/>
        </p:nvSpPr>
        <p:spPr>
          <a:xfrm>
            <a:off x="11052041" y="6666384"/>
            <a:ext cx="15684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Tessa Chan/ WTML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DA0E5-7FAB-258B-757A-3EC6E349612A}"/>
              </a:ext>
            </a:extLst>
          </p:cNvPr>
          <p:cNvSpPr txBox="1"/>
          <p:nvPr/>
        </p:nvSpPr>
        <p:spPr>
          <a:xfrm>
            <a:off x="1950560" y="548681"/>
            <a:ext cx="829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Where are they found?</a:t>
            </a:r>
          </a:p>
          <a:p>
            <a:endParaRPr lang="en-GB" dirty="0">
              <a:solidFill>
                <a:schemeClr val="bg1"/>
              </a:solidFill>
              <a:latin typeface="Andes Medium" pitchFamily="50" charset="0"/>
            </a:endParaRPr>
          </a:p>
          <a:p>
            <a:endParaRPr lang="en-GB" dirty="0">
              <a:solidFill>
                <a:schemeClr val="bg1"/>
              </a:solidFill>
              <a:latin typeface="Andes Medium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3559E-A116-EAE0-9F76-DE7D04467C61}"/>
              </a:ext>
            </a:extLst>
          </p:cNvPr>
          <p:cNvSpPr txBox="1"/>
          <p:nvPr/>
        </p:nvSpPr>
        <p:spPr>
          <a:xfrm>
            <a:off x="1950560" y="548680"/>
            <a:ext cx="829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Where are they found?</a:t>
            </a:r>
            <a:endParaRPr lang="en-GB" sz="2800" dirty="0">
              <a:solidFill>
                <a:schemeClr val="bg1"/>
              </a:solidFill>
              <a:latin typeface="Andes Medium" pitchFamily="50" charset="0"/>
            </a:endParaRPr>
          </a:p>
          <a:p>
            <a:pPr lvl="0" algn="ctr"/>
            <a:endParaRPr lang="en-GB" sz="2800" dirty="0">
              <a:solidFill>
                <a:srgbClr val="FFFFFF"/>
              </a:solidFill>
              <a:latin typeface="Andes Bold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DE046-DD24-C42F-ED5C-75C01E2B163D}"/>
              </a:ext>
            </a:extLst>
          </p:cNvPr>
          <p:cNvSpPr txBox="1"/>
          <p:nvPr/>
        </p:nvSpPr>
        <p:spPr>
          <a:xfrm>
            <a:off x="345752" y="5391060"/>
            <a:ext cx="1152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Where trees have had the space and opportunity to live 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56"/>
    </mc:Choice>
    <mc:Fallback xmlns="">
      <p:transition spd="slow" advTm="3135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50560" y="548680"/>
            <a:ext cx="829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Where are they found?</a:t>
            </a:r>
            <a:endParaRPr lang="en-GB" sz="2800" dirty="0">
              <a:solidFill>
                <a:schemeClr val="bg1"/>
              </a:solidFill>
              <a:latin typeface="Andes Medium" pitchFamily="50" charset="0"/>
            </a:endParaRPr>
          </a:p>
          <a:p>
            <a:pPr lvl="0" algn="ctr"/>
            <a:endParaRPr lang="en-GB" sz="2800" dirty="0">
              <a:solidFill>
                <a:srgbClr val="FFFFFF"/>
              </a:solidFill>
              <a:latin typeface="Andes Bold" pitchFamily="50" charset="0"/>
            </a:endParaRPr>
          </a:p>
        </p:txBody>
      </p:sp>
      <p:pic>
        <p:nvPicPr>
          <p:cNvPr id="9" name="Picture 8" descr="WTLogoCMYK 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142A3-DFE3-4219-A6F8-17E8E9D04D1C}"/>
              </a:ext>
            </a:extLst>
          </p:cNvPr>
          <p:cNvSpPr txBox="1"/>
          <p:nvPr/>
        </p:nvSpPr>
        <p:spPr>
          <a:xfrm>
            <a:off x="7320103" y="2321004"/>
            <a:ext cx="49429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UK-wide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 towns and cities, churchyards and woodland.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On farms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 pastures, hedgerows, orchards, around farm buildings.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C0220-9981-42AA-8C45-4B99429823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27" y="1241690"/>
            <a:ext cx="6771412" cy="4519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9C3057-FFE0-4A1F-82E9-3ACF8E963DBC}"/>
              </a:ext>
            </a:extLst>
          </p:cNvPr>
          <p:cNvSpPr txBox="1"/>
          <p:nvPr/>
        </p:nvSpPr>
        <p:spPr>
          <a:xfrm>
            <a:off x="5836790" y="5530776"/>
            <a:ext cx="17651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Mark Zytynski/ WTML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9"/>
    </mc:Choice>
    <mc:Fallback xmlns="">
      <p:transition spd="slow" advTm="1586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F1D42D-3BA9-EB48-F375-86D3C53928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6" y="0"/>
            <a:ext cx="12191999" cy="6858000"/>
          </a:xfrm>
          <a:prstGeom prst="rect">
            <a:avLst/>
          </a:prstGeom>
        </p:spPr>
      </p:pic>
      <p:pic>
        <p:nvPicPr>
          <p:cNvPr id="10" name="Picture 9" descr="WTLogoCMYK 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8B5626-3380-60AB-D12F-189E152A9DF5}"/>
              </a:ext>
            </a:extLst>
          </p:cNvPr>
          <p:cNvSpPr txBox="1"/>
          <p:nvPr/>
        </p:nvSpPr>
        <p:spPr>
          <a:xfrm>
            <a:off x="11060372" y="6645416"/>
            <a:ext cx="15684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Julian Hight/ WTML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9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75"/>
    </mc:Choice>
    <mc:Fallback xmlns="">
      <p:transition spd="slow" advTm="2197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50560" y="548680"/>
            <a:ext cx="829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Recognising ancient and veteran trees</a:t>
            </a:r>
          </a:p>
        </p:txBody>
      </p:sp>
      <p:pic>
        <p:nvPicPr>
          <p:cNvPr id="19" name="Picture 18" descr="WTLogoCMYK whit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472CFD-2962-4984-9E2C-F9C1C363FA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7084" y="2408496"/>
            <a:ext cx="3096000" cy="3096000"/>
          </a:xfrm>
          <a:prstGeom prst="ellipse">
            <a:avLst/>
          </a:prstGeom>
          <a:ln w="190500" cap="rnd">
            <a:solidFill>
              <a:srgbClr val="81ADC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CECA9-C60A-448B-BA5A-20FA6115C0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262" y="2471996"/>
            <a:ext cx="3097476" cy="3097476"/>
          </a:xfrm>
          <a:prstGeom prst="ellipse">
            <a:avLst/>
          </a:prstGeom>
          <a:ln w="190500" cap="rnd">
            <a:solidFill>
              <a:srgbClr val="81ADC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2BF90-4986-46C1-A475-BD6C005755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16" y="2408496"/>
            <a:ext cx="3097967" cy="3096000"/>
          </a:xfrm>
          <a:prstGeom prst="ellipse">
            <a:avLst/>
          </a:prstGeom>
          <a:ln w="190500" cap="rnd">
            <a:solidFill>
              <a:srgbClr val="81ADC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0CB059-8129-4740-8189-EC9F2F1DBD25}"/>
              </a:ext>
            </a:extLst>
          </p:cNvPr>
          <p:cNvSpPr txBox="1"/>
          <p:nvPr/>
        </p:nvSpPr>
        <p:spPr>
          <a:xfrm>
            <a:off x="1975572" y="1667812"/>
            <a:ext cx="54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48D1DA-9EC8-4321-A32F-0620A1B8A58F}"/>
              </a:ext>
            </a:extLst>
          </p:cNvPr>
          <p:cNvSpPr txBox="1"/>
          <p:nvPr/>
        </p:nvSpPr>
        <p:spPr>
          <a:xfrm>
            <a:off x="5674086" y="1667812"/>
            <a:ext cx="84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Large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C5058B-3AA0-4629-B882-3C70486C6DF4}"/>
              </a:ext>
            </a:extLst>
          </p:cNvPr>
          <p:cNvSpPr txBox="1"/>
          <p:nvPr/>
        </p:nvSpPr>
        <p:spPr>
          <a:xfrm>
            <a:off x="9054328" y="1667812"/>
            <a:ext cx="178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Full of features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50560" y="548680"/>
            <a:ext cx="829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Recognising ancient and veteran trees</a:t>
            </a:r>
          </a:p>
        </p:txBody>
      </p:sp>
      <p:pic>
        <p:nvPicPr>
          <p:cNvPr id="19" name="Picture 18" descr="WTLogoCMYK whit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12D0F-2FA3-4C3D-A00A-05DF40FEFFF2}"/>
              </a:ext>
            </a:extLst>
          </p:cNvPr>
          <p:cNvSpPr txBox="1"/>
          <p:nvPr/>
        </p:nvSpPr>
        <p:spPr>
          <a:xfrm>
            <a:off x="1030147" y="1667812"/>
            <a:ext cx="80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Old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53B13F-3BCC-4F2C-A3B7-D94DEFD3C9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285" y="2460223"/>
            <a:ext cx="5702650" cy="2903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D1D42-CD52-4A16-9777-0D959C404CB4}"/>
              </a:ext>
            </a:extLst>
          </p:cNvPr>
          <p:cNvSpPr txBox="1"/>
          <p:nvPr/>
        </p:nvSpPr>
        <p:spPr>
          <a:xfrm>
            <a:off x="1863043" y="5854926"/>
            <a:ext cx="2702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‘Old’ and squat appearance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C093F-361C-4955-BC4E-2160121D9B4B}"/>
              </a:ext>
            </a:extLst>
          </p:cNvPr>
          <p:cNvSpPr txBox="1"/>
          <p:nvPr/>
        </p:nvSpPr>
        <p:spPr>
          <a:xfrm>
            <a:off x="7415423" y="5471874"/>
            <a:ext cx="2933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Use maps or other evidence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606DF-5C2F-4D25-ACF0-D13CE54A34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22" y="2300022"/>
            <a:ext cx="4639506" cy="34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02"/>
    </mc:Choice>
    <mc:Fallback xmlns="">
      <p:transition spd="slow" advTm="7870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00F2D-557F-33E2-7DD4-9756A6552C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63" y="2184187"/>
            <a:ext cx="5298203" cy="35387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50560" y="548680"/>
            <a:ext cx="829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FF"/>
                </a:solidFill>
                <a:latin typeface="Andes Bold" pitchFamily="50" charset="0"/>
              </a:rPr>
              <a:t>Recognising ancient and veteran trees</a:t>
            </a:r>
          </a:p>
        </p:txBody>
      </p:sp>
      <p:pic>
        <p:nvPicPr>
          <p:cNvPr id="19" name="Picture 18" descr="WTLogoCMYK 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98" y="6074246"/>
            <a:ext cx="802487" cy="50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12D0F-2FA3-4C3D-A00A-05DF40FEFFF2}"/>
              </a:ext>
            </a:extLst>
          </p:cNvPr>
          <p:cNvSpPr txBox="1"/>
          <p:nvPr/>
        </p:nvSpPr>
        <p:spPr>
          <a:xfrm>
            <a:off x="1030147" y="1667812"/>
            <a:ext cx="80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Large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4AF47-BD1F-415F-8ECF-92BF47F0AD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7291" y="2189314"/>
            <a:ext cx="4716208" cy="3538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00DD92-BDE5-4FD8-91C3-E60A7446516F}"/>
              </a:ext>
            </a:extLst>
          </p:cNvPr>
          <p:cNvSpPr txBox="1"/>
          <p:nvPr/>
        </p:nvSpPr>
        <p:spPr>
          <a:xfrm>
            <a:off x="5131089" y="5492155"/>
            <a:ext cx="1382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Felix </a:t>
            </a:r>
            <a:r>
              <a:rPr lang="en-US" sz="900" dirty="0" err="1">
                <a:solidFill>
                  <a:schemeClr val="bg1"/>
                </a:solidFill>
              </a:rPr>
              <a:t>Cannadam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EF735-D744-4120-A189-1E423371B0EF}"/>
              </a:ext>
            </a:extLst>
          </p:cNvPr>
          <p:cNvSpPr txBox="1"/>
          <p:nvPr/>
        </p:nvSpPr>
        <p:spPr>
          <a:xfrm>
            <a:off x="2317540" y="5727644"/>
            <a:ext cx="184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Stand-out trees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4CCF1-3693-4E5A-93CB-79AF34715BF9}"/>
              </a:ext>
            </a:extLst>
          </p:cNvPr>
          <p:cNvSpPr txBox="1"/>
          <p:nvPr/>
        </p:nvSpPr>
        <p:spPr>
          <a:xfrm>
            <a:off x="8183919" y="5722987"/>
            <a:ext cx="184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Exceptional size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81"/>
    </mc:Choice>
    <mc:Fallback xmlns="">
      <p:transition spd="slow" advTm="51581"/>
    </mc:Fallback>
  </mc:AlternateContent>
</p:sld>
</file>

<file path=ppt/theme/theme1.xml><?xml version="1.0" encoding="utf-8"?>
<a:theme xmlns:a="http://schemas.openxmlformats.org/drawingml/2006/main" name="Office Theme">
  <a:themeElements>
    <a:clrScheme name="wt">
      <a:dk1>
        <a:srgbClr val="3F3151"/>
      </a:dk1>
      <a:lt1>
        <a:srgbClr val="FFFFFF"/>
      </a:lt1>
      <a:dk2>
        <a:srgbClr val="4F6128"/>
      </a:dk2>
      <a:lt2>
        <a:srgbClr val="FFFFFF"/>
      </a:lt2>
      <a:accent1>
        <a:srgbClr val="4B2402"/>
      </a:accent1>
      <a:accent2>
        <a:srgbClr val="3B48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ndes">
      <a:majorFont>
        <a:latin typeface="Andes Black"/>
        <a:ea typeface=""/>
        <a:cs typeface=""/>
      </a:majorFont>
      <a:minorFont>
        <a:latin typeface="And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9C2E706CB6DA4A8146245A20F3AE61" ma:contentTypeVersion="15" ma:contentTypeDescription="Create a new document." ma:contentTypeScope="" ma:versionID="9f23313376be1a38a4b7cefa5320a1bf">
  <xsd:schema xmlns:xsd="http://www.w3.org/2001/XMLSchema" xmlns:xs="http://www.w3.org/2001/XMLSchema" xmlns:p="http://schemas.microsoft.com/office/2006/metadata/properties" xmlns:ns2="2f0a6ebe-6676-493d-bb07-847a86e52702" xmlns:ns3="a9eb2707-9d26-46cf-b406-8b719ffdd8c7" targetNamespace="http://schemas.microsoft.com/office/2006/metadata/properties" ma:root="true" ma:fieldsID="23c74396f9f7ea96c3111609933e3d45" ns2:_="" ns3:_="">
    <xsd:import namespace="2f0a6ebe-6676-493d-bb07-847a86e52702"/>
    <xsd:import namespace="a9eb2707-9d26-46cf-b406-8b719ffdd8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File_x0020_type0"/>
                <xsd:element ref="ns2:File_x0020_type_x003a_Compliance_x0020_Asset_x0020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a6ebe-6676-493d-bb07-847a86e527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File_x0020_type0" ma:index="21" ma:displayName="File type" ma:list="{2f0a6ebe-6676-493d-bb07-847a86e52702}" ma:internalName="File_x0020_type0" ma:showField="ID">
      <xsd:simpleType>
        <xsd:restriction base="dms:Lookup"/>
      </xsd:simpleType>
    </xsd:element>
    <xsd:element name="File_x0020_type_x003a_Compliance_x0020_Asset_x0020_Id" ma:index="22" nillable="true" ma:displayName="File type:Compliance Asset Id" ma:list="{2f0a6ebe-6676-493d-bb07-847a86e52702}" ma:internalName="File_x0020_type_x003a_Compliance_x0020_Asset_x0020_Id" ma:readOnly="true" ma:showField="ComplianceAssetId" ma:web="a9eb2707-9d26-46cf-b406-8b719ffdd8c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b2707-9d26-46cf-b406-8b719ffdd8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9eb2707-9d26-46cf-b406-8b719ffdd8c7">
      <UserInfo>
        <DisplayName>Kate Miller</DisplayName>
        <AccountId>117</AccountId>
        <AccountType/>
      </UserInfo>
      <UserInfo>
        <DisplayName>Jackie Appleyard</DisplayName>
        <AccountId>255</AccountId>
        <AccountType/>
      </UserInfo>
      <UserInfo>
        <DisplayName>Tabitha Morrell</DisplayName>
        <AccountId>222</AccountId>
        <AccountType/>
      </UserInfo>
      <UserInfo>
        <DisplayName>Jules Acton</DisplayName>
        <AccountId>275</AccountId>
        <AccountType/>
      </UserInfo>
      <UserInfo>
        <DisplayName>Llinos Humphreys</DisplayName>
        <AccountId>171</AccountId>
        <AccountType/>
      </UserInfo>
      <UserInfo>
        <DisplayName>Kirsten Manley</DisplayName>
        <AccountId>161</AccountId>
        <AccountType/>
      </UserInfo>
      <UserInfo>
        <DisplayName>Jillian Donnachie</DisplayName>
        <AccountId>51</AccountId>
        <AccountType/>
      </UserInfo>
      <UserInfo>
        <DisplayName>Laura Shewring</DisplayName>
        <AccountId>276</AccountId>
        <AccountType/>
      </UserInfo>
      <UserInfo>
        <DisplayName>Ilona Coulson-Ashworth</DisplayName>
        <AccountId>277</AccountId>
        <AccountType/>
      </UserInfo>
      <UserInfo>
        <DisplayName>Emma Shorrock</DisplayName>
        <AccountId>41</AccountId>
        <AccountType/>
      </UserInfo>
      <UserInfo>
        <DisplayName>Susan Averill</DisplayName>
        <AccountId>211</AccountId>
        <AccountType/>
      </UserInfo>
    </SharedWithUsers>
    <File_x0020_type0 xmlns="2f0a6ebe-6676-493d-bb07-847a86e52702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FFF51-EA9C-4FAD-BF10-C4EE3594A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a6ebe-6676-493d-bb07-847a86e52702"/>
    <ds:schemaRef ds:uri="a9eb2707-9d26-46cf-b406-8b719ffdd8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C51401-6739-407C-BA0F-5FB05587EFB9}">
  <ds:schemaRefs>
    <ds:schemaRef ds:uri="http://schemas.microsoft.com/office/2006/metadata/properties"/>
    <ds:schemaRef ds:uri="http://schemas.microsoft.com/office/infopath/2007/PartnerControls"/>
    <ds:schemaRef ds:uri="a9eb2707-9d26-46cf-b406-8b719ffdd8c7"/>
    <ds:schemaRef ds:uri="2f0a6ebe-6676-493d-bb07-847a86e52702"/>
  </ds:schemaRefs>
</ds:datastoreItem>
</file>

<file path=customXml/itemProps3.xml><?xml version="1.0" encoding="utf-8"?>
<ds:datastoreItem xmlns:ds="http://schemas.openxmlformats.org/officeDocument/2006/customXml" ds:itemID="{E8288519-79ED-4E7E-A4FF-50840E7599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Macintosh PowerPoint</Application>
  <PresentationFormat>Widescreen</PresentationFormat>
  <Paragraphs>125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Andes Bold</vt:lpstr>
      <vt:lpstr>Andes Black</vt:lpstr>
      <vt:lpstr>Andes SemiBold</vt:lpstr>
      <vt:lpstr>Andes Medium</vt:lpstr>
      <vt:lpstr>Andes ExtraLight</vt:lpstr>
      <vt:lpstr>Calibri</vt:lpstr>
      <vt:lpstr>Arial</vt:lpstr>
      <vt:lpstr>Andes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Bloor</dc:creator>
  <cp:lastModifiedBy>Ted Roberts</cp:lastModifiedBy>
  <cp:revision>67</cp:revision>
  <dcterms:created xsi:type="dcterms:W3CDTF">2016-09-20T20:55:02Z</dcterms:created>
  <dcterms:modified xsi:type="dcterms:W3CDTF">2023-01-26T15:42:01Z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0x010100759C2E706CB6DA4A8146245A20F3AE61</vt:lpwstr>
  </property>
  <property fmtid="{D5CDD505-2E9C-101B-9397-08002B2CF9AE}" pid="3" name="Order">
    <vt:r8>1554200</vt:r8>
  </property>
</Properties>
</file>