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59" r:id="rId4"/>
    <p:sldId id="260" r:id="rId5"/>
    <p:sldId id="261" r:id="rId6"/>
    <p:sldId id="262" r:id="rId7"/>
    <p:sldId id="271" r:id="rId8"/>
    <p:sldId id="267" r:id="rId9"/>
    <p:sldId id="268" r:id="rId10"/>
    <p:sldId id="284" r:id="rId11"/>
    <p:sldId id="285" r:id="rId12"/>
    <p:sldId id="273" r:id="rId13"/>
    <p:sldId id="283" r:id="rId14"/>
    <p:sldId id="286" r:id="rId15"/>
    <p:sldId id="287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FDDE7-4801-436D-89D9-9BD9F4132B67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8953-E76D-4089-8843-A7F48BDAB2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3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18953-E76D-4089-8843-A7F48BDAB2D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3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B7F-2342-46C0-A480-BBE8CC7E53CC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7972-2179-4FD0-A08F-E9660411D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B7F-2342-46C0-A480-BBE8CC7E53CC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7972-2179-4FD0-A08F-E9660411D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02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B7F-2342-46C0-A480-BBE8CC7E53CC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7972-2179-4FD0-A08F-E9660411D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B7F-2342-46C0-A480-BBE8CC7E53CC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7972-2179-4FD0-A08F-E9660411D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38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B7F-2342-46C0-A480-BBE8CC7E53CC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7972-2179-4FD0-A08F-E9660411D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45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B7F-2342-46C0-A480-BBE8CC7E53CC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7972-2179-4FD0-A08F-E9660411D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41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B7F-2342-46C0-A480-BBE8CC7E53CC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7972-2179-4FD0-A08F-E9660411D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6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B7F-2342-46C0-A480-BBE8CC7E53CC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7972-2179-4FD0-A08F-E9660411D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6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B7F-2342-46C0-A480-BBE8CC7E53CC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7972-2179-4FD0-A08F-E9660411D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1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B7F-2342-46C0-A480-BBE8CC7E53CC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7972-2179-4FD0-A08F-E9660411D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93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DB7F-2342-46C0-A480-BBE8CC7E53CC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7972-2179-4FD0-A08F-E9660411D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7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5DB7F-2342-46C0-A480-BBE8CC7E53CC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47972-2179-4FD0-A08F-E9660411D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10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136" y="404664"/>
            <a:ext cx="2880320" cy="604867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4000" dirty="0"/>
              <a:t>John Turner</a:t>
            </a:r>
          </a:p>
          <a:p>
            <a:endParaRPr lang="en-GB" sz="2400" dirty="0"/>
          </a:p>
          <a:p>
            <a:r>
              <a:rPr lang="en-GB" sz="2400" dirty="0"/>
              <a:t>Turners of Bytham</a:t>
            </a:r>
          </a:p>
          <a:p>
            <a:endParaRPr lang="en-GB" dirty="0"/>
          </a:p>
        </p:txBody>
      </p:sp>
      <p:pic>
        <p:nvPicPr>
          <p:cNvPr id="1027" name="Picture 3" descr="C:\Users\JT\Pictures\Farm - Crops\YQ HARVEST 26-07-18\IMG_1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9217" y="1158650"/>
            <a:ext cx="6880808" cy="458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T\Pictures\Turners of Bytham\Outline hare, half moon text s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51" y="5085184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97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0F213D0D-0447-442F-0422-9A5764F08B5C}"/>
              </a:ext>
            </a:extLst>
          </p:cNvPr>
          <p:cNvSpPr/>
          <p:nvPr/>
        </p:nvSpPr>
        <p:spPr>
          <a:xfrm>
            <a:off x="2623781" y="1507142"/>
            <a:ext cx="3960440" cy="3168352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8820D9-644C-6D39-F3DD-2E5D99ABB21B}"/>
              </a:ext>
            </a:extLst>
          </p:cNvPr>
          <p:cNvSpPr txBox="1"/>
          <p:nvPr/>
        </p:nvSpPr>
        <p:spPr>
          <a:xfrm>
            <a:off x="3053735" y="210052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Grower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238821-9222-2C23-F03C-68FC50CDDBEF}"/>
              </a:ext>
            </a:extLst>
          </p:cNvPr>
          <p:cNvSpPr txBox="1"/>
          <p:nvPr/>
        </p:nvSpPr>
        <p:spPr>
          <a:xfrm>
            <a:off x="5076056" y="196023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Artisan Processor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5A8D88-432F-A5E0-7AE1-6A55B1FA2B50}"/>
              </a:ext>
            </a:extLst>
          </p:cNvPr>
          <p:cNvSpPr txBox="1"/>
          <p:nvPr/>
        </p:nvSpPr>
        <p:spPr>
          <a:xfrm>
            <a:off x="5126422" y="360510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Artisan Produce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DEF70F-7047-23AD-76EE-7AF2A6EF5B6A}"/>
              </a:ext>
            </a:extLst>
          </p:cNvPr>
          <p:cNvSpPr txBox="1"/>
          <p:nvPr/>
        </p:nvSpPr>
        <p:spPr>
          <a:xfrm>
            <a:off x="3168767" y="3330838"/>
            <a:ext cx="148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Specialist Retailer / Wholesaler</a:t>
            </a: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xmlns="" id="{A7AE5DA1-5B09-AD8E-24AD-071C2F1628B5}"/>
              </a:ext>
            </a:extLst>
          </p:cNvPr>
          <p:cNvSpPr/>
          <p:nvPr/>
        </p:nvSpPr>
        <p:spPr>
          <a:xfrm rot="10800000">
            <a:off x="4235338" y="3075745"/>
            <a:ext cx="820794" cy="3532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xmlns="" id="{C83B02A7-939C-3FEA-EE67-7AF777CE8C0A}"/>
              </a:ext>
            </a:extLst>
          </p:cNvPr>
          <p:cNvSpPr/>
          <p:nvPr/>
        </p:nvSpPr>
        <p:spPr>
          <a:xfrm>
            <a:off x="4215388" y="2465029"/>
            <a:ext cx="883251" cy="4444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4CFD32E-68C7-3C19-3CD7-55EE334A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6D1B85A-21B5-E567-EF62-E9AAB34DD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611" y="156798"/>
            <a:ext cx="8890778" cy="541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 smtClean="0">
                <a:solidFill>
                  <a:srgbClr val="FF9999"/>
                </a:solidFill>
              </a:rPr>
              <a:t>Policy</a:t>
            </a:r>
            <a:endParaRPr lang="en-GB" sz="4400" dirty="0">
              <a:solidFill>
                <a:srgbClr val="FF999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4B71A9-2FE6-DDE3-6531-E1A656ABA9B1}"/>
              </a:ext>
            </a:extLst>
          </p:cNvPr>
          <p:cNvSpPr txBox="1"/>
          <p:nvPr/>
        </p:nvSpPr>
        <p:spPr>
          <a:xfrm>
            <a:off x="1203680" y="1036909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Environmental Health</a:t>
            </a:r>
          </a:p>
          <a:p>
            <a:r>
              <a:rPr lang="en-GB" dirty="0"/>
              <a:t>EHO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334B6A-7FFC-0D18-0C94-EEB9B25ECE53}"/>
              </a:ext>
            </a:extLst>
          </p:cNvPr>
          <p:cNvSpPr txBox="1"/>
          <p:nvPr/>
        </p:nvSpPr>
        <p:spPr>
          <a:xfrm>
            <a:off x="3997650" y="19425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Certification</a:t>
            </a:r>
          </a:p>
          <a:p>
            <a:r>
              <a:rPr lang="en-GB" dirty="0"/>
              <a:t>(Red Tractor, Organic etc)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1C26EA-8159-EEF6-8FA3-7F77673C0ADC}"/>
              </a:ext>
            </a:extLst>
          </p:cNvPr>
          <p:cNvSpPr txBox="1"/>
          <p:nvPr/>
        </p:nvSpPr>
        <p:spPr>
          <a:xfrm>
            <a:off x="6711257" y="1036909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Food Standards</a:t>
            </a:r>
          </a:p>
          <a:p>
            <a:r>
              <a:rPr lang="en-GB" dirty="0"/>
              <a:t>Agency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3B22E6B-B02E-B3C6-D1F3-973FDE50BCB9}"/>
              </a:ext>
            </a:extLst>
          </p:cNvPr>
          <p:cNvSpPr txBox="1"/>
          <p:nvPr/>
        </p:nvSpPr>
        <p:spPr>
          <a:xfrm>
            <a:off x="7212234" y="267110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Advertising Standards</a:t>
            </a:r>
          </a:p>
          <a:p>
            <a:r>
              <a:rPr lang="en-GB" dirty="0"/>
              <a:t>Authority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25F2B93-B530-0F00-0907-FBF93E8DB2FC}"/>
              </a:ext>
            </a:extLst>
          </p:cNvPr>
          <p:cNvSpPr txBox="1"/>
          <p:nvPr/>
        </p:nvSpPr>
        <p:spPr>
          <a:xfrm>
            <a:off x="642197" y="2687271"/>
            <a:ext cx="1271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Health &amp; Safety Executive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541126-DB14-4A22-2FE5-1CCE6B39CE73}"/>
              </a:ext>
            </a:extLst>
          </p:cNvPr>
          <p:cNvSpPr txBox="1"/>
          <p:nvPr/>
        </p:nvSpPr>
        <p:spPr>
          <a:xfrm>
            <a:off x="4215388" y="5216794"/>
            <a:ext cx="11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UK Levy Bodies &amp; Research Councils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49B54D-0E5B-5A32-16DC-7C1974808DFD}"/>
              </a:ext>
            </a:extLst>
          </p:cNvPr>
          <p:cNvSpPr txBox="1"/>
          <p:nvPr/>
        </p:nvSpPr>
        <p:spPr>
          <a:xfrm>
            <a:off x="1277963" y="4879661"/>
            <a:ext cx="134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Plant &amp; Seeds</a:t>
            </a:r>
          </a:p>
          <a:p>
            <a:r>
              <a:rPr lang="en-GB" dirty="0"/>
              <a:t>Legislation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B5A621F-3EC8-FE8F-D59D-F1EA45CD036A}"/>
              </a:ext>
            </a:extLst>
          </p:cNvPr>
          <p:cNvSpPr txBox="1"/>
          <p:nvPr/>
        </p:nvSpPr>
        <p:spPr>
          <a:xfrm>
            <a:off x="6711257" y="487721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Environmental Stewardship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xmlns="" id="{AAF03E47-C51E-8CCD-6B07-321CA9D5F7A0}"/>
              </a:ext>
            </a:extLst>
          </p:cNvPr>
          <p:cNvSpPr/>
          <p:nvPr/>
        </p:nvSpPr>
        <p:spPr>
          <a:xfrm rot="18266802">
            <a:off x="2388272" y="1329896"/>
            <a:ext cx="343984" cy="905762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xmlns="" id="{19977E55-0E2A-FAA4-B6AE-EFB585841E19}"/>
              </a:ext>
            </a:extLst>
          </p:cNvPr>
          <p:cNvSpPr/>
          <p:nvPr/>
        </p:nvSpPr>
        <p:spPr>
          <a:xfrm>
            <a:off x="4476336" y="1065528"/>
            <a:ext cx="361353" cy="38043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xmlns="" id="{1CC2EFEF-264E-9037-E476-162C278816DC}"/>
              </a:ext>
            </a:extLst>
          </p:cNvPr>
          <p:cNvSpPr/>
          <p:nvPr/>
        </p:nvSpPr>
        <p:spPr>
          <a:xfrm rot="3289651">
            <a:off x="6339242" y="1525703"/>
            <a:ext cx="257701" cy="574505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xmlns="" id="{2F00EF6E-1246-4EB6-2023-C12F3C0E7CC7}"/>
              </a:ext>
            </a:extLst>
          </p:cNvPr>
          <p:cNvSpPr/>
          <p:nvPr/>
        </p:nvSpPr>
        <p:spPr>
          <a:xfrm rot="7497161">
            <a:off x="6445998" y="4083598"/>
            <a:ext cx="343984" cy="905762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xmlns="" id="{84AC81CA-6920-4E37-DD4F-902C489FF6E2}"/>
              </a:ext>
            </a:extLst>
          </p:cNvPr>
          <p:cNvSpPr/>
          <p:nvPr/>
        </p:nvSpPr>
        <p:spPr>
          <a:xfrm rot="13764087">
            <a:off x="2493279" y="4111554"/>
            <a:ext cx="343984" cy="905762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xmlns="" id="{AFF56817-CD07-069B-13BE-B325E64BD376}"/>
              </a:ext>
            </a:extLst>
          </p:cNvPr>
          <p:cNvSpPr/>
          <p:nvPr/>
        </p:nvSpPr>
        <p:spPr>
          <a:xfrm rot="10800000">
            <a:off x="4453986" y="4785824"/>
            <a:ext cx="361353" cy="38043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xmlns="" id="{9F99FA4E-836F-0AFE-B56A-CCE8BD1B0B83}"/>
              </a:ext>
            </a:extLst>
          </p:cNvPr>
          <p:cNvSpPr/>
          <p:nvPr/>
        </p:nvSpPr>
        <p:spPr>
          <a:xfrm rot="5400000">
            <a:off x="6740217" y="2959946"/>
            <a:ext cx="361353" cy="38043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xmlns="" id="{002439B5-DB5A-BCB9-8DBE-E7DF2CABB54A}"/>
              </a:ext>
            </a:extLst>
          </p:cNvPr>
          <p:cNvSpPr/>
          <p:nvPr/>
        </p:nvSpPr>
        <p:spPr>
          <a:xfrm rot="16200000">
            <a:off x="2031438" y="3062157"/>
            <a:ext cx="361353" cy="38043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0F213D0D-0447-442F-0422-9A5764F08B5C}"/>
              </a:ext>
            </a:extLst>
          </p:cNvPr>
          <p:cNvSpPr/>
          <p:nvPr/>
        </p:nvSpPr>
        <p:spPr>
          <a:xfrm>
            <a:off x="6134535" y="890482"/>
            <a:ext cx="1171908" cy="788446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xmlns="" id="{A7AE5DA1-5B09-AD8E-24AD-071C2F1628B5}"/>
              </a:ext>
            </a:extLst>
          </p:cNvPr>
          <p:cNvSpPr/>
          <p:nvPr/>
        </p:nvSpPr>
        <p:spPr>
          <a:xfrm rot="10800000">
            <a:off x="6434420" y="1320344"/>
            <a:ext cx="572138" cy="2014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xmlns="" id="{C83B02A7-939C-3FEA-EE67-7AF777CE8C0A}"/>
              </a:ext>
            </a:extLst>
          </p:cNvPr>
          <p:cNvSpPr/>
          <p:nvPr/>
        </p:nvSpPr>
        <p:spPr>
          <a:xfrm>
            <a:off x="6434420" y="982815"/>
            <a:ext cx="624010" cy="2222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4CFD32E-68C7-3C19-3CD7-55EE334A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6D1B85A-21B5-E567-EF62-E9AAB34DD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611" y="156798"/>
            <a:ext cx="8890778" cy="541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 smtClean="0">
                <a:solidFill>
                  <a:srgbClr val="FF9999"/>
                </a:solidFill>
              </a:rPr>
              <a:t>Policy</a:t>
            </a:r>
            <a:endParaRPr lang="en-GB" sz="4400" dirty="0">
              <a:solidFill>
                <a:srgbClr val="FF999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4B71A9-2FE6-DDE3-6531-E1A656ABA9B1}"/>
              </a:ext>
            </a:extLst>
          </p:cNvPr>
          <p:cNvSpPr txBox="1"/>
          <p:nvPr/>
        </p:nvSpPr>
        <p:spPr>
          <a:xfrm>
            <a:off x="309671" y="1445959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Environmental Health</a:t>
            </a:r>
          </a:p>
          <a:p>
            <a:r>
              <a:rPr lang="en-GB" dirty="0" smtClean="0"/>
              <a:t>EHO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334B6A-7FFC-0D18-0C94-EEB9B25ECE53}"/>
              </a:ext>
            </a:extLst>
          </p:cNvPr>
          <p:cNvSpPr txBox="1"/>
          <p:nvPr/>
        </p:nvSpPr>
        <p:spPr>
          <a:xfrm>
            <a:off x="2214201" y="4797152"/>
            <a:ext cx="2213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Certification</a:t>
            </a:r>
          </a:p>
          <a:p>
            <a:r>
              <a:rPr lang="en-GB" dirty="0"/>
              <a:t>(Red Tractor, Organic etc)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1C26EA-8159-EEF6-8FA3-7F77673C0ADC}"/>
              </a:ext>
            </a:extLst>
          </p:cNvPr>
          <p:cNvSpPr txBox="1"/>
          <p:nvPr/>
        </p:nvSpPr>
        <p:spPr>
          <a:xfrm>
            <a:off x="2807821" y="1584457"/>
            <a:ext cx="90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FSA</a:t>
            </a:r>
          </a:p>
          <a:p>
            <a:r>
              <a:rPr lang="en-GB" dirty="0" smtClean="0"/>
              <a:t>EHO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3B22E6B-B02E-B3C6-D1F3-973FDE50BCB9}"/>
              </a:ext>
            </a:extLst>
          </p:cNvPr>
          <p:cNvSpPr txBox="1"/>
          <p:nvPr/>
        </p:nvSpPr>
        <p:spPr>
          <a:xfrm>
            <a:off x="329581" y="329054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Advertising </a:t>
            </a:r>
            <a:r>
              <a:rPr lang="en-GB" dirty="0" smtClean="0"/>
              <a:t>Standards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25F2B93-B530-0F00-0907-FBF93E8DB2FC}"/>
              </a:ext>
            </a:extLst>
          </p:cNvPr>
          <p:cNvSpPr txBox="1"/>
          <p:nvPr/>
        </p:nvSpPr>
        <p:spPr>
          <a:xfrm>
            <a:off x="309671" y="2522635"/>
            <a:ext cx="127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Safety at work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541126-DB14-4A22-2FE5-1CCE6B39CE73}"/>
              </a:ext>
            </a:extLst>
          </p:cNvPr>
          <p:cNvSpPr txBox="1"/>
          <p:nvPr/>
        </p:nvSpPr>
        <p:spPr>
          <a:xfrm>
            <a:off x="371087" y="4200174"/>
            <a:ext cx="114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 &amp; D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49B54D-0E5B-5A32-16DC-7C1974808DFD}"/>
              </a:ext>
            </a:extLst>
          </p:cNvPr>
          <p:cNvSpPr txBox="1"/>
          <p:nvPr/>
        </p:nvSpPr>
        <p:spPr>
          <a:xfrm>
            <a:off x="316567" y="5857328"/>
            <a:ext cx="144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Genetic Resources</a:t>
            </a:r>
            <a:endParaRPr lang="en-GB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xmlns="" id="{AAF03E47-C51E-8CCD-6B07-321CA9D5F7A0}"/>
              </a:ext>
            </a:extLst>
          </p:cNvPr>
          <p:cNvSpPr/>
          <p:nvPr/>
        </p:nvSpPr>
        <p:spPr>
          <a:xfrm rot="16200000">
            <a:off x="5029843" y="1530437"/>
            <a:ext cx="134092" cy="761746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Arrow: Right 8">
            <a:extLst>
              <a:ext uri="{FF2B5EF4-FFF2-40B4-BE49-F238E27FC236}">
                <a16:creationId xmlns:a16="http://schemas.microsoft.com/office/drawing/2014/main" xmlns="" id="{990BF775-BEB0-D6F6-C50F-943A36A434F2}"/>
              </a:ext>
            </a:extLst>
          </p:cNvPr>
          <p:cNvSpPr/>
          <p:nvPr/>
        </p:nvSpPr>
        <p:spPr>
          <a:xfrm>
            <a:off x="2214201" y="1012112"/>
            <a:ext cx="468052" cy="278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B5A621F-3EC8-FE8F-D59D-F1EA45CD036A}"/>
              </a:ext>
            </a:extLst>
          </p:cNvPr>
          <p:cNvSpPr txBox="1"/>
          <p:nvPr/>
        </p:nvSpPr>
        <p:spPr>
          <a:xfrm>
            <a:off x="2269822" y="61348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“Dog-eat-Dog”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Arrow: Right 8">
            <a:extLst>
              <a:ext uri="{FF2B5EF4-FFF2-40B4-BE49-F238E27FC236}">
                <a16:creationId xmlns:a16="http://schemas.microsoft.com/office/drawing/2014/main" xmlns="" id="{990BF775-BEB0-D6F6-C50F-943A36A434F2}"/>
              </a:ext>
            </a:extLst>
          </p:cNvPr>
          <p:cNvSpPr/>
          <p:nvPr/>
        </p:nvSpPr>
        <p:spPr>
          <a:xfrm>
            <a:off x="2827884" y="1019900"/>
            <a:ext cx="468052" cy="278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8">
            <a:extLst>
              <a:ext uri="{FF2B5EF4-FFF2-40B4-BE49-F238E27FC236}">
                <a16:creationId xmlns:a16="http://schemas.microsoft.com/office/drawing/2014/main" xmlns="" id="{990BF775-BEB0-D6F6-C50F-943A36A434F2}"/>
              </a:ext>
            </a:extLst>
          </p:cNvPr>
          <p:cNvSpPr/>
          <p:nvPr/>
        </p:nvSpPr>
        <p:spPr>
          <a:xfrm>
            <a:off x="3385946" y="1019900"/>
            <a:ext cx="468052" cy="278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B5A621F-3EC8-FE8F-D59D-F1EA45CD036A}"/>
              </a:ext>
            </a:extLst>
          </p:cNvPr>
          <p:cNvSpPr txBox="1"/>
          <p:nvPr/>
        </p:nvSpPr>
        <p:spPr>
          <a:xfrm>
            <a:off x="5774317" y="510556"/>
            <a:ext cx="194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“Common Wealth”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3B22E6B-B02E-B3C6-D1F3-973FDE50BCB9}"/>
              </a:ext>
            </a:extLst>
          </p:cNvPr>
          <p:cNvSpPr txBox="1"/>
          <p:nvPr/>
        </p:nvSpPr>
        <p:spPr>
          <a:xfrm>
            <a:off x="2831364" y="3290544"/>
            <a:ext cx="61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ASA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C1C26EA-8159-EEF6-8FA3-7F77673C0ADC}"/>
              </a:ext>
            </a:extLst>
          </p:cNvPr>
          <p:cNvSpPr txBox="1"/>
          <p:nvPr/>
        </p:nvSpPr>
        <p:spPr>
          <a:xfrm>
            <a:off x="2827884" y="2598573"/>
            <a:ext cx="61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HSE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5541126-DB14-4A22-2FE5-1CCE6B39CE73}"/>
              </a:ext>
            </a:extLst>
          </p:cNvPr>
          <p:cNvSpPr txBox="1"/>
          <p:nvPr/>
        </p:nvSpPr>
        <p:spPr>
          <a:xfrm>
            <a:off x="2290227" y="4061674"/>
            <a:ext cx="201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UK Levy Bodies &amp; Research Councils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5541126-DB14-4A22-2FE5-1CCE6B39CE73}"/>
              </a:ext>
            </a:extLst>
          </p:cNvPr>
          <p:cNvSpPr txBox="1"/>
          <p:nvPr/>
        </p:nvSpPr>
        <p:spPr>
          <a:xfrm>
            <a:off x="329581" y="4935160"/>
            <a:ext cx="11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Product Quality</a:t>
            </a:r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C1C26EA-8159-EEF6-8FA3-7F77673C0ADC}"/>
              </a:ext>
            </a:extLst>
          </p:cNvPr>
          <p:cNvSpPr txBox="1"/>
          <p:nvPr/>
        </p:nvSpPr>
        <p:spPr>
          <a:xfrm>
            <a:off x="6417119" y="1584456"/>
            <a:ext cx="65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??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Arrow: Down 22">
            <a:extLst>
              <a:ext uri="{FF2B5EF4-FFF2-40B4-BE49-F238E27FC236}">
                <a16:creationId xmlns:a16="http://schemas.microsoft.com/office/drawing/2014/main" xmlns="" id="{AAF03E47-C51E-8CCD-6B07-321CA9D5F7A0}"/>
              </a:ext>
            </a:extLst>
          </p:cNvPr>
          <p:cNvSpPr/>
          <p:nvPr/>
        </p:nvSpPr>
        <p:spPr>
          <a:xfrm rot="16200000">
            <a:off x="5029843" y="2386240"/>
            <a:ext cx="134092" cy="761746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Arrow: Down 22">
            <a:extLst>
              <a:ext uri="{FF2B5EF4-FFF2-40B4-BE49-F238E27FC236}">
                <a16:creationId xmlns:a16="http://schemas.microsoft.com/office/drawing/2014/main" xmlns="" id="{AAF03E47-C51E-8CCD-6B07-321CA9D5F7A0}"/>
              </a:ext>
            </a:extLst>
          </p:cNvPr>
          <p:cNvSpPr/>
          <p:nvPr/>
        </p:nvSpPr>
        <p:spPr>
          <a:xfrm rot="16200000">
            <a:off x="5029843" y="3094337"/>
            <a:ext cx="134092" cy="761746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Arrow: Down 22">
            <a:extLst>
              <a:ext uri="{FF2B5EF4-FFF2-40B4-BE49-F238E27FC236}">
                <a16:creationId xmlns:a16="http://schemas.microsoft.com/office/drawing/2014/main" xmlns="" id="{AAF03E47-C51E-8CCD-6B07-321CA9D5F7A0}"/>
              </a:ext>
            </a:extLst>
          </p:cNvPr>
          <p:cNvSpPr/>
          <p:nvPr/>
        </p:nvSpPr>
        <p:spPr>
          <a:xfrm rot="16200000">
            <a:off x="5029843" y="4003967"/>
            <a:ext cx="134092" cy="761746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Arrow: Down 22">
            <a:extLst>
              <a:ext uri="{FF2B5EF4-FFF2-40B4-BE49-F238E27FC236}">
                <a16:creationId xmlns:a16="http://schemas.microsoft.com/office/drawing/2014/main" xmlns="" id="{AAF03E47-C51E-8CCD-6B07-321CA9D5F7A0}"/>
              </a:ext>
            </a:extLst>
          </p:cNvPr>
          <p:cNvSpPr/>
          <p:nvPr/>
        </p:nvSpPr>
        <p:spPr>
          <a:xfrm rot="16200000">
            <a:off x="5029843" y="4806857"/>
            <a:ext cx="134092" cy="761746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C1C26EA-8159-EEF6-8FA3-7F77673C0ADC}"/>
              </a:ext>
            </a:extLst>
          </p:cNvPr>
          <p:cNvSpPr txBox="1"/>
          <p:nvPr/>
        </p:nvSpPr>
        <p:spPr>
          <a:xfrm>
            <a:off x="6391184" y="2460073"/>
            <a:ext cx="65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??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C1C26EA-8159-EEF6-8FA3-7F77673C0ADC}"/>
              </a:ext>
            </a:extLst>
          </p:cNvPr>
          <p:cNvSpPr txBox="1"/>
          <p:nvPr/>
        </p:nvSpPr>
        <p:spPr>
          <a:xfrm>
            <a:off x="6391184" y="3152044"/>
            <a:ext cx="65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??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C1C26EA-8159-EEF6-8FA3-7F77673C0ADC}"/>
              </a:ext>
            </a:extLst>
          </p:cNvPr>
          <p:cNvSpPr txBox="1"/>
          <p:nvPr/>
        </p:nvSpPr>
        <p:spPr>
          <a:xfrm>
            <a:off x="6391184" y="4061673"/>
            <a:ext cx="65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??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C1C26EA-8159-EEF6-8FA3-7F77673C0ADC}"/>
              </a:ext>
            </a:extLst>
          </p:cNvPr>
          <p:cNvSpPr txBox="1"/>
          <p:nvPr/>
        </p:nvSpPr>
        <p:spPr>
          <a:xfrm>
            <a:off x="6391184" y="4864563"/>
            <a:ext cx="65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??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349B54D-0E5B-5A32-16DC-7C1974808DFD}"/>
              </a:ext>
            </a:extLst>
          </p:cNvPr>
          <p:cNvSpPr txBox="1"/>
          <p:nvPr/>
        </p:nvSpPr>
        <p:spPr>
          <a:xfrm>
            <a:off x="2214201" y="5909552"/>
            <a:ext cx="198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Plant &amp; Seeds</a:t>
            </a:r>
          </a:p>
          <a:p>
            <a:r>
              <a:rPr lang="en-GB" dirty="0"/>
              <a:t>Legislation </a:t>
            </a:r>
          </a:p>
        </p:txBody>
      </p:sp>
      <p:sp>
        <p:nvSpPr>
          <p:cNvPr id="50" name="Arrow: Down 22">
            <a:extLst>
              <a:ext uri="{FF2B5EF4-FFF2-40B4-BE49-F238E27FC236}">
                <a16:creationId xmlns:a16="http://schemas.microsoft.com/office/drawing/2014/main" xmlns="" id="{AAF03E47-C51E-8CCD-6B07-321CA9D5F7A0}"/>
              </a:ext>
            </a:extLst>
          </p:cNvPr>
          <p:cNvSpPr/>
          <p:nvPr/>
        </p:nvSpPr>
        <p:spPr>
          <a:xfrm rot="16200000">
            <a:off x="5029843" y="5799620"/>
            <a:ext cx="134092" cy="761746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C1C26EA-8159-EEF6-8FA3-7F77673C0ADC}"/>
              </a:ext>
            </a:extLst>
          </p:cNvPr>
          <p:cNvSpPr txBox="1"/>
          <p:nvPr/>
        </p:nvSpPr>
        <p:spPr>
          <a:xfrm>
            <a:off x="6391184" y="5909551"/>
            <a:ext cx="65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??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BADFC2-47F5-B7BD-38B8-DF5B8C51D28E}"/>
              </a:ext>
            </a:extLst>
          </p:cNvPr>
          <p:cNvSpPr txBox="1"/>
          <p:nvPr/>
        </p:nvSpPr>
        <p:spPr>
          <a:xfrm>
            <a:off x="459360" y="1556792"/>
            <a:ext cx="5833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Heterogeneous </a:t>
            </a:r>
            <a:r>
              <a:rPr lang="en-GB" sz="4000" dirty="0" smtClean="0"/>
              <a:t>Grains</a:t>
            </a:r>
          </a:p>
          <a:p>
            <a:r>
              <a:rPr lang="en-GB" sz="2000" dirty="0" smtClean="0"/>
              <a:t>Ideal </a:t>
            </a:r>
            <a:r>
              <a:rPr lang="en-GB" sz="2000" dirty="0"/>
              <a:t>for Organic &amp; Low-input farming</a:t>
            </a:r>
            <a:r>
              <a:rPr lang="en-GB" sz="2000" dirty="0" smtClean="0"/>
              <a:t>..</a:t>
            </a:r>
            <a:endParaRPr lang="en-GB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FA74C56-F75C-B6F0-D399-089C52220F83}"/>
              </a:ext>
            </a:extLst>
          </p:cNvPr>
          <p:cNvSpPr txBox="1"/>
          <p:nvPr/>
        </p:nvSpPr>
        <p:spPr>
          <a:xfrm>
            <a:off x="486918" y="328498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Diverse </a:t>
            </a:r>
            <a:endParaRPr lang="en-GB" sz="2400" dirty="0"/>
          </a:p>
          <a:p>
            <a:r>
              <a:rPr lang="en-GB" sz="2400" dirty="0"/>
              <a:t>Variable</a:t>
            </a:r>
          </a:p>
          <a:p>
            <a:r>
              <a:rPr lang="en-GB" sz="2400" dirty="0"/>
              <a:t>Requires adaptive: 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GB" sz="2400" dirty="0"/>
              <a:t>Processes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GB" sz="2400" dirty="0"/>
              <a:t>Skills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GB" sz="2400" dirty="0"/>
              <a:t>Experience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DD4854-8268-DCE3-877C-FB36BE15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Content Placeholder 12" descr="A picture containing grass, outdoor, field, plant&#10;&#10;Description automatically generated">
            <a:extLst>
              <a:ext uri="{FF2B5EF4-FFF2-40B4-BE49-F238E27FC236}">
                <a16:creationId xmlns:a16="http://schemas.microsoft.com/office/drawing/2014/main" xmlns="" id="{D3F00BFB-ED80-EECC-1D99-4833B6762C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b="5362"/>
          <a:stretch/>
        </p:blipFill>
        <p:spPr>
          <a:xfrm>
            <a:off x="466787" y="260648"/>
            <a:ext cx="8229600" cy="1189530"/>
          </a:xfrm>
        </p:spPr>
      </p:pic>
    </p:spTree>
    <p:extLst>
      <p:ext uri="{BB962C8B-B14F-4D97-AF65-F5344CB8AC3E}">
        <p14:creationId xmlns:p14="http://schemas.microsoft.com/office/powerpoint/2010/main" val="10820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DD4854-8268-DCE3-877C-FB36BE15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Content Placeholder 12" descr="A picture containing grass, outdoor, field, plant&#10;&#10;Description automatically generated">
            <a:extLst>
              <a:ext uri="{FF2B5EF4-FFF2-40B4-BE49-F238E27FC236}">
                <a16:creationId xmlns:a16="http://schemas.microsoft.com/office/drawing/2014/main" xmlns="" id="{D3F00BFB-ED80-EECC-1D99-4833B6762C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b="5362"/>
          <a:stretch/>
        </p:blipFill>
        <p:spPr>
          <a:xfrm>
            <a:off x="466787" y="260648"/>
            <a:ext cx="8229600" cy="118953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BADFC2-47F5-B7BD-38B8-DF5B8C51D28E}"/>
              </a:ext>
            </a:extLst>
          </p:cNvPr>
          <p:cNvSpPr txBox="1"/>
          <p:nvPr/>
        </p:nvSpPr>
        <p:spPr>
          <a:xfrm>
            <a:off x="459360" y="1556792"/>
            <a:ext cx="5833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Heterogeneous </a:t>
            </a:r>
            <a:r>
              <a:rPr lang="en-GB" sz="4000" dirty="0" smtClean="0"/>
              <a:t>Grains</a:t>
            </a:r>
          </a:p>
          <a:p>
            <a:r>
              <a:rPr lang="en-GB" sz="2000" dirty="0" smtClean="0"/>
              <a:t>Responsible, Human-Scale food chains..</a:t>
            </a:r>
            <a:endParaRPr lang="en-GB" sz="2000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20251"/>
          <a:stretch/>
        </p:blipFill>
        <p:spPr bwMode="auto">
          <a:xfrm>
            <a:off x="3851920" y="2550832"/>
            <a:ext cx="4176464" cy="388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360" y="35936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Bespoke, online register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5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DD4854-8268-DCE3-877C-FB36BE15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Content Placeholder 12" descr="A picture containing grass, outdoor, field, plant&#10;&#10;Description automatically generated">
            <a:extLst>
              <a:ext uri="{FF2B5EF4-FFF2-40B4-BE49-F238E27FC236}">
                <a16:creationId xmlns:a16="http://schemas.microsoft.com/office/drawing/2014/main" xmlns="" id="{D3F00BFB-ED80-EECC-1D99-4833B6762C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b="5362"/>
          <a:stretch/>
        </p:blipFill>
        <p:spPr>
          <a:xfrm>
            <a:off x="466787" y="260648"/>
            <a:ext cx="8229600" cy="118953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BADFC2-47F5-B7BD-38B8-DF5B8C51D28E}"/>
              </a:ext>
            </a:extLst>
          </p:cNvPr>
          <p:cNvSpPr txBox="1"/>
          <p:nvPr/>
        </p:nvSpPr>
        <p:spPr>
          <a:xfrm>
            <a:off x="459360" y="1556792"/>
            <a:ext cx="5833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Heterogeneous </a:t>
            </a:r>
            <a:r>
              <a:rPr lang="en-GB" sz="4000" dirty="0" smtClean="0"/>
              <a:t>Grains</a:t>
            </a:r>
          </a:p>
          <a:p>
            <a:r>
              <a:rPr lang="en-GB" sz="2000" dirty="0" smtClean="0"/>
              <a:t>Responsible, Human-Scale food chains..</a:t>
            </a:r>
            <a:endParaRPr lang="en-GB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2" t="11871" r="39598" b="4353"/>
          <a:stretch/>
        </p:blipFill>
        <p:spPr bwMode="auto">
          <a:xfrm>
            <a:off x="5220072" y="980728"/>
            <a:ext cx="3312368" cy="46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9360" y="359362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Quality testing to underpin standards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9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DD4854-8268-DCE3-877C-FB36BE15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Content Placeholder 12" descr="A picture containing grass, outdoor, field, plant&#10;&#10;Description automatically generated">
            <a:extLst>
              <a:ext uri="{FF2B5EF4-FFF2-40B4-BE49-F238E27FC236}">
                <a16:creationId xmlns:a16="http://schemas.microsoft.com/office/drawing/2014/main" xmlns="" id="{D3F00BFB-ED80-EECC-1D99-4833B6762C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b="5362"/>
          <a:stretch/>
        </p:blipFill>
        <p:spPr>
          <a:xfrm>
            <a:off x="466787" y="260648"/>
            <a:ext cx="8229600" cy="118953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BADFC2-47F5-B7BD-38B8-DF5B8C51D28E}"/>
              </a:ext>
            </a:extLst>
          </p:cNvPr>
          <p:cNvSpPr txBox="1"/>
          <p:nvPr/>
        </p:nvSpPr>
        <p:spPr>
          <a:xfrm>
            <a:off x="459360" y="1556792"/>
            <a:ext cx="5833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Heterogeneous </a:t>
            </a:r>
            <a:r>
              <a:rPr lang="en-GB" sz="4000" dirty="0" smtClean="0"/>
              <a:t>Grains</a:t>
            </a:r>
          </a:p>
          <a:p>
            <a:r>
              <a:rPr lang="en-GB" sz="2000" dirty="0" smtClean="0"/>
              <a:t>Responsible, Human-Scale food chains..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9360" y="359362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Levy to support R&amp;D based upon produce sold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4" t="11720" r="38053" b="3874"/>
          <a:stretch/>
        </p:blipFill>
        <p:spPr bwMode="auto">
          <a:xfrm>
            <a:off x="5249881" y="1124744"/>
            <a:ext cx="3354567" cy="43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08104" y="1772816"/>
            <a:ext cx="432048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5508104" y="2996952"/>
            <a:ext cx="302433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23928" y="3282687"/>
            <a:ext cx="1584176" cy="5063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4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0F213D0D-0447-442F-0422-9A5764F08B5C}"/>
              </a:ext>
            </a:extLst>
          </p:cNvPr>
          <p:cNvSpPr/>
          <p:nvPr/>
        </p:nvSpPr>
        <p:spPr>
          <a:xfrm>
            <a:off x="2677293" y="1566934"/>
            <a:ext cx="3960440" cy="3168352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xmlns="" id="{A7AE5DA1-5B09-AD8E-24AD-071C2F1628B5}"/>
              </a:ext>
            </a:extLst>
          </p:cNvPr>
          <p:cNvSpPr/>
          <p:nvPr/>
        </p:nvSpPr>
        <p:spPr>
          <a:xfrm rot="10800000">
            <a:off x="3711577" y="3351701"/>
            <a:ext cx="1846169" cy="6480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xmlns="" id="{C83B02A7-939C-3FEA-EE67-7AF777CE8C0A}"/>
              </a:ext>
            </a:extLst>
          </p:cNvPr>
          <p:cNvSpPr/>
          <p:nvPr/>
        </p:nvSpPr>
        <p:spPr>
          <a:xfrm>
            <a:off x="3775175" y="2173483"/>
            <a:ext cx="1846169" cy="7960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4CFD32E-68C7-3C19-3CD7-55EE334A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6D1B85A-21B5-E567-EF62-E9AAB34DD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611" y="156798"/>
            <a:ext cx="8890778" cy="541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9999"/>
                </a:solidFill>
              </a:rPr>
              <a:t>Policy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4B71A9-2FE6-DDE3-6531-E1A656ABA9B1}"/>
              </a:ext>
            </a:extLst>
          </p:cNvPr>
          <p:cNvSpPr txBox="1"/>
          <p:nvPr/>
        </p:nvSpPr>
        <p:spPr>
          <a:xfrm>
            <a:off x="1203680" y="1036909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Environmental Health</a:t>
            </a:r>
          </a:p>
          <a:p>
            <a:r>
              <a:rPr lang="en-GB" dirty="0"/>
              <a:t>EHO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334B6A-7FFC-0D18-0C94-EEB9B25ECE53}"/>
              </a:ext>
            </a:extLst>
          </p:cNvPr>
          <p:cNvSpPr txBox="1"/>
          <p:nvPr/>
        </p:nvSpPr>
        <p:spPr>
          <a:xfrm>
            <a:off x="3997650" y="19425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Certification</a:t>
            </a:r>
          </a:p>
          <a:p>
            <a:r>
              <a:rPr lang="en-GB" dirty="0"/>
              <a:t>(Red Tractor, Organic etc)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1C26EA-8159-EEF6-8FA3-7F77673C0ADC}"/>
              </a:ext>
            </a:extLst>
          </p:cNvPr>
          <p:cNvSpPr txBox="1"/>
          <p:nvPr/>
        </p:nvSpPr>
        <p:spPr>
          <a:xfrm>
            <a:off x="6711257" y="1036909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Food Standards</a:t>
            </a:r>
          </a:p>
          <a:p>
            <a:r>
              <a:rPr lang="en-GB" dirty="0"/>
              <a:t>Agency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3B22E6B-B02E-B3C6-D1F3-973FDE50BCB9}"/>
              </a:ext>
            </a:extLst>
          </p:cNvPr>
          <p:cNvSpPr txBox="1"/>
          <p:nvPr/>
        </p:nvSpPr>
        <p:spPr>
          <a:xfrm>
            <a:off x="7212234" y="267110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Advertising Standards</a:t>
            </a:r>
          </a:p>
          <a:p>
            <a:r>
              <a:rPr lang="en-GB" dirty="0"/>
              <a:t>Authority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25F2B93-B530-0F00-0907-FBF93E8DB2FC}"/>
              </a:ext>
            </a:extLst>
          </p:cNvPr>
          <p:cNvSpPr txBox="1"/>
          <p:nvPr/>
        </p:nvSpPr>
        <p:spPr>
          <a:xfrm>
            <a:off x="642197" y="2687271"/>
            <a:ext cx="1271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Health &amp; Safety Executive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541126-DB14-4A22-2FE5-1CCE6B39CE73}"/>
              </a:ext>
            </a:extLst>
          </p:cNvPr>
          <p:cNvSpPr txBox="1"/>
          <p:nvPr/>
        </p:nvSpPr>
        <p:spPr>
          <a:xfrm>
            <a:off x="4215388" y="5216794"/>
            <a:ext cx="11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UK Levy Bodies &amp; Research Councils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49B54D-0E5B-5A32-16DC-7C1974808DFD}"/>
              </a:ext>
            </a:extLst>
          </p:cNvPr>
          <p:cNvSpPr txBox="1"/>
          <p:nvPr/>
        </p:nvSpPr>
        <p:spPr>
          <a:xfrm>
            <a:off x="1277963" y="4879661"/>
            <a:ext cx="134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Plant &amp; Seeds</a:t>
            </a:r>
          </a:p>
          <a:p>
            <a:r>
              <a:rPr lang="en-GB" dirty="0"/>
              <a:t>Legislation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B5A621F-3EC8-FE8F-D59D-F1EA45CD036A}"/>
              </a:ext>
            </a:extLst>
          </p:cNvPr>
          <p:cNvSpPr txBox="1"/>
          <p:nvPr/>
        </p:nvSpPr>
        <p:spPr>
          <a:xfrm>
            <a:off x="6711257" y="487721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Environmental Stewardship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xmlns="" id="{AAF03E47-C51E-8CCD-6B07-321CA9D5F7A0}"/>
              </a:ext>
            </a:extLst>
          </p:cNvPr>
          <p:cNvSpPr/>
          <p:nvPr/>
        </p:nvSpPr>
        <p:spPr>
          <a:xfrm rot="18266802">
            <a:off x="2388272" y="1329896"/>
            <a:ext cx="343984" cy="905762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xmlns="" id="{19977E55-0E2A-FAA4-B6AE-EFB585841E19}"/>
              </a:ext>
            </a:extLst>
          </p:cNvPr>
          <p:cNvSpPr/>
          <p:nvPr/>
        </p:nvSpPr>
        <p:spPr>
          <a:xfrm>
            <a:off x="4476336" y="1065528"/>
            <a:ext cx="361353" cy="38043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xmlns="" id="{1CC2EFEF-264E-9037-E476-162C278816DC}"/>
              </a:ext>
            </a:extLst>
          </p:cNvPr>
          <p:cNvSpPr/>
          <p:nvPr/>
        </p:nvSpPr>
        <p:spPr>
          <a:xfrm rot="3289651">
            <a:off x="6339242" y="1525703"/>
            <a:ext cx="257701" cy="574505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xmlns="" id="{2F00EF6E-1246-4EB6-2023-C12F3C0E7CC7}"/>
              </a:ext>
            </a:extLst>
          </p:cNvPr>
          <p:cNvSpPr/>
          <p:nvPr/>
        </p:nvSpPr>
        <p:spPr>
          <a:xfrm rot="7497161">
            <a:off x="6445998" y="4083598"/>
            <a:ext cx="343984" cy="905762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xmlns="" id="{84AC81CA-6920-4E37-DD4F-902C489FF6E2}"/>
              </a:ext>
            </a:extLst>
          </p:cNvPr>
          <p:cNvSpPr/>
          <p:nvPr/>
        </p:nvSpPr>
        <p:spPr>
          <a:xfrm rot="13764087">
            <a:off x="2493279" y="4111554"/>
            <a:ext cx="343984" cy="905762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xmlns="" id="{AFF56817-CD07-069B-13BE-B325E64BD376}"/>
              </a:ext>
            </a:extLst>
          </p:cNvPr>
          <p:cNvSpPr/>
          <p:nvPr/>
        </p:nvSpPr>
        <p:spPr>
          <a:xfrm rot="10800000">
            <a:off x="4453986" y="4785824"/>
            <a:ext cx="361353" cy="38043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xmlns="" id="{9F99FA4E-836F-0AFE-B56A-CCE8BD1B0B83}"/>
              </a:ext>
            </a:extLst>
          </p:cNvPr>
          <p:cNvSpPr/>
          <p:nvPr/>
        </p:nvSpPr>
        <p:spPr>
          <a:xfrm rot="5400000">
            <a:off x="6740217" y="2959946"/>
            <a:ext cx="361353" cy="38043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xmlns="" id="{002439B5-DB5A-BCB9-8DBE-E7DF2CABB54A}"/>
              </a:ext>
            </a:extLst>
          </p:cNvPr>
          <p:cNvSpPr/>
          <p:nvPr/>
        </p:nvSpPr>
        <p:spPr>
          <a:xfrm rot="16200000">
            <a:off x="2031438" y="3062157"/>
            <a:ext cx="361353" cy="38043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82F8EE-587B-DF61-E321-50044DCD69CD}"/>
              </a:ext>
            </a:extLst>
          </p:cNvPr>
          <p:cNvSpPr txBox="1"/>
          <p:nvPr/>
        </p:nvSpPr>
        <p:spPr>
          <a:xfrm>
            <a:off x="3387144" y="2736784"/>
            <a:ext cx="2811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Financially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robust</a:t>
            </a:r>
          </a:p>
          <a:p>
            <a:pPr algn="ctr"/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Responsible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7D629BE1-C5A2-9C59-2E57-6E2E1B96ABB3}"/>
              </a:ext>
            </a:extLst>
          </p:cNvPr>
          <p:cNvSpPr/>
          <p:nvPr/>
        </p:nvSpPr>
        <p:spPr>
          <a:xfrm rot="3289651">
            <a:off x="3278580" y="3640894"/>
            <a:ext cx="257701" cy="574505"/>
          </a:xfrm>
          <a:prstGeom prst="downArrow">
            <a:avLst/>
          </a:prstGeom>
          <a:solidFill>
            <a:schemeClr val="accent1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7C4DF50A-A551-9B65-90E4-111E2192483F}"/>
              </a:ext>
            </a:extLst>
          </p:cNvPr>
          <p:cNvSpPr/>
          <p:nvPr/>
        </p:nvSpPr>
        <p:spPr>
          <a:xfrm rot="7497161">
            <a:off x="3283075" y="2112229"/>
            <a:ext cx="365845" cy="670024"/>
          </a:xfrm>
          <a:prstGeom prst="downArrow">
            <a:avLst/>
          </a:prstGeom>
          <a:solidFill>
            <a:schemeClr val="accent1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xmlns="" id="{0021BBCB-A8B9-A5D2-4DF1-2FFF83973278}"/>
              </a:ext>
            </a:extLst>
          </p:cNvPr>
          <p:cNvSpPr/>
          <p:nvPr/>
        </p:nvSpPr>
        <p:spPr>
          <a:xfrm rot="18266802">
            <a:off x="5640765" y="3623981"/>
            <a:ext cx="327320" cy="668533"/>
          </a:xfrm>
          <a:prstGeom prst="downArrow">
            <a:avLst/>
          </a:prstGeom>
          <a:solidFill>
            <a:schemeClr val="accent1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xmlns="" id="{D5D0DC8D-AF71-89BD-4ED1-30DCA9CE8C71}"/>
              </a:ext>
            </a:extLst>
          </p:cNvPr>
          <p:cNvSpPr/>
          <p:nvPr/>
        </p:nvSpPr>
        <p:spPr>
          <a:xfrm rot="13764087">
            <a:off x="5665687" y="2080303"/>
            <a:ext cx="362864" cy="445289"/>
          </a:xfrm>
          <a:prstGeom prst="downArrow">
            <a:avLst/>
          </a:prstGeom>
          <a:solidFill>
            <a:schemeClr val="accent1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xmlns="" id="{73639B97-B0D4-A594-0D79-362DAD7B8BD9}"/>
              </a:ext>
            </a:extLst>
          </p:cNvPr>
          <p:cNvSpPr/>
          <p:nvPr/>
        </p:nvSpPr>
        <p:spPr>
          <a:xfrm rot="10800000">
            <a:off x="4476335" y="1657009"/>
            <a:ext cx="361353" cy="380431"/>
          </a:xfrm>
          <a:prstGeom prst="downArrow">
            <a:avLst/>
          </a:prstGeom>
          <a:solidFill>
            <a:schemeClr val="accent1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xmlns="" id="{1129FD0C-7451-4F1D-1440-F5AE689B6BA9}"/>
              </a:ext>
            </a:extLst>
          </p:cNvPr>
          <p:cNvSpPr/>
          <p:nvPr/>
        </p:nvSpPr>
        <p:spPr>
          <a:xfrm>
            <a:off x="4428385" y="4232661"/>
            <a:ext cx="361353" cy="380431"/>
          </a:xfrm>
          <a:prstGeom prst="downArrow">
            <a:avLst/>
          </a:prstGeom>
          <a:solidFill>
            <a:schemeClr val="accent1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0F213D0D-0447-442F-0422-9A5764F08B5C}"/>
              </a:ext>
            </a:extLst>
          </p:cNvPr>
          <p:cNvSpPr/>
          <p:nvPr/>
        </p:nvSpPr>
        <p:spPr>
          <a:xfrm>
            <a:off x="4306734" y="1592549"/>
            <a:ext cx="2258459" cy="2886378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8820D9-644C-6D39-F3DD-2E5D99ABB21B}"/>
              </a:ext>
            </a:extLst>
          </p:cNvPr>
          <p:cNvSpPr txBox="1"/>
          <p:nvPr/>
        </p:nvSpPr>
        <p:spPr>
          <a:xfrm>
            <a:off x="4190918" y="270236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Grower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238821-9222-2C23-F03C-68FC50CDDBEF}"/>
              </a:ext>
            </a:extLst>
          </p:cNvPr>
          <p:cNvSpPr txBox="1"/>
          <p:nvPr/>
        </p:nvSpPr>
        <p:spPr>
          <a:xfrm>
            <a:off x="4853651" y="188808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Artisan Processor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5A8D88-432F-A5E0-7AE1-6A55B1FA2B50}"/>
              </a:ext>
            </a:extLst>
          </p:cNvPr>
          <p:cNvSpPr txBox="1"/>
          <p:nvPr/>
        </p:nvSpPr>
        <p:spPr>
          <a:xfrm>
            <a:off x="5688315" y="261909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Artisan Produce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DEF70F-7047-23AD-76EE-7AF2A6EF5B6A}"/>
              </a:ext>
            </a:extLst>
          </p:cNvPr>
          <p:cNvSpPr txBox="1"/>
          <p:nvPr/>
        </p:nvSpPr>
        <p:spPr>
          <a:xfrm>
            <a:off x="4572000" y="3393138"/>
            <a:ext cx="199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Specialist Retailer / Wholesaler</a:t>
            </a: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xmlns="" id="{A7AE5DA1-5B09-AD8E-24AD-071C2F1628B5}"/>
              </a:ext>
            </a:extLst>
          </p:cNvPr>
          <p:cNvSpPr/>
          <p:nvPr/>
        </p:nvSpPr>
        <p:spPr>
          <a:xfrm rot="10800000">
            <a:off x="5004048" y="2999032"/>
            <a:ext cx="689308" cy="4444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xmlns="" id="{C83B02A7-939C-3FEA-EE67-7AF777CE8C0A}"/>
              </a:ext>
            </a:extLst>
          </p:cNvPr>
          <p:cNvSpPr/>
          <p:nvPr/>
        </p:nvSpPr>
        <p:spPr>
          <a:xfrm>
            <a:off x="5076432" y="2507749"/>
            <a:ext cx="677245" cy="3117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4CFD32E-68C7-3C19-3CD7-55EE334A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6D1B85A-21B5-E567-EF62-E9AAB34DD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611" y="156798"/>
            <a:ext cx="8890778" cy="541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9999"/>
                </a:solidFill>
              </a:rPr>
              <a:t>Policy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4B71A9-2FE6-DDE3-6531-E1A656ABA9B1}"/>
              </a:ext>
            </a:extLst>
          </p:cNvPr>
          <p:cNvSpPr txBox="1"/>
          <p:nvPr/>
        </p:nvSpPr>
        <p:spPr>
          <a:xfrm>
            <a:off x="1203680" y="1036909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Environmental Health</a:t>
            </a:r>
          </a:p>
          <a:p>
            <a:r>
              <a:rPr lang="en-GB" dirty="0"/>
              <a:t>EHO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334B6A-7FFC-0D18-0C94-EEB9B25ECE53}"/>
              </a:ext>
            </a:extLst>
          </p:cNvPr>
          <p:cNvSpPr txBox="1"/>
          <p:nvPr/>
        </p:nvSpPr>
        <p:spPr>
          <a:xfrm>
            <a:off x="3997650" y="19425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Certification</a:t>
            </a:r>
          </a:p>
          <a:p>
            <a:r>
              <a:rPr lang="en-GB" dirty="0"/>
              <a:t>(Red Tractor, Organic etc)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1C26EA-8159-EEF6-8FA3-7F77673C0ADC}"/>
              </a:ext>
            </a:extLst>
          </p:cNvPr>
          <p:cNvSpPr txBox="1"/>
          <p:nvPr/>
        </p:nvSpPr>
        <p:spPr>
          <a:xfrm>
            <a:off x="6711257" y="1036909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Food Standards</a:t>
            </a:r>
          </a:p>
          <a:p>
            <a:r>
              <a:rPr lang="en-GB" dirty="0"/>
              <a:t>Agency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3B22E6B-B02E-B3C6-D1F3-973FDE50BCB9}"/>
              </a:ext>
            </a:extLst>
          </p:cNvPr>
          <p:cNvSpPr txBox="1"/>
          <p:nvPr/>
        </p:nvSpPr>
        <p:spPr>
          <a:xfrm>
            <a:off x="7212234" y="267110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Advertising Standards</a:t>
            </a:r>
          </a:p>
          <a:p>
            <a:r>
              <a:rPr lang="en-GB" dirty="0"/>
              <a:t>Authority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25F2B93-B530-0F00-0907-FBF93E8DB2FC}"/>
              </a:ext>
            </a:extLst>
          </p:cNvPr>
          <p:cNvSpPr txBox="1"/>
          <p:nvPr/>
        </p:nvSpPr>
        <p:spPr>
          <a:xfrm>
            <a:off x="642197" y="2687271"/>
            <a:ext cx="1271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Health &amp; Safety Executive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541126-DB14-4A22-2FE5-1CCE6B39CE73}"/>
              </a:ext>
            </a:extLst>
          </p:cNvPr>
          <p:cNvSpPr txBox="1"/>
          <p:nvPr/>
        </p:nvSpPr>
        <p:spPr>
          <a:xfrm>
            <a:off x="4215388" y="5216794"/>
            <a:ext cx="11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UK Levy Bodies &amp; Research Councils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49B54D-0E5B-5A32-16DC-7C1974808DFD}"/>
              </a:ext>
            </a:extLst>
          </p:cNvPr>
          <p:cNvSpPr txBox="1"/>
          <p:nvPr/>
        </p:nvSpPr>
        <p:spPr>
          <a:xfrm>
            <a:off x="848567" y="4675494"/>
            <a:ext cx="1775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Plant &amp; Seeds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Legislation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B5A621F-3EC8-FE8F-D59D-F1EA45CD036A}"/>
              </a:ext>
            </a:extLst>
          </p:cNvPr>
          <p:cNvSpPr txBox="1"/>
          <p:nvPr/>
        </p:nvSpPr>
        <p:spPr>
          <a:xfrm>
            <a:off x="6711257" y="487721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Environmental Stewardship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xmlns="" id="{AAF03E47-C51E-8CCD-6B07-321CA9D5F7A0}"/>
              </a:ext>
            </a:extLst>
          </p:cNvPr>
          <p:cNvSpPr/>
          <p:nvPr/>
        </p:nvSpPr>
        <p:spPr>
          <a:xfrm rot="18266802">
            <a:off x="2388272" y="1329896"/>
            <a:ext cx="343984" cy="905762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xmlns="" id="{19977E55-0E2A-FAA4-B6AE-EFB585841E19}"/>
              </a:ext>
            </a:extLst>
          </p:cNvPr>
          <p:cNvSpPr/>
          <p:nvPr/>
        </p:nvSpPr>
        <p:spPr>
          <a:xfrm>
            <a:off x="4476336" y="1065528"/>
            <a:ext cx="361353" cy="38043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xmlns="" id="{1CC2EFEF-264E-9037-E476-162C278816DC}"/>
              </a:ext>
            </a:extLst>
          </p:cNvPr>
          <p:cNvSpPr/>
          <p:nvPr/>
        </p:nvSpPr>
        <p:spPr>
          <a:xfrm rot="3289651">
            <a:off x="6339242" y="1525703"/>
            <a:ext cx="257701" cy="574505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xmlns="" id="{2F00EF6E-1246-4EB6-2023-C12F3C0E7CC7}"/>
              </a:ext>
            </a:extLst>
          </p:cNvPr>
          <p:cNvSpPr/>
          <p:nvPr/>
        </p:nvSpPr>
        <p:spPr>
          <a:xfrm rot="7497161">
            <a:off x="6445998" y="4083598"/>
            <a:ext cx="343984" cy="905762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xmlns="" id="{84AC81CA-6920-4E37-DD4F-902C489FF6E2}"/>
              </a:ext>
            </a:extLst>
          </p:cNvPr>
          <p:cNvSpPr/>
          <p:nvPr/>
        </p:nvSpPr>
        <p:spPr>
          <a:xfrm rot="14168123">
            <a:off x="2849943" y="3352649"/>
            <a:ext cx="1385079" cy="16043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xmlns="" id="{AFF56817-CD07-069B-13BE-B325E64BD376}"/>
              </a:ext>
            </a:extLst>
          </p:cNvPr>
          <p:cNvSpPr/>
          <p:nvPr/>
        </p:nvSpPr>
        <p:spPr>
          <a:xfrm rot="10800000">
            <a:off x="4453986" y="4785824"/>
            <a:ext cx="361353" cy="38043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xmlns="" id="{9F99FA4E-836F-0AFE-B56A-CCE8BD1B0B83}"/>
              </a:ext>
            </a:extLst>
          </p:cNvPr>
          <p:cNvSpPr/>
          <p:nvPr/>
        </p:nvSpPr>
        <p:spPr>
          <a:xfrm rot="5400000">
            <a:off x="6740217" y="2959946"/>
            <a:ext cx="361353" cy="38043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xmlns="" id="{002439B5-DB5A-BCB9-8DBE-E7DF2CABB54A}"/>
              </a:ext>
            </a:extLst>
          </p:cNvPr>
          <p:cNvSpPr/>
          <p:nvPr/>
        </p:nvSpPr>
        <p:spPr>
          <a:xfrm rot="16200000">
            <a:off x="2031438" y="3062157"/>
            <a:ext cx="361353" cy="380431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41E5E4E-A3B5-E7D8-AC3A-43946FA09596}"/>
              </a:ext>
            </a:extLst>
          </p:cNvPr>
          <p:cNvSpPr/>
          <p:nvPr/>
        </p:nvSpPr>
        <p:spPr>
          <a:xfrm>
            <a:off x="519772" y="4323966"/>
            <a:ext cx="2196126" cy="2064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icture containing grass, outdoor, field, plant&#10;&#10;Description automatically generated">
            <a:extLst>
              <a:ext uri="{FF2B5EF4-FFF2-40B4-BE49-F238E27FC236}">
                <a16:creationId xmlns:a16="http://schemas.microsoft.com/office/drawing/2014/main" xmlns="" id="{D3F00BFB-ED80-EECC-1D99-4833B6762C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/>
          <a:stretch/>
        </p:blipFill>
        <p:spPr>
          <a:xfrm>
            <a:off x="466787" y="260648"/>
            <a:ext cx="8229600" cy="158035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BADFC2-47F5-B7BD-38B8-DF5B8C51D28E}"/>
              </a:ext>
            </a:extLst>
          </p:cNvPr>
          <p:cNvSpPr txBox="1"/>
          <p:nvPr/>
        </p:nvSpPr>
        <p:spPr>
          <a:xfrm>
            <a:off x="466787" y="2132856"/>
            <a:ext cx="83536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Plant Varieties and Seeds Act 1964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Protects Plant Breeder’s Rights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Aims to deliver consistent, high productivity crops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Crops grown on a field scale need to be listed on the National Seeds Listing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Criteria for listing based on DUS &amp; VCU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DD4854-8268-DCE3-877C-FB36BE15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226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icture containing grass, outdoor, field, plant&#10;&#10;Description automatically generated">
            <a:extLst>
              <a:ext uri="{FF2B5EF4-FFF2-40B4-BE49-F238E27FC236}">
                <a16:creationId xmlns:a16="http://schemas.microsoft.com/office/drawing/2014/main" xmlns="" id="{D3F00BFB-ED80-EECC-1D99-4833B6762C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/>
          <a:stretch/>
        </p:blipFill>
        <p:spPr>
          <a:xfrm>
            <a:off x="466787" y="260648"/>
            <a:ext cx="8229600" cy="158035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BADFC2-47F5-B7BD-38B8-DF5B8C51D28E}"/>
              </a:ext>
            </a:extLst>
          </p:cNvPr>
          <p:cNvSpPr txBox="1"/>
          <p:nvPr/>
        </p:nvSpPr>
        <p:spPr>
          <a:xfrm>
            <a:off x="466787" y="2132856"/>
            <a:ext cx="8353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Plant Varieties and Seeds Act 1964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DD4854-8268-DCE3-877C-FB36BE15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4DA452-713F-D384-8940-69E9D4C04F56}"/>
              </a:ext>
            </a:extLst>
          </p:cNvPr>
          <p:cNvSpPr txBox="1"/>
          <p:nvPr/>
        </p:nvSpPr>
        <p:spPr>
          <a:xfrm>
            <a:off x="611560" y="3132594"/>
            <a:ext cx="25922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DUS</a:t>
            </a:r>
          </a:p>
          <a:p>
            <a:pPr algn="ctr"/>
            <a:endParaRPr lang="en-GB" sz="800" dirty="0"/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sz="3600" u="sng" dirty="0"/>
              <a:t>D</a:t>
            </a:r>
            <a:r>
              <a:rPr lang="en-GB" sz="3600" dirty="0"/>
              <a:t>istinct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sz="3600" u="sng" dirty="0"/>
              <a:t>U</a:t>
            </a:r>
            <a:r>
              <a:rPr lang="en-GB" sz="3600" dirty="0"/>
              <a:t>niform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sz="3600" u="sng" dirty="0"/>
              <a:t>S</a:t>
            </a:r>
            <a:r>
              <a:rPr lang="en-GB" sz="3600" dirty="0"/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7A8ABF-7D72-7D2C-0024-1A39DADC8531}"/>
              </a:ext>
            </a:extLst>
          </p:cNvPr>
          <p:cNvSpPr txBox="1"/>
          <p:nvPr/>
        </p:nvSpPr>
        <p:spPr>
          <a:xfrm>
            <a:off x="3851920" y="3182775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VCU</a:t>
            </a:r>
          </a:p>
          <a:p>
            <a:pPr algn="ctr"/>
            <a:endParaRPr lang="en-GB" sz="800" dirty="0"/>
          </a:p>
          <a:p>
            <a:r>
              <a:rPr lang="en-GB" sz="3600" u="sng" dirty="0"/>
              <a:t>V</a:t>
            </a:r>
            <a:r>
              <a:rPr lang="en-GB" sz="3600" dirty="0"/>
              <a:t>alue for </a:t>
            </a:r>
            <a:r>
              <a:rPr lang="en-GB" sz="3600" u="sng" dirty="0"/>
              <a:t>C</a:t>
            </a:r>
            <a:r>
              <a:rPr lang="en-GB" sz="3600" dirty="0"/>
              <a:t>ultivated </a:t>
            </a:r>
            <a:r>
              <a:rPr lang="en-GB" sz="3600" u="sng" dirty="0"/>
              <a:t>U</a:t>
            </a:r>
            <a:r>
              <a:rPr lang="en-GB" sz="3600" dirty="0"/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33085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40783"/>
          <a:stretch/>
        </p:blipFill>
        <p:spPr bwMode="auto">
          <a:xfrm>
            <a:off x="827582" y="-95250"/>
            <a:ext cx="45872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136" y="404664"/>
            <a:ext cx="2880320" cy="604867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9" name="Picture 5" descr="C:\Users\JT\Pictures\Turners of Bytham\Outline hare, half moon text s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51" y="5085184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332656"/>
            <a:ext cx="3168352" cy="39703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130 ha </a:t>
            </a:r>
            <a:r>
              <a:rPr lang="en-GB" dirty="0"/>
              <a:t>(</a:t>
            </a:r>
            <a:r>
              <a:rPr lang="en-GB" dirty="0" smtClean="0"/>
              <a:t>325a) </a:t>
            </a:r>
            <a:r>
              <a:rPr lang="en-GB" dirty="0" err="1" smtClean="0"/>
              <a:t>s.w.</a:t>
            </a:r>
            <a:r>
              <a:rPr lang="en-GB" dirty="0" smtClean="0"/>
              <a:t> </a:t>
            </a:r>
            <a:r>
              <a:rPr lang="en-GB" dirty="0"/>
              <a:t>Lincolnshire</a:t>
            </a:r>
          </a:p>
          <a:p>
            <a:r>
              <a:rPr lang="en-GB" dirty="0"/>
              <a:t>Mixed, rotational farm</a:t>
            </a:r>
          </a:p>
          <a:p>
            <a:r>
              <a:rPr lang="en-GB" dirty="0"/>
              <a:t>Organic (since 2001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Working </a:t>
            </a:r>
            <a:r>
              <a:rPr lang="en-GB" dirty="0"/>
              <a:t>with Heterogeneous crops since </a:t>
            </a:r>
            <a:r>
              <a:rPr lang="en-GB" dirty="0" smtClean="0"/>
              <a:t>2017</a:t>
            </a:r>
          </a:p>
          <a:p>
            <a:pPr lvl="0"/>
            <a:endParaRPr lang="en-GB" dirty="0" smtClean="0">
              <a:solidFill>
                <a:prstClr val="black"/>
              </a:solidFill>
            </a:endParaRP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endParaRPr lang="en-GB" dirty="0" smtClean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Wakelyns </a:t>
            </a:r>
            <a:r>
              <a:rPr lang="en-GB" dirty="0">
                <a:solidFill>
                  <a:prstClr val="black"/>
                </a:solidFill>
              </a:rPr>
              <a:t>ORC “YQ”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Oak Farm Populations (I &amp; II)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Cornovii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4578754"/>
            <a:ext cx="309634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4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icture containing grass, outdoor, field, plant&#10;&#10;Description automatically generated">
            <a:extLst>
              <a:ext uri="{FF2B5EF4-FFF2-40B4-BE49-F238E27FC236}">
                <a16:creationId xmlns:a16="http://schemas.microsoft.com/office/drawing/2014/main" xmlns="" id="{D3F00BFB-ED80-EECC-1D99-4833B6762C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/>
          <a:stretch/>
        </p:blipFill>
        <p:spPr>
          <a:xfrm>
            <a:off x="466787" y="260648"/>
            <a:ext cx="8229600" cy="158035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BADFC2-47F5-B7BD-38B8-DF5B8C51D28E}"/>
              </a:ext>
            </a:extLst>
          </p:cNvPr>
          <p:cNvSpPr txBox="1"/>
          <p:nvPr/>
        </p:nvSpPr>
        <p:spPr>
          <a:xfrm>
            <a:off x="466787" y="2132856"/>
            <a:ext cx="8353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Provision for Commercial Experiment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DD4854-8268-DCE3-877C-FB36BE15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7A8ABF-7D72-7D2C-0024-1A39DADC8531}"/>
              </a:ext>
            </a:extLst>
          </p:cNvPr>
          <p:cNvSpPr txBox="1"/>
          <p:nvPr/>
        </p:nvSpPr>
        <p:spPr>
          <a:xfrm>
            <a:off x="465032" y="2766892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sz="3600" dirty="0"/>
              <a:t>EU 2014 / 150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sz="3600" dirty="0"/>
              <a:t>EU 2018 / 1519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sz="3600" dirty="0"/>
              <a:t>EU 2021 / 1189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7330EE-F58C-8791-7D53-E98E503BF921}"/>
              </a:ext>
            </a:extLst>
          </p:cNvPr>
          <p:cNvSpPr txBox="1"/>
          <p:nvPr/>
        </p:nvSpPr>
        <p:spPr>
          <a:xfrm>
            <a:off x="465032" y="4569943"/>
            <a:ext cx="8677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Since January 2021, the UK offers </a:t>
            </a:r>
            <a:r>
              <a:rPr lang="en-GB" sz="3600" i="1" u="sng" dirty="0"/>
              <a:t>no legal provision</a:t>
            </a:r>
            <a:r>
              <a:rPr lang="en-GB" sz="3600" dirty="0"/>
              <a:t> for the sale or exchange of Heterogeneous seed</a:t>
            </a:r>
          </a:p>
        </p:txBody>
      </p:sp>
    </p:spTree>
    <p:extLst>
      <p:ext uri="{BB962C8B-B14F-4D97-AF65-F5344CB8AC3E}">
        <p14:creationId xmlns:p14="http://schemas.microsoft.com/office/powerpoint/2010/main" val="5893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36BB11-53B0-D228-6E86-A2D16533A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6" r="14508"/>
          <a:stretch/>
        </p:blipFill>
        <p:spPr>
          <a:xfrm>
            <a:off x="-1" y="-52234"/>
            <a:ext cx="9144001" cy="691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7AF1E2-2170-302B-B4D0-7C7FA582D1A4}"/>
              </a:ext>
            </a:extLst>
          </p:cNvPr>
          <p:cNvSpPr txBox="1"/>
          <p:nvPr/>
        </p:nvSpPr>
        <p:spPr>
          <a:xfrm>
            <a:off x="1979343" y="584551"/>
            <a:ext cx="472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lgerian" panose="04020705040A02060702" pitchFamily="82" charset="0"/>
              </a:rPr>
              <a:t>He opportunity…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D1FE6B-4957-ADE7-43C9-87F40208DA13}"/>
              </a:ext>
            </a:extLst>
          </p:cNvPr>
          <p:cNvSpPr txBox="1"/>
          <p:nvPr/>
        </p:nvSpPr>
        <p:spPr>
          <a:xfrm>
            <a:off x="249318" y="2490569"/>
            <a:ext cx="32065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do we want?</a:t>
            </a:r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A space for the artisan to flourish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Equivalence with the opportunities EU legislation offers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To build on proven success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37A40F-AB1A-6C5E-B0BA-7AE00C7F2E8A}"/>
              </a:ext>
            </a:extLst>
          </p:cNvPr>
          <p:cNvSpPr txBox="1"/>
          <p:nvPr/>
        </p:nvSpPr>
        <p:spPr>
          <a:xfrm>
            <a:off x="3489678" y="2280397"/>
            <a:ext cx="266649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When do we want it?</a:t>
            </a:r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January 2021 ideally !!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5 growing seasons lost already &amp; counting..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41A29E-79EA-734D-7770-063D720EC91C}"/>
              </a:ext>
            </a:extLst>
          </p:cNvPr>
          <p:cNvSpPr txBox="1"/>
          <p:nvPr/>
        </p:nvSpPr>
        <p:spPr>
          <a:xfrm>
            <a:off x="6520941" y="2280397"/>
            <a:ext cx="22322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else?</a:t>
            </a:r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/>
              <a:t>Wide-Ranging PVR review to be published within the next 12 months</a:t>
            </a:r>
          </a:p>
          <a:p>
            <a:endParaRPr lang="en-GB" dirty="0"/>
          </a:p>
        </p:txBody>
      </p:sp>
      <p:pic>
        <p:nvPicPr>
          <p:cNvPr id="12290" name="Picture 2" descr="Capital Letter T Large Letter Illuminated Stock Vector (Royalty Free)  633027932 | Shutterstock">
            <a:extLst>
              <a:ext uri="{FF2B5EF4-FFF2-40B4-BE49-F238E27FC236}">
                <a16:creationId xmlns:a16="http://schemas.microsoft.com/office/drawing/2014/main" xmlns="" id="{99F75B35-9828-3EAD-99F7-1136E69FA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364842" y="589849"/>
            <a:ext cx="1638510" cy="169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47D1E9-726A-189C-36F4-CA5D2834E5DC}"/>
              </a:ext>
            </a:extLst>
          </p:cNvPr>
          <p:cNvSpPr txBox="1"/>
          <p:nvPr/>
        </p:nvSpPr>
        <p:spPr>
          <a:xfrm>
            <a:off x="215516" y="5445224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>
                <a:solidFill>
                  <a:schemeClr val="accent6">
                    <a:lumMod val="75000"/>
                  </a:schemeClr>
                </a:solidFill>
              </a:rPr>
              <a:t>“Policy should first and foremost be about internal organisation. Government is a last resort”</a:t>
            </a:r>
          </a:p>
        </p:txBody>
      </p:sp>
    </p:spTree>
    <p:extLst>
      <p:ext uri="{BB962C8B-B14F-4D97-AF65-F5344CB8AC3E}">
        <p14:creationId xmlns:p14="http://schemas.microsoft.com/office/powerpoint/2010/main" val="31246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404664"/>
            <a:ext cx="4119114" cy="604867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Thank you!</a:t>
            </a:r>
          </a:p>
          <a:p>
            <a:endParaRPr lang="en-GB" dirty="0"/>
          </a:p>
          <a:p>
            <a:r>
              <a:rPr lang="en-GB" sz="4000" dirty="0"/>
              <a:t>John Turner</a:t>
            </a:r>
          </a:p>
          <a:p>
            <a:endParaRPr lang="en-GB" sz="4000" dirty="0"/>
          </a:p>
          <a:p>
            <a:endParaRPr lang="en-GB" sz="2400" dirty="0"/>
          </a:p>
          <a:p>
            <a:r>
              <a:rPr lang="en-GB" sz="2400" dirty="0"/>
              <a:t>Turners of Bytham</a:t>
            </a:r>
          </a:p>
          <a:p>
            <a:r>
              <a:rPr lang="en-GB" sz="2400" dirty="0"/>
              <a:t>www.turnersofbytham.co.uk</a:t>
            </a:r>
          </a:p>
        </p:txBody>
      </p:sp>
      <p:pic>
        <p:nvPicPr>
          <p:cNvPr id="1027" name="Picture 3" descr="C:\Users\JT\Pictures\Farm - Crops\YQ HARVEST 26-07-18\IMG_1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53954" y="1146116"/>
            <a:ext cx="6880808" cy="458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T\Pictures\Turners of Bytham\Outline hare, half moon text s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51" y="5085184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JT\Pictures\Farm Launch Photos 2002\from cd\IMG_3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T\Pictures\Farm Launch Photos 2002\from cd\FAR_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143703"/>
            <a:ext cx="4067945" cy="271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T\Pictures\Farm Launch Photos 2002\FARM Logo (short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72" y="6010275"/>
            <a:ext cx="55435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ED45E8-3C75-B9B6-D850-DEB38C91BC00}"/>
              </a:ext>
            </a:extLst>
          </p:cNvPr>
          <p:cNvSpPr txBox="1"/>
          <p:nvPr/>
        </p:nvSpPr>
        <p:spPr>
          <a:xfrm>
            <a:off x="251520" y="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C00000"/>
                </a:solidFill>
              </a:rPr>
              <a:t>2002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B259FB80-728D-99B0-8652-7C2AA95E9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4333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398761"/>
              </p:ext>
            </p:extLst>
          </p:nvPr>
        </p:nvGraphicFramePr>
        <p:xfrm>
          <a:off x="107504" y="107010"/>
          <a:ext cx="4752528" cy="67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667363" imgH="8020022" progId="Acrobat.Document.DC">
                  <p:embed/>
                </p:oleObj>
              </mc:Choice>
              <mc:Fallback>
                <p:oleObj name="Acrobat Document" r:id="rId3" imgW="5667363" imgH="80200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07010"/>
                        <a:ext cx="4752528" cy="67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47AF66-C67E-EEEF-8ED8-1C5282CA6D0E}"/>
              </a:ext>
            </a:extLst>
          </p:cNvPr>
          <p:cNvSpPr txBox="1"/>
          <p:nvPr/>
        </p:nvSpPr>
        <p:spPr>
          <a:xfrm>
            <a:off x="4716016" y="404664"/>
            <a:ext cx="396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Farming that feeds the nation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Farming that’s profitable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Farming that holds together rural communities and their culture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Farming that maintains the countryside and its wildlife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Farming that offers opportunities for new entrants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A01199-668A-F0EA-E916-B684C97B7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7B7061-5414-D9DA-13A8-6BF8B815C36E}"/>
              </a:ext>
            </a:extLst>
          </p:cNvPr>
          <p:cNvSpPr txBox="1"/>
          <p:nvPr/>
        </p:nvSpPr>
        <p:spPr>
          <a:xfrm>
            <a:off x="251520" y="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C00000"/>
                </a:solidFill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7580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9BE820-C5BF-AC1C-01A4-02A7C5485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951"/>
          <a:stretch/>
        </p:blipFill>
        <p:spPr>
          <a:xfrm>
            <a:off x="395536" y="404664"/>
            <a:ext cx="3875712" cy="3024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56D7F5-24CA-7351-C1CA-7F04CDB63DB0}"/>
              </a:ext>
            </a:extLst>
          </p:cNvPr>
          <p:cNvSpPr txBox="1"/>
          <p:nvPr/>
        </p:nvSpPr>
        <p:spPr>
          <a:xfrm>
            <a:off x="-6868" y="3573016"/>
            <a:ext cx="4680519" cy="34778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en-GB" sz="4800" dirty="0"/>
              <a:t>“Just Milk”</a:t>
            </a:r>
          </a:p>
          <a:p>
            <a:endParaRPr lang="en-GB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Targeted Tesco &amp; customers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“Cost plus” pricing demand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Dairy event presence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2F5BE8-651D-E844-0D24-28C12700F0A7}"/>
              </a:ext>
            </a:extLst>
          </p:cNvPr>
          <p:cNvSpPr txBox="1"/>
          <p:nvPr/>
        </p:nvSpPr>
        <p:spPr>
          <a:xfrm>
            <a:off x="251520" y="0"/>
            <a:ext cx="2376264" cy="1015663"/>
          </a:xfrm>
          <a:prstGeom prst="rect">
            <a:avLst/>
          </a:prstGeom>
          <a:solidFill>
            <a:schemeClr val="bg1">
              <a:alpha val="2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C00000"/>
                </a:solidFill>
              </a:rPr>
              <a:t>2004</a:t>
            </a:r>
          </a:p>
        </p:txBody>
      </p:sp>
      <p:pic>
        <p:nvPicPr>
          <p:cNvPr id="8" name="Picture 7" descr="A picture containing text, person, people, group&#10;&#10;Description automatically generated">
            <a:extLst>
              <a:ext uri="{FF2B5EF4-FFF2-40B4-BE49-F238E27FC236}">
                <a16:creationId xmlns:a16="http://schemas.microsoft.com/office/drawing/2014/main" xmlns="" id="{0714ADCF-0F57-061D-A008-048E4807D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76" y="1541653"/>
            <a:ext cx="4129788" cy="3918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9E9B22-D95C-9DAA-885D-1FE012820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6119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F5D0A0-66E8-4781-3DEE-D4D450A7C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2628"/>
            <a:ext cx="8705843" cy="3456732"/>
          </a:xfrm>
          <a:prstGeom prst="rect">
            <a:avLst/>
          </a:prstGeom>
        </p:spPr>
      </p:pic>
      <p:pic>
        <p:nvPicPr>
          <p:cNvPr id="4" name="Picture 3" descr="A picture containing text, sign, shop&#10;&#10;Description automatically generated">
            <a:extLst>
              <a:ext uri="{FF2B5EF4-FFF2-40B4-BE49-F238E27FC236}">
                <a16:creationId xmlns:a16="http://schemas.microsoft.com/office/drawing/2014/main" xmlns="" id="{E149412B-9F5F-1687-2E21-F6F2589DC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5334736" cy="4001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59910F-A19A-E640-26E4-2F547FDEF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01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pital Letter H Large Letter Illuminated Stock Vector (Royalty Free)  633024467 | Shutterstock">
            <a:extLst>
              <a:ext uri="{FF2B5EF4-FFF2-40B4-BE49-F238E27FC236}">
                <a16:creationId xmlns:a16="http://schemas.microsoft.com/office/drawing/2014/main" xmlns="" id="{EB2AC465-0DA2-D6E9-6100-C755C20B6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323528" y="620688"/>
            <a:ext cx="1872208" cy="169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7AF1E2-2170-302B-B4D0-7C7FA582D1A4}"/>
              </a:ext>
            </a:extLst>
          </p:cNvPr>
          <p:cNvSpPr txBox="1"/>
          <p:nvPr/>
        </p:nvSpPr>
        <p:spPr>
          <a:xfrm>
            <a:off x="2195736" y="620688"/>
            <a:ext cx="6948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lgerian" panose="04020705040A02060702" pitchFamily="82" charset="0"/>
              </a:rPr>
              <a:t>ere </a:t>
            </a:r>
            <a:r>
              <a:rPr lang="en-GB" sz="3600" dirty="0" err="1">
                <a:latin typeface="Algerian" panose="04020705040A02060702" pitchFamily="82" charset="0"/>
              </a:rPr>
              <a:t>endeth</a:t>
            </a:r>
            <a:r>
              <a:rPr lang="en-GB" sz="3600" dirty="0">
                <a:latin typeface="Algerian" panose="04020705040A02060702" pitchFamily="82" charset="0"/>
              </a:rPr>
              <a:t> the first lesson…..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D1FE6B-4957-ADE7-43C9-87F40208DA13}"/>
              </a:ext>
            </a:extLst>
          </p:cNvPr>
          <p:cNvSpPr txBox="1"/>
          <p:nvPr/>
        </p:nvSpPr>
        <p:spPr>
          <a:xfrm>
            <a:off x="249318" y="2531765"/>
            <a:ext cx="30265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do we want?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Detail – rooted in practice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Consistent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Cohesive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Coherent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37A40F-AB1A-6C5E-B0BA-7AE00C7F2E8A}"/>
              </a:ext>
            </a:extLst>
          </p:cNvPr>
          <p:cNvSpPr txBox="1"/>
          <p:nvPr/>
        </p:nvSpPr>
        <p:spPr>
          <a:xfrm>
            <a:off x="3869922" y="2208599"/>
            <a:ext cx="22322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When do we want it?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Deliverable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“Front Foot”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Coordinated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9CFC12-AB8D-BE9D-5727-FA7111289EE8}"/>
              </a:ext>
            </a:extLst>
          </p:cNvPr>
          <p:cNvSpPr txBox="1"/>
          <p:nvPr/>
        </p:nvSpPr>
        <p:spPr>
          <a:xfrm>
            <a:off x="215516" y="5445224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>
                <a:solidFill>
                  <a:schemeClr val="accent6">
                    <a:lumMod val="75000"/>
                  </a:schemeClr>
                </a:solidFill>
              </a:rPr>
              <a:t>“Campaigns are only as strong as the experience they are rooted within”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41A29E-79EA-734D-7770-063D720EC91C}"/>
              </a:ext>
            </a:extLst>
          </p:cNvPr>
          <p:cNvSpPr txBox="1"/>
          <p:nvPr/>
        </p:nvSpPr>
        <p:spPr>
          <a:xfrm>
            <a:off x="6699763" y="2531765"/>
            <a:ext cx="22322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else?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Seek </a:t>
            </a:r>
            <a:r>
              <a:rPr lang="en-GB" dirty="0"/>
              <a:t>the path of least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Know &amp; own your space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98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8820D9-644C-6D39-F3DD-2E5D99ABB21B}"/>
              </a:ext>
            </a:extLst>
          </p:cNvPr>
          <p:cNvSpPr txBox="1"/>
          <p:nvPr/>
        </p:nvSpPr>
        <p:spPr>
          <a:xfrm>
            <a:off x="503548" y="2204864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Grower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238821-9222-2C23-F03C-68FC50CDDBEF}"/>
              </a:ext>
            </a:extLst>
          </p:cNvPr>
          <p:cNvSpPr txBox="1"/>
          <p:nvPr/>
        </p:nvSpPr>
        <p:spPr>
          <a:xfrm>
            <a:off x="2195736" y="222856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Merchant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5A8D88-432F-A5E0-7AE1-6A55B1FA2B50}"/>
              </a:ext>
            </a:extLst>
          </p:cNvPr>
          <p:cNvSpPr txBox="1"/>
          <p:nvPr/>
        </p:nvSpPr>
        <p:spPr>
          <a:xfrm>
            <a:off x="4391982" y="224511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Processor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DEF70F-7047-23AD-76EE-7AF2A6EF5B6A}"/>
              </a:ext>
            </a:extLst>
          </p:cNvPr>
          <p:cNvSpPr txBox="1"/>
          <p:nvPr/>
        </p:nvSpPr>
        <p:spPr>
          <a:xfrm>
            <a:off x="6372200" y="226166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Retailer/Wholesaler</a:t>
            </a:r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990BF775-BEB0-D6F6-C50F-943A36A434F2}"/>
              </a:ext>
            </a:extLst>
          </p:cNvPr>
          <p:cNvSpPr/>
          <p:nvPr/>
        </p:nvSpPr>
        <p:spPr>
          <a:xfrm>
            <a:off x="1518733" y="2228567"/>
            <a:ext cx="61206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BDF1F6AC-0780-1FCA-1256-BB713286CBF6}"/>
              </a:ext>
            </a:extLst>
          </p:cNvPr>
          <p:cNvSpPr/>
          <p:nvPr/>
        </p:nvSpPr>
        <p:spPr>
          <a:xfrm>
            <a:off x="3419872" y="2245118"/>
            <a:ext cx="61206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ED6C0A31-1C81-4DF3-0026-AD1853718120}"/>
              </a:ext>
            </a:extLst>
          </p:cNvPr>
          <p:cNvSpPr/>
          <p:nvPr/>
        </p:nvSpPr>
        <p:spPr>
          <a:xfrm>
            <a:off x="5658599" y="2261669"/>
            <a:ext cx="61206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E5F7124-A469-5F45-21DA-9B221A3DF575}"/>
              </a:ext>
            </a:extLst>
          </p:cNvPr>
          <p:cNvSpPr txBox="1"/>
          <p:nvPr/>
        </p:nvSpPr>
        <p:spPr>
          <a:xfrm>
            <a:off x="2123730" y="1772816"/>
            <a:ext cx="4536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Dog-E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at-Dog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”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(predominant)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supply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chain</a:t>
            </a:r>
          </a:p>
        </p:txBody>
      </p:sp>
      <p:pic>
        <p:nvPicPr>
          <p:cNvPr id="14" name="Content Placeholder 12" descr="A picture containing grass, outdoor, field, plant&#10;&#10;Description automatically generated">
            <a:extLst>
              <a:ext uri="{FF2B5EF4-FFF2-40B4-BE49-F238E27FC236}">
                <a16:creationId xmlns:a16="http://schemas.microsoft.com/office/drawing/2014/main" xmlns="" id="{D3F00BFB-ED80-EECC-1D99-4833B6762C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b="5362"/>
          <a:stretch/>
        </p:blipFill>
        <p:spPr>
          <a:xfrm>
            <a:off x="466787" y="260648"/>
            <a:ext cx="8229600" cy="1189530"/>
          </a:xfr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F213D0D-0447-442F-0422-9A5764F08B5C}"/>
              </a:ext>
            </a:extLst>
          </p:cNvPr>
          <p:cNvSpPr/>
          <p:nvPr/>
        </p:nvSpPr>
        <p:spPr>
          <a:xfrm>
            <a:off x="2627784" y="3861048"/>
            <a:ext cx="3642883" cy="2448272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Curved Down 13">
            <a:extLst>
              <a:ext uri="{FF2B5EF4-FFF2-40B4-BE49-F238E27FC236}">
                <a16:creationId xmlns:a16="http://schemas.microsoft.com/office/drawing/2014/main" xmlns="" id="{A7AE5DA1-5B09-AD8E-24AD-071C2F1628B5}"/>
              </a:ext>
            </a:extLst>
          </p:cNvPr>
          <p:cNvSpPr/>
          <p:nvPr/>
        </p:nvSpPr>
        <p:spPr>
          <a:xfrm rot="10800000">
            <a:off x="4031940" y="5229200"/>
            <a:ext cx="820794" cy="3532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Arrow: Curved Down 14">
            <a:extLst>
              <a:ext uri="{FF2B5EF4-FFF2-40B4-BE49-F238E27FC236}">
                <a16:creationId xmlns:a16="http://schemas.microsoft.com/office/drawing/2014/main" xmlns="" id="{C83B02A7-939C-3FEA-EE67-7AF777CE8C0A}"/>
              </a:ext>
            </a:extLst>
          </p:cNvPr>
          <p:cNvSpPr/>
          <p:nvPr/>
        </p:nvSpPr>
        <p:spPr>
          <a:xfrm>
            <a:off x="4054575" y="4644199"/>
            <a:ext cx="883251" cy="4444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8820D9-644C-6D39-F3DD-2E5D99ABB21B}"/>
              </a:ext>
            </a:extLst>
          </p:cNvPr>
          <p:cNvSpPr txBox="1"/>
          <p:nvPr/>
        </p:nvSpPr>
        <p:spPr>
          <a:xfrm>
            <a:off x="2990862" y="4283330"/>
            <a:ext cx="89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Grower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9238821-9222-2C23-F03C-68FC50CDDBEF}"/>
              </a:ext>
            </a:extLst>
          </p:cNvPr>
          <p:cNvSpPr txBox="1"/>
          <p:nvPr/>
        </p:nvSpPr>
        <p:spPr>
          <a:xfrm>
            <a:off x="5004050" y="428333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Artisan Processor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6DEF70F-7047-23AD-76EE-7AF2A6EF5B6A}"/>
              </a:ext>
            </a:extLst>
          </p:cNvPr>
          <p:cNvSpPr txBox="1"/>
          <p:nvPr/>
        </p:nvSpPr>
        <p:spPr>
          <a:xfrm>
            <a:off x="2990862" y="5080478"/>
            <a:ext cx="148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Specialist Retailer / Wholesaler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5A8D88-432F-A5E0-7AE1-6A55B1FA2B50}"/>
              </a:ext>
            </a:extLst>
          </p:cNvPr>
          <p:cNvSpPr txBox="1"/>
          <p:nvPr/>
        </p:nvSpPr>
        <p:spPr>
          <a:xfrm>
            <a:off x="5004050" y="521183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Artisan Produce</a:t>
            </a:r>
          </a:p>
        </p:txBody>
      </p:sp>
      <p:sp>
        <p:nvSpPr>
          <p:cNvPr id="22" name="Arrow: Right 5">
            <a:extLst>
              <a:ext uri="{FF2B5EF4-FFF2-40B4-BE49-F238E27FC236}">
                <a16:creationId xmlns:a16="http://schemas.microsoft.com/office/drawing/2014/main" xmlns="" id="{ACE2019A-18CA-958B-37A5-349A803EB300}"/>
              </a:ext>
            </a:extLst>
          </p:cNvPr>
          <p:cNvSpPr/>
          <p:nvPr/>
        </p:nvSpPr>
        <p:spPr>
          <a:xfrm>
            <a:off x="1530442" y="4929661"/>
            <a:ext cx="809714" cy="32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5">
            <a:extLst>
              <a:ext uri="{FF2B5EF4-FFF2-40B4-BE49-F238E27FC236}">
                <a16:creationId xmlns:a16="http://schemas.microsoft.com/office/drawing/2014/main" xmlns="" id="{ACE2019A-18CA-958B-37A5-349A803EB300}"/>
              </a:ext>
            </a:extLst>
          </p:cNvPr>
          <p:cNvSpPr/>
          <p:nvPr/>
        </p:nvSpPr>
        <p:spPr>
          <a:xfrm>
            <a:off x="6516216" y="4912807"/>
            <a:ext cx="809714" cy="32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E5F7124-A469-5F45-21DA-9B221A3DF575}"/>
              </a:ext>
            </a:extLst>
          </p:cNvPr>
          <p:cNvSpPr txBox="1"/>
          <p:nvPr/>
        </p:nvSpPr>
        <p:spPr>
          <a:xfrm>
            <a:off x="1979916" y="3203491"/>
            <a:ext cx="482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Commonplace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”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(human-scale)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supply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chain</a:t>
            </a:r>
          </a:p>
        </p:txBody>
      </p:sp>
    </p:spTree>
    <p:extLst>
      <p:ext uri="{BB962C8B-B14F-4D97-AF65-F5344CB8AC3E}">
        <p14:creationId xmlns:p14="http://schemas.microsoft.com/office/powerpoint/2010/main" val="26446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4CFD32E-68C7-3C19-3CD7-55EE334A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32719"/>
            <a:ext cx="720080" cy="54188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Content Placeholder 12" descr="A picture containing grass, outdoor, field, plant&#10;&#10;Description automatically generated">
            <a:extLst>
              <a:ext uri="{FF2B5EF4-FFF2-40B4-BE49-F238E27FC236}">
                <a16:creationId xmlns:a16="http://schemas.microsoft.com/office/drawing/2014/main" xmlns="" id="{D3F00BFB-ED80-EECC-1D99-4833B6762C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b="5362"/>
          <a:stretch/>
        </p:blipFill>
        <p:spPr>
          <a:xfrm>
            <a:off x="466787" y="260648"/>
            <a:ext cx="8229600" cy="1189530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09CFC12-AB8D-BE9D-5727-FA7111289EE8}"/>
              </a:ext>
            </a:extLst>
          </p:cNvPr>
          <p:cNvSpPr txBox="1"/>
          <p:nvPr/>
        </p:nvSpPr>
        <p:spPr>
          <a:xfrm>
            <a:off x="827584" y="1844824"/>
            <a:ext cx="76328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i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GB" sz="2200" i="1" dirty="0">
                <a:solidFill>
                  <a:schemeClr val="accent6">
                    <a:lumMod val="75000"/>
                  </a:schemeClr>
                </a:solidFill>
              </a:rPr>
              <a:t>A proper </a:t>
            </a:r>
            <a:r>
              <a:rPr lang="en-GB" sz="2200" i="1" dirty="0" smtClean="0">
                <a:solidFill>
                  <a:schemeClr val="accent6">
                    <a:lumMod val="75000"/>
                  </a:schemeClr>
                </a:solidFill>
              </a:rPr>
              <a:t>community ..is </a:t>
            </a:r>
            <a:r>
              <a:rPr lang="en-GB" sz="2200" i="1" dirty="0">
                <a:solidFill>
                  <a:schemeClr val="accent6">
                    <a:lumMod val="75000"/>
                  </a:schemeClr>
                </a:solidFill>
              </a:rPr>
              <a:t>a commonwealth: a </a:t>
            </a:r>
            <a:r>
              <a:rPr lang="en-GB" sz="2200" b="1" i="1" u="sng" dirty="0">
                <a:solidFill>
                  <a:schemeClr val="accent6">
                    <a:lumMod val="75000"/>
                  </a:schemeClr>
                </a:solidFill>
              </a:rPr>
              <a:t>place</a:t>
            </a:r>
            <a:r>
              <a:rPr lang="en-GB" sz="2200" i="1" dirty="0">
                <a:solidFill>
                  <a:schemeClr val="accent6">
                    <a:lumMod val="75000"/>
                  </a:schemeClr>
                </a:solidFill>
              </a:rPr>
              <a:t>, a </a:t>
            </a:r>
            <a:r>
              <a:rPr lang="en-GB" sz="2200" b="1" i="1" u="sng" dirty="0">
                <a:solidFill>
                  <a:schemeClr val="accent6">
                    <a:lumMod val="75000"/>
                  </a:schemeClr>
                </a:solidFill>
              </a:rPr>
              <a:t>resource</a:t>
            </a:r>
            <a:r>
              <a:rPr lang="en-GB" sz="2200" i="1" dirty="0">
                <a:solidFill>
                  <a:schemeClr val="accent6">
                    <a:lumMod val="75000"/>
                  </a:schemeClr>
                </a:solidFill>
              </a:rPr>
              <a:t>, an </a:t>
            </a:r>
            <a:r>
              <a:rPr lang="en-GB" sz="2200" b="1" i="1" u="sng" dirty="0">
                <a:solidFill>
                  <a:schemeClr val="accent6">
                    <a:lumMod val="75000"/>
                  </a:schemeClr>
                </a:solidFill>
              </a:rPr>
              <a:t>economy</a:t>
            </a:r>
            <a:r>
              <a:rPr lang="en-GB" sz="2200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GB" sz="2200" i="1" dirty="0" smtClean="0">
                <a:solidFill>
                  <a:schemeClr val="accent6">
                    <a:lumMod val="75000"/>
                  </a:schemeClr>
                </a:solidFill>
              </a:rPr>
              <a:t>It </a:t>
            </a:r>
            <a:r>
              <a:rPr lang="en-GB" sz="2200" i="1" dirty="0">
                <a:solidFill>
                  <a:schemeClr val="accent6">
                    <a:lumMod val="75000"/>
                  </a:schemeClr>
                </a:solidFill>
              </a:rPr>
              <a:t>answers the needs, practical as well as social and spiritual, of its members - among them the need to need one another. </a:t>
            </a:r>
            <a:r>
              <a:rPr lang="en-GB" sz="2200" i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GB" sz="2200" i="1" dirty="0">
                <a:solidFill>
                  <a:schemeClr val="accent6">
                    <a:lumMod val="75000"/>
                  </a:schemeClr>
                </a:solidFill>
              </a:rPr>
              <a:t>answer to the present alignment of political power with wealth is the restoration of the identity of community and economy</a:t>
            </a:r>
            <a:r>
              <a:rPr lang="en-GB" sz="2200" i="1" dirty="0" smtClean="0">
                <a:solidFill>
                  <a:schemeClr val="accent6">
                    <a:lumMod val="75000"/>
                  </a:schemeClr>
                </a:solidFill>
              </a:rPr>
              <a:t>.”</a:t>
            </a:r>
          </a:p>
          <a:p>
            <a:pPr algn="r"/>
            <a:endParaRPr lang="en-GB" sz="2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GB" b="1" i="1" dirty="0" smtClean="0">
                <a:solidFill>
                  <a:schemeClr val="accent6">
                    <a:lumMod val="75000"/>
                  </a:schemeClr>
                </a:solidFill>
              </a:rPr>
              <a:t>Wendell 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Berry,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The Art of the Commonplace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3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666</Words>
  <Application>Microsoft Office PowerPoint</Application>
  <PresentationFormat>On-screen Show (4:3)</PresentationFormat>
  <Paragraphs>216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</dc:creator>
  <cp:lastModifiedBy>JT</cp:lastModifiedBy>
  <cp:revision>22</cp:revision>
  <dcterms:created xsi:type="dcterms:W3CDTF">2022-12-28T17:01:04Z</dcterms:created>
  <dcterms:modified xsi:type="dcterms:W3CDTF">2023-01-02T11:17:15Z</dcterms:modified>
</cp:coreProperties>
</file>