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79" r:id="rId3"/>
    <p:sldId id="283" r:id="rId4"/>
    <p:sldId id="281" r:id="rId5"/>
    <p:sldId id="268" r:id="rId6"/>
    <p:sldId id="269" r:id="rId7"/>
    <p:sldId id="257" r:id="rId8"/>
    <p:sldId id="266" r:id="rId9"/>
    <p:sldId id="270" r:id="rId10"/>
    <p:sldId id="271" r:id="rId11"/>
    <p:sldId id="265" r:id="rId12"/>
    <p:sldId id="272" r:id="rId13"/>
    <p:sldId id="258" r:id="rId14"/>
    <p:sldId id="259" r:id="rId15"/>
    <p:sldId id="261" r:id="rId16"/>
    <p:sldId id="263" r:id="rId17"/>
    <p:sldId id="262" r:id="rId18"/>
    <p:sldId id="264" r:id="rId19"/>
    <p:sldId id="260" r:id="rId20"/>
    <p:sldId id="276" r:id="rId21"/>
    <p:sldId id="273" r:id="rId22"/>
    <p:sldId id="275" r:id="rId23"/>
    <p:sldId id="277" r:id="rId24"/>
    <p:sldId id="274" r:id="rId25"/>
    <p:sldId id="28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07"/>
  </p:normalViewPr>
  <p:slideViewPr>
    <p:cSldViewPr snapToGrid="0" snapToObjects="1">
      <p:cViewPr varScale="1">
        <p:scale>
          <a:sx n="128" d="100"/>
          <a:sy n="128" d="100"/>
        </p:scale>
        <p:origin x="48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Users/suzyrussell/Dropbox/CSA%20Network%20UK/Membership/Dec%202020%20Questionnaire/Initial%20statsAL+starter-2.xlsx" TargetMode="External"/></Relationships>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charts!$B$46:$B$53</cx:f>
        <cx:lvl ptCount="8">
          <cx:pt idx="0">Mar '22</cx:pt>
          <cx:pt idx="1">Mar '21</cx:pt>
          <cx:pt idx="2">Mar '20</cx:pt>
          <cx:pt idx="3">Mar '19</cx:pt>
          <cx:pt idx="4">Mar '18</cx:pt>
          <cx:pt idx="5">Mar '17</cx:pt>
          <cx:pt idx="6">Mar '16</cx:pt>
          <cx:pt idx="7">Mar '15</cx:pt>
        </cx:lvl>
      </cx:strDim>
      <cx:numDim type="val">
        <cx:f>charts!$C$46:$C$53</cx:f>
        <cx:lvl ptCount="8" formatCode="General">
          <cx:pt idx="0">181</cx:pt>
          <cx:pt idx="1">154</cx:pt>
          <cx:pt idx="2">89</cx:pt>
          <cx:pt idx="3">65</cx:pt>
          <cx:pt idx="4">60</cx:pt>
          <cx:pt idx="5">43</cx:pt>
          <cx:pt idx="6">33</cx:pt>
          <cx:pt idx="7">33</cx:pt>
        </cx:lvl>
      </cx:numDim>
    </cx:data>
  </cx:chartData>
  <cx:chart>
    <cx:plotArea>
      <cx:plotAreaRegion>
        <cx:plotSurface>
          <cx:spPr>
            <a:noFill/>
            <a:ln>
              <a:noFill/>
            </a:ln>
          </cx:spPr>
        </cx:plotSurface>
        <cx:series layoutId="funnel" uniqueId="{2DDAA9F5-BCE5-1A43-934C-D798BE4413A1}">
          <cx:spPr>
            <a:solidFill>
              <a:srgbClr val="FFFF00"/>
            </a:solidFill>
          </cx:spPr>
          <cx:dataLabels>
            <cx:txPr>
              <a:bodyPr spcFirstLastPara="1" vertOverflow="ellipsis" horzOverflow="overflow" wrap="square" lIns="0" tIns="0" rIns="0" bIns="0" anchor="ctr" anchorCtr="1"/>
              <a:lstStyle/>
              <a:p>
                <a:pPr algn="ctr" rtl="0">
                  <a:defRPr sz="1300" b="1">
                    <a:solidFill>
                      <a:srgbClr val="265B14"/>
                    </a:solidFill>
                    <a:latin typeface="Avenir Book" panose="02000503020000020003" pitchFamily="2" charset="0"/>
                    <a:ea typeface="Avenir Book" panose="02000503020000020003" pitchFamily="2" charset="0"/>
                    <a:cs typeface="Avenir Book" panose="02000503020000020003" pitchFamily="2" charset="0"/>
                  </a:defRPr>
                </a:pPr>
                <a:endParaRPr lang="en-GB" sz="1300" b="1" i="0" u="none" strike="noStrike" baseline="0">
                  <a:solidFill>
                    <a:srgbClr val="265B14"/>
                  </a:solidFill>
                  <a:latin typeface="Avenir Book" panose="02000503020000020003" pitchFamily="2" charset="0"/>
                </a:endParaRPr>
              </a:p>
            </cx:txPr>
            <cx:visibility seriesName="0" categoryName="0" value="1"/>
            <cx:dataLabel idx="0">
              <cx:txPr>
                <a:bodyPr spcFirstLastPara="1" vertOverflow="ellipsis" horzOverflow="overflow" wrap="square" lIns="0" tIns="0" rIns="0" bIns="0" anchor="ctr" anchorCtr="1"/>
                <a:lstStyle/>
                <a:p>
                  <a:pPr algn="ctr" rtl="0">
                    <a:defRPr/>
                  </a:pPr>
                  <a:r>
                    <a:rPr lang="en-GB" sz="1300" b="1" i="0" u="none" strike="noStrike" baseline="0">
                      <a:solidFill>
                        <a:srgbClr val="265B14"/>
                      </a:solidFill>
                      <a:latin typeface="Avenir Book" panose="02000503020000020003" pitchFamily="2" charset="0"/>
                    </a:rPr>
                    <a:t>181</a:t>
                  </a:r>
                </a:p>
              </cx:txPr>
              <cx:visibility seriesName="0" categoryName="0" value="1"/>
            </cx:dataLabel>
            <cx:dataLabel idx="1">
              <cx:txPr>
                <a:bodyPr spcFirstLastPara="1" vertOverflow="ellipsis" horzOverflow="overflow" wrap="square" lIns="0" tIns="0" rIns="0" bIns="0" anchor="ctr" anchorCtr="1"/>
                <a:lstStyle/>
                <a:p>
                  <a:pPr algn="ctr" rtl="0">
                    <a:defRPr/>
                  </a:pPr>
                  <a:r>
                    <a:rPr lang="en-GB" sz="1300" b="1" i="0" u="none" strike="noStrike" baseline="0">
                      <a:solidFill>
                        <a:srgbClr val="265B14"/>
                      </a:solidFill>
                      <a:latin typeface="Avenir Book" panose="02000503020000020003" pitchFamily="2" charset="0"/>
                    </a:rPr>
                    <a:t>154</a:t>
                  </a:r>
                </a:p>
              </cx:txPr>
              <cx:visibility seriesName="0" categoryName="0" value="1"/>
            </cx:dataLabel>
            <cx:dataLabel idx="2">
              <cx:txPr>
                <a:bodyPr spcFirstLastPara="1" vertOverflow="ellipsis" horzOverflow="overflow" wrap="square" lIns="0" tIns="0" rIns="0" bIns="0" anchor="ctr" anchorCtr="1"/>
                <a:lstStyle/>
                <a:p>
                  <a:pPr algn="ctr" rtl="0">
                    <a:defRPr/>
                  </a:pPr>
                  <a:r>
                    <a:rPr lang="en-GB" sz="1300" b="1" i="0" u="none" strike="noStrike" baseline="0">
                      <a:solidFill>
                        <a:srgbClr val="265B14"/>
                      </a:solidFill>
                      <a:latin typeface="Avenir Book" panose="02000503020000020003" pitchFamily="2" charset="0"/>
                    </a:rPr>
                    <a:t>89</a:t>
                  </a:r>
                </a:p>
              </cx:txPr>
              <cx:visibility seriesName="0" categoryName="0" value="1"/>
            </cx:dataLabel>
          </cx:dataLabels>
          <cx:dataId val="0"/>
        </cx:series>
      </cx:plotAreaRegion>
      <cx:axis id="0">
        <cx:catScaling gapWidth="0.0599999987"/>
        <cx:tickLabels/>
        <cx:spPr>
          <a:ln>
            <a:noFill/>
          </a:ln>
        </cx:spPr>
        <cx:txPr>
          <a:bodyPr spcFirstLastPara="1" vertOverflow="ellipsis" horzOverflow="overflow" wrap="square" lIns="0" tIns="0" rIns="0" bIns="0" anchor="ctr" anchorCtr="1"/>
          <a:lstStyle/>
          <a:p>
            <a:pPr algn="ctr" rtl="0">
              <a:defRPr sz="1300">
                <a:solidFill>
                  <a:sysClr val="windowText" lastClr="000000"/>
                </a:solidFill>
                <a:latin typeface="Avenir Book" panose="02000503020000020003" pitchFamily="2" charset="0"/>
                <a:ea typeface="Avenir Book" panose="02000503020000020003" pitchFamily="2" charset="0"/>
                <a:cs typeface="Avenir Book" panose="02000503020000020003" pitchFamily="2" charset="0"/>
              </a:defRPr>
            </a:pPr>
            <a:endParaRPr lang="en-GB" sz="1300" b="0" i="0" u="none" strike="noStrike" baseline="0">
              <a:solidFill>
                <a:sysClr val="windowText" lastClr="000000"/>
              </a:solidFill>
              <a:latin typeface="Avenir Book" panose="02000503020000020003" pitchFamily="2" charset="0"/>
            </a:endParaRPr>
          </a:p>
        </cx:txPr>
      </cx:axis>
    </cx:plotArea>
  </cx:chart>
  <cx:spPr>
    <a:noFill/>
    <a:ln>
      <a:noFill/>
    </a:ln>
  </cx:spPr>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9">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7B9188-844D-8A4C-AEBC-3BAD30AB12AB}" type="datetimeFigureOut">
              <a:rPr lang="en-US" smtClean="0"/>
              <a:t>1/28/23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7709FA-7F26-054D-990F-0FB4B3EB5383}" type="slidenum">
              <a:rPr lang="en-US" smtClean="0"/>
              <a:t>‹#›</a:t>
            </a:fld>
            <a:endParaRPr lang="en-US"/>
          </a:p>
        </p:txBody>
      </p:sp>
    </p:spTree>
    <p:extLst>
      <p:ext uri="{BB962C8B-B14F-4D97-AF65-F5344CB8AC3E}">
        <p14:creationId xmlns:p14="http://schemas.microsoft.com/office/powerpoint/2010/main" val="3162666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Supported Agriculture (CSA) is an innovative farming model which provides fair, stable incomes for farmers and increases access to locally-produced food while strengthening communities and increasing understanding of how sustainable farming protects, restores and enhances biodiversity and addresses climate change. </a:t>
            </a:r>
          </a:p>
          <a:p>
            <a:r>
              <a:rPr lang="en-GB" dirty="0"/>
              <a:t>CSA farms in the UK share the following characteristics:</a:t>
            </a:r>
          </a:p>
          <a:p>
            <a:pPr lvl="0"/>
            <a:r>
              <a:rPr lang="en-GB" dirty="0"/>
              <a:t>They are agroecological</a:t>
            </a:r>
          </a:p>
          <a:p>
            <a:pPr lvl="0"/>
            <a:r>
              <a:rPr lang="en-GB" dirty="0"/>
              <a:t>CSA farms are businesses whose main aim is to produce food, flowers, fibre or fuel. This differentiates them from other land-based projects e.g. therapeutic, social, educational or otherwise charitable enterprises who also distribute produce.  This does not mean CSAs cannot do other work and many CSAs do successfully support educational, therapeutic or other social activities alongside food production.</a:t>
            </a:r>
          </a:p>
          <a:p>
            <a:pPr lvl="0"/>
            <a:r>
              <a:rPr lang="en-GB" dirty="0"/>
              <a:t>Intrinsic community investment and a sharing of the risks, rewards and responsibilities of farming. This is most often through a subscription model of commitment to buy produce for a whole season rather than on an </a:t>
            </a:r>
            <a:r>
              <a:rPr lang="en-GB" dirty="0" err="1"/>
              <a:t>adhoc</a:t>
            </a:r>
            <a:r>
              <a:rPr lang="en-GB" dirty="0"/>
              <a:t> basis but can also be through labour and or ownership of the business and/or land</a:t>
            </a:r>
          </a:p>
          <a:p>
            <a:pPr lvl="0"/>
            <a:r>
              <a:rPr lang="en-GB" dirty="0"/>
              <a:t>CSA is a hyper local direct distribution model and CSAs produce most of what they sell themselves although they may supplement by buying-in. They have an extremely short supply chain, supplying members within their locality </a:t>
            </a:r>
          </a:p>
          <a:p>
            <a:r>
              <a:rPr lang="en-GB" dirty="0"/>
              <a:t> </a:t>
            </a:r>
          </a:p>
        </p:txBody>
      </p:sp>
      <p:sp>
        <p:nvSpPr>
          <p:cNvPr id="4" name="Slide Number Placeholder 3"/>
          <p:cNvSpPr>
            <a:spLocks noGrp="1"/>
          </p:cNvSpPr>
          <p:nvPr>
            <p:ph type="sldNum" sz="quarter" idx="5"/>
          </p:nvPr>
        </p:nvSpPr>
        <p:spPr/>
        <p:txBody>
          <a:bodyPr/>
          <a:lstStyle/>
          <a:p>
            <a:fld id="{CB052479-3AA2-4A49-ABAF-042232A90960}" type="slidenum">
              <a:rPr lang="en-US" smtClean="0"/>
              <a:t>2</a:t>
            </a:fld>
            <a:endParaRPr lang="en-US"/>
          </a:p>
        </p:txBody>
      </p:sp>
    </p:spTree>
    <p:extLst>
      <p:ext uri="{BB962C8B-B14F-4D97-AF65-F5344CB8AC3E}">
        <p14:creationId xmlns:p14="http://schemas.microsoft.com/office/powerpoint/2010/main" val="22820104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a:spLocks noGrp="1" noRot="1" noChangeAspect="1"/>
          </p:cNvSpPr>
          <p:nvPr>
            <p:ph type="sldImg"/>
          </p:nvPr>
        </p:nvSpPr>
        <p:spPr>
          <a:prstGeom prst="rect">
            <a:avLst/>
          </a:prstGeom>
        </p:spPr>
        <p:txBody>
          <a:bodyPr/>
          <a:lstStyle/>
          <a:p>
            <a:pPr lvl="0"/>
            <a:endParaRPr/>
          </a:p>
        </p:txBody>
      </p:sp>
      <p:sp>
        <p:nvSpPr>
          <p:cNvPr id="88" name="Shape 88"/>
          <p:cNvSpPr>
            <a:spLocks noGrp="1"/>
          </p:cNvSpPr>
          <p:nvPr>
            <p:ph type="body" sz="quarter" idx="1"/>
          </p:nvPr>
        </p:nvSpPr>
        <p:spPr>
          <a:prstGeom prst="rect">
            <a:avLst/>
          </a:prstGeom>
        </p:spPr>
        <p:txBody>
          <a:bodyPr/>
          <a:lstStyle/>
          <a:p>
            <a:pPr lvl="0">
              <a:defRPr sz="1800"/>
            </a:pPr>
            <a:endParaRPr lang="en-GB" sz="2400" dirty="0"/>
          </a:p>
          <a:p>
            <a:pPr lvl="0">
              <a:defRPr sz="1800"/>
            </a:pPr>
            <a:r>
              <a:rPr lang="en-GB" sz="2400" dirty="0"/>
              <a:t>Came back from travels and luckily met some people at a local food event in Hull who were also interested in CSA’s/veg boxed, namely Ben Allwood. Ben has since left to run their own farm, Allwood Farm in East Sussex. We are now on the third person running the farm, Reggie. </a:t>
            </a:r>
          </a:p>
          <a:p>
            <a:pPr lvl="0">
              <a:defRPr sz="1800"/>
            </a:pPr>
            <a:endParaRPr lang="en-GB" sz="2400" dirty="0"/>
          </a:p>
          <a:p>
            <a:pPr lvl="0">
              <a:defRPr sz="1800"/>
            </a:pPr>
            <a:r>
              <a:rPr lang="en-GB" sz="2400" dirty="0"/>
              <a:t>We do not charge much rent for the field so it would be more profitable even in Stewardship however since FF started we have opened a children’s nursery on the farm so it has been invaluable for the children to visit. We also pay Reggie to help with school visits and I we can do more of this when we start our next Stewardship agreement.</a:t>
            </a:r>
          </a:p>
          <a:p>
            <a:pPr lvl="0">
              <a:defRPr sz="1800"/>
            </a:pPr>
            <a:endParaRPr lang="en-GB" sz="2400" dirty="0"/>
          </a:p>
          <a:p>
            <a:pPr lvl="0">
              <a:defRPr sz="1800"/>
            </a:pPr>
            <a:r>
              <a:rPr lang="en-GB" sz="2400" dirty="0"/>
              <a:t>I was asked why we do the CSA as land owners – it is giving something back, allowing new entrants a chance to get into producing food. Pus often things I have done on the farm without an eye on the profit, such as the school visits and dog walking fields have actually been profitable – the school visits gave us a great relationship with a small local mill who came to help, along with other businesses who also helped on the day. Even the direct drilling on the main farm we thought was high risk but actually it is improving the land faster than I expected and there hasn’t been such a</a:t>
            </a:r>
          </a:p>
          <a:p>
            <a:pPr lvl="0">
              <a:defRPr sz="1800"/>
            </a:pPr>
            <a:endParaRPr lang="en-GB" sz="2400" dirty="0"/>
          </a:p>
          <a:p>
            <a:pPr lvl="0">
              <a:defRPr sz="1800"/>
            </a:pPr>
            <a:r>
              <a:rPr sz="2400" dirty="0"/>
              <a:t>To reduce inequality we need money staying where it is spent - not taken out by shareholders - local food has an important part to play.</a:t>
            </a:r>
          </a:p>
          <a:p>
            <a:pPr lvl="0">
              <a:defRPr sz="1800"/>
            </a:pPr>
            <a:endParaRPr sz="2400" dirty="0"/>
          </a:p>
          <a:p>
            <a:pPr lvl="0">
              <a:defRPr sz="1800"/>
            </a:pPr>
            <a:r>
              <a:rPr sz="2400" dirty="0"/>
              <a:t>We need more people working in agriculture, not less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Supported Agriculture (CSA) is an innovative farming model which provides fair, stable incomes for farmers and increases access to locally-produced food while strengthening communities and increasing understanding of how sustainable farming protects, restores and enhances biodiversity and addresses climate change. </a:t>
            </a:r>
          </a:p>
          <a:p>
            <a:r>
              <a:rPr lang="en-GB" dirty="0"/>
              <a:t>CSA farms in the UK share the following characteristics:</a:t>
            </a:r>
          </a:p>
          <a:p>
            <a:pPr lvl="0"/>
            <a:r>
              <a:rPr lang="en-GB" dirty="0"/>
              <a:t>They are agroecological</a:t>
            </a:r>
          </a:p>
          <a:p>
            <a:pPr lvl="0"/>
            <a:r>
              <a:rPr lang="en-GB" dirty="0"/>
              <a:t>CSA farms are businesses whose main aim is to produce food, flowers, fibre or fuel. This differentiates them from other land-based projects e.g. therapeutic, social, educational or otherwise charitable enterprises who also distribute produce.  This does not mean CSAs cannot do other work and many CSAs do successfully support educational, therapeutic or other social activities alongside food production.</a:t>
            </a:r>
          </a:p>
          <a:p>
            <a:pPr lvl="0"/>
            <a:r>
              <a:rPr lang="en-GB" dirty="0"/>
              <a:t>Intrinsic community investment and a sharing of the risks, rewards and responsibilities of farming. This is most often through a subscription model of commitment to buy produce for a whole season rather than on an </a:t>
            </a:r>
            <a:r>
              <a:rPr lang="en-GB" dirty="0" err="1"/>
              <a:t>adhoc</a:t>
            </a:r>
            <a:r>
              <a:rPr lang="en-GB" dirty="0"/>
              <a:t> basis but can also be through labour and or ownership of the business and/or land</a:t>
            </a:r>
          </a:p>
          <a:p>
            <a:pPr lvl="0"/>
            <a:r>
              <a:rPr lang="en-GB" dirty="0"/>
              <a:t>CSA is a hyper local direct distribution model and CSAs produce most of what they sell themselves although they may supplement by buying-in. They have an extremely short supply chain, supplying members within their locality </a:t>
            </a:r>
          </a:p>
          <a:p>
            <a:r>
              <a:rPr lang="en-GB" dirty="0"/>
              <a:t> </a:t>
            </a:r>
          </a:p>
        </p:txBody>
      </p:sp>
      <p:sp>
        <p:nvSpPr>
          <p:cNvPr id="4" name="Slide Number Placeholder 3"/>
          <p:cNvSpPr>
            <a:spLocks noGrp="1"/>
          </p:cNvSpPr>
          <p:nvPr>
            <p:ph type="sldNum" sz="quarter" idx="5"/>
          </p:nvPr>
        </p:nvSpPr>
        <p:spPr/>
        <p:txBody>
          <a:bodyPr/>
          <a:lstStyle/>
          <a:p>
            <a:fld id="{CB052479-3AA2-4A49-ABAF-042232A90960}" type="slidenum">
              <a:rPr lang="en-US" smtClean="0"/>
              <a:t>25</a:t>
            </a:fld>
            <a:endParaRPr lang="en-US"/>
          </a:p>
        </p:txBody>
      </p:sp>
    </p:spTree>
    <p:extLst>
      <p:ext uri="{BB962C8B-B14F-4D97-AF65-F5344CB8AC3E}">
        <p14:creationId xmlns:p14="http://schemas.microsoft.com/office/powerpoint/2010/main" val="30088049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Community Supported Agriculture (CSA) is an innovative farming model which provides fair, stable incomes for farmers and increases access to locally-produced food while strengthening communities and increasing understanding of how sustainable farming protects, restores and enhances biodiversity and addresses climate change. </a:t>
            </a:r>
          </a:p>
          <a:p>
            <a:r>
              <a:rPr lang="en-GB" dirty="0"/>
              <a:t>CSA farms in the UK share the following characteristics:</a:t>
            </a:r>
          </a:p>
          <a:p>
            <a:pPr lvl="0"/>
            <a:r>
              <a:rPr lang="en-GB" dirty="0"/>
              <a:t>They are agroecological</a:t>
            </a:r>
          </a:p>
          <a:p>
            <a:pPr lvl="0"/>
            <a:r>
              <a:rPr lang="en-GB" dirty="0"/>
              <a:t>CSA farms are businesses whose main aim is to produce food, flowers, fibre or fuel. This differentiates them from other land-based projects e.g. therapeutic, social, educational or otherwise charitable enterprises who also distribute produce.  This does not mean CSAs cannot do other work and many CSAs do successfully support educational, therapeutic or other social activities alongside food production.</a:t>
            </a:r>
          </a:p>
          <a:p>
            <a:pPr lvl="0"/>
            <a:r>
              <a:rPr lang="en-GB" dirty="0"/>
              <a:t>Intrinsic community investment and a sharing of the risks, rewards and responsibilities of farming. This is most often through a subscription model of commitment to buy produce for a whole season rather than on an </a:t>
            </a:r>
            <a:r>
              <a:rPr lang="en-GB" dirty="0" err="1"/>
              <a:t>adhoc</a:t>
            </a:r>
            <a:r>
              <a:rPr lang="en-GB" dirty="0"/>
              <a:t> basis but can also be through labour and or ownership of the business and/or land</a:t>
            </a:r>
          </a:p>
          <a:p>
            <a:pPr lvl="0"/>
            <a:r>
              <a:rPr lang="en-GB" dirty="0"/>
              <a:t>CSA is a hyper local direct distribution model and CSAs produce most of what they sell themselves although they may supplement by buying-in. They have an extremely short supply chain, supplying members within their locality </a:t>
            </a:r>
          </a:p>
          <a:p>
            <a:r>
              <a:rPr lang="en-GB" dirty="0"/>
              <a:t> </a:t>
            </a:r>
          </a:p>
        </p:txBody>
      </p:sp>
      <p:sp>
        <p:nvSpPr>
          <p:cNvPr id="4" name="Slide Number Placeholder 3"/>
          <p:cNvSpPr>
            <a:spLocks noGrp="1"/>
          </p:cNvSpPr>
          <p:nvPr>
            <p:ph type="sldNum" sz="quarter" idx="5"/>
          </p:nvPr>
        </p:nvSpPr>
        <p:spPr/>
        <p:txBody>
          <a:bodyPr/>
          <a:lstStyle/>
          <a:p>
            <a:fld id="{CB052479-3AA2-4A49-ABAF-042232A90960}" type="slidenum">
              <a:rPr lang="en-US" smtClean="0"/>
              <a:t>3</a:t>
            </a:fld>
            <a:endParaRPr lang="en-US"/>
          </a:p>
        </p:txBody>
      </p:sp>
    </p:spTree>
    <p:extLst>
      <p:ext uri="{BB962C8B-B14F-4D97-AF65-F5344CB8AC3E}">
        <p14:creationId xmlns:p14="http://schemas.microsoft.com/office/powerpoint/2010/main" val="18995267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B052479-3AA2-4A49-ABAF-042232A90960}" type="slidenum">
              <a:rPr lang="en-US" smtClean="0"/>
              <a:t>4</a:t>
            </a:fld>
            <a:endParaRPr lang="en-US"/>
          </a:p>
        </p:txBody>
      </p:sp>
    </p:spTree>
    <p:extLst>
      <p:ext uri="{BB962C8B-B14F-4D97-AF65-F5344CB8AC3E}">
        <p14:creationId xmlns:p14="http://schemas.microsoft.com/office/powerpoint/2010/main" val="1746397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Shape 71"/>
          <p:cNvSpPr>
            <a:spLocks noGrp="1" noRot="1" noChangeAspect="1"/>
          </p:cNvSpPr>
          <p:nvPr>
            <p:ph type="sldImg"/>
          </p:nvPr>
        </p:nvSpPr>
        <p:spPr>
          <a:prstGeom prst="rect">
            <a:avLst/>
          </a:prstGeom>
        </p:spPr>
        <p:txBody>
          <a:bodyPr/>
          <a:lstStyle/>
          <a:p>
            <a:pPr lvl="0"/>
            <a:endParaRPr/>
          </a:p>
        </p:txBody>
      </p:sp>
      <p:sp>
        <p:nvSpPr>
          <p:cNvPr id="72" name="Shape 72"/>
          <p:cNvSpPr>
            <a:spLocks noGrp="1"/>
          </p:cNvSpPr>
          <p:nvPr>
            <p:ph type="body" sz="quarter" idx="1"/>
          </p:nvPr>
        </p:nvSpPr>
        <p:spPr>
          <a:prstGeom prst="rect">
            <a:avLst/>
          </a:prstGeom>
        </p:spPr>
        <p:txBody>
          <a:bodyPr/>
          <a:lstStyle/>
          <a:p>
            <a:pPr lvl="0">
              <a:defRPr sz="1800"/>
            </a:pPr>
            <a:r>
              <a:rPr lang="en-GB" sz="2400" dirty="0"/>
              <a:t>I came back to the family farm in my late 20’s. It wasn’t something which had interested me as I wanted to make my own way in the world. </a:t>
            </a:r>
            <a:r>
              <a:rPr lang="en-GB" sz="2400" dirty="0" err="1"/>
              <a:t>Unfortrunatley</a:t>
            </a:r>
            <a:r>
              <a:rPr lang="en-GB" sz="2400" dirty="0"/>
              <a:t> I had a bad head injury which meant I couldn’t drive so I ended up back at my parents and fell into working on the farm. I started lots of school visits as most of my friends knew v little about where their food came from so I thought it was something useful I could give back to the world. </a:t>
            </a:r>
            <a:r>
              <a:rPr lang="en-GB" sz="2400" dirty="0" err="1"/>
              <a:t>Unfortunatley</a:t>
            </a:r>
            <a:r>
              <a:rPr lang="en-GB" sz="2400" dirty="0"/>
              <a:t> a few years later I had acute liver failure – nobody knows why but I had to have an emergency liver transplant and ended up in hospital for 6 months. Once I got better I found I had a renewed enthusiasm for trying things and set up some allotments on the farm. This led me to look at what other community interaction would work – I have always felt uncomfortable with the concept of land ownership and whilst I think we do do a good job of looking after land land, I want to share it more. I read about CSA’s in the newspaper and decided to apply for a Nuffield Scholarship to study them. Partly because I wanted to go to Japan and this would mean I could!</a:t>
            </a:r>
          </a:p>
          <a:p>
            <a:pPr lvl="0">
              <a:defRPr sz="1800"/>
            </a:pPr>
            <a:endParaRPr lang="en-GB" sz="2400" dirty="0"/>
          </a:p>
          <a:p>
            <a:pPr lvl="0">
              <a:defRPr sz="1800"/>
            </a:pPr>
            <a:r>
              <a:rPr sz="2400" dirty="0"/>
              <a:t>Even when I left hospital it took a long time to get well enough to even to walk 10 yards but eventually I made it back to work AND with a renewed enthusiasm for getting things done - most people only get to have regrets on their deathbed when it is too late - I was lucky that I had a second chance. The first thing was starting OFSD - up 1,000 children visit the farm over the week before OFS. This year we already have the 3 days booked up for June 2015. Next thing I had considered doing and hadn’t due to fear of failure was some allotments on the farm. Massive success - 4 acre field of which 2.5 acres are allotments. 70 let and about 60 on the waiting list. I had expected them to be educational but hadn’t appreciated the wildlife benefits and how much people would love their plots.</a:t>
            </a:r>
          </a:p>
          <a:p>
            <a:pPr lvl="0">
              <a:defRPr sz="1800"/>
            </a:pPr>
            <a:endParaRPr sz="2400" dirty="0"/>
          </a:p>
          <a:p>
            <a:pPr lvl="0">
              <a:defRPr sz="1800"/>
            </a:pPr>
            <a:r>
              <a:rPr sz="2400" dirty="0"/>
              <a:t>I also thought about a Nuffield Scholarship - could have done it on arable but I wanted something new so thought about the allotments. I wanted to find a way to make use of the general enthusiasm for allotments and our waiting list. The allotments which had been given back had been through lack of time - working parents with little free time. I read an article in the paper about a project in Athens called </a:t>
            </a:r>
            <a:r>
              <a:rPr sz="2400" dirty="0" err="1"/>
              <a:t>Gine</a:t>
            </a:r>
            <a:r>
              <a:rPr sz="2400" dirty="0"/>
              <a:t> </a:t>
            </a:r>
            <a:r>
              <a:rPr sz="2400" dirty="0" err="1"/>
              <a:t>Agrotis</a:t>
            </a:r>
            <a:r>
              <a:rPr sz="2400" dirty="0"/>
              <a:t> - ‘Be a farmer’. This was whereby members of the public could rent 1/4 acre off a farmer and specify what veg they wanted growing. They paid at the start of the season and got a weekly supply of veg. The food was half the price of the supermarkets and the farmers were making a better return too with no risk of market fluctuations. The website was inundated with emails - 6000 members of the public signed up and 800 farmers. This was a form of Community Supported Agriculture - or CSA for short.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55"/>
          <p:cNvSpPr>
            <a:spLocks noGrp="1" noRot="1" noChangeAspect="1"/>
          </p:cNvSpPr>
          <p:nvPr>
            <p:ph type="sldImg"/>
          </p:nvPr>
        </p:nvSpPr>
        <p:spPr>
          <a:prstGeom prst="rect">
            <a:avLst/>
          </a:prstGeom>
        </p:spPr>
        <p:txBody>
          <a:bodyPr/>
          <a:lstStyle/>
          <a:p>
            <a:pPr lvl="0"/>
            <a:endParaRPr/>
          </a:p>
        </p:txBody>
      </p:sp>
      <p:sp>
        <p:nvSpPr>
          <p:cNvPr id="56" name="Shape 56"/>
          <p:cNvSpPr>
            <a:spLocks noGrp="1"/>
          </p:cNvSpPr>
          <p:nvPr>
            <p:ph type="body" sz="quarter" idx="1"/>
          </p:nvPr>
        </p:nvSpPr>
        <p:spPr>
          <a:prstGeom prst="rect">
            <a:avLst/>
          </a:prstGeom>
        </p:spPr>
        <p:txBody>
          <a:bodyPr/>
          <a:lstStyle/>
          <a:p>
            <a:pPr lvl="0">
              <a:defRPr sz="1800"/>
            </a:pPr>
            <a:r>
              <a:rPr sz="2400"/>
              <a:t>Hello my name is Tamara Hall and today I want to tell you a story which includes some background to my Nuffield study and then my favourite Nuffield visits.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 name="Shape 96"/>
          <p:cNvSpPr>
            <a:spLocks noGrp="1" noRot="1" noChangeAspect="1"/>
          </p:cNvSpPr>
          <p:nvPr>
            <p:ph type="sldImg"/>
          </p:nvPr>
        </p:nvSpPr>
        <p:spPr>
          <a:prstGeom prst="rect">
            <a:avLst/>
          </a:prstGeom>
        </p:spPr>
        <p:txBody>
          <a:bodyPr/>
          <a:lstStyle/>
          <a:p>
            <a:pPr lvl="0"/>
            <a:endParaRPr/>
          </a:p>
        </p:txBody>
      </p:sp>
      <p:sp>
        <p:nvSpPr>
          <p:cNvPr id="97" name="Shape 97"/>
          <p:cNvSpPr>
            <a:spLocks noGrp="1"/>
          </p:cNvSpPr>
          <p:nvPr>
            <p:ph type="body" sz="quarter" idx="1"/>
          </p:nvPr>
        </p:nvSpPr>
        <p:spPr>
          <a:prstGeom prst="rect">
            <a:avLst/>
          </a:prstGeom>
        </p:spPr>
        <p:txBody>
          <a:bodyPr/>
          <a:lstStyle/>
          <a:p>
            <a:pPr lvl="0">
              <a:defRPr sz="1800"/>
            </a:pPr>
            <a:r>
              <a:rPr sz="2400" dirty="0"/>
              <a:t>I loved Finland and met a couple of lovely PHD students who were involved with this CSA - for ease of pronunciation - called ‘city in a field’. What was striking here was how fashionable it was - the CSA members were not tree huggers but forward thinking young people - we met in a bar in the middle of Helsinki. </a:t>
            </a:r>
            <a:r>
              <a:rPr lang="en-GB" sz="2400" dirty="0"/>
              <a:t>I was struck by how CSA’s need to keep accessible to every day people to succeed.</a:t>
            </a:r>
            <a:endParaRPr sz="24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a:spLocks noGrp="1" noRot="1" noChangeAspect="1"/>
          </p:cNvSpPr>
          <p:nvPr>
            <p:ph type="sldImg"/>
          </p:nvPr>
        </p:nvSpPr>
        <p:spPr>
          <a:prstGeom prst="rect">
            <a:avLst/>
          </a:prstGeom>
        </p:spPr>
        <p:txBody>
          <a:bodyPr/>
          <a:lstStyle/>
          <a:p>
            <a:pPr lvl="0"/>
            <a:endParaRPr/>
          </a:p>
        </p:txBody>
      </p:sp>
      <p:sp>
        <p:nvSpPr>
          <p:cNvPr id="117" name="Shape 117"/>
          <p:cNvSpPr>
            <a:spLocks noGrp="1"/>
          </p:cNvSpPr>
          <p:nvPr>
            <p:ph type="body" sz="quarter" idx="1"/>
          </p:nvPr>
        </p:nvSpPr>
        <p:spPr>
          <a:prstGeom prst="rect">
            <a:avLst/>
          </a:prstGeom>
        </p:spPr>
        <p:txBody>
          <a:bodyPr/>
          <a:lstStyle/>
          <a:p>
            <a:pPr lvl="0">
              <a:defRPr sz="1800"/>
            </a:pPr>
            <a:r>
              <a:rPr sz="2400" dirty="0"/>
              <a:t>Adam was the sort of visit I expected to find from my Nuffield travels.</a:t>
            </a:r>
          </a:p>
          <a:p>
            <a:pPr lvl="0">
              <a:defRPr sz="1800"/>
            </a:pPr>
            <a:endParaRPr sz="2400" dirty="0"/>
          </a:p>
          <a:p>
            <a:pPr lvl="0">
              <a:defRPr sz="1800"/>
            </a:pPr>
            <a:r>
              <a:rPr sz="2400" dirty="0"/>
              <a:t>His twitter name is @</a:t>
            </a:r>
            <a:r>
              <a:rPr sz="2400" dirty="0" err="1"/>
              <a:t>Ekobonden</a:t>
            </a:r>
            <a:r>
              <a:rPr sz="2400" dirty="0"/>
              <a:t>, which means ‘the organic farmer’ and through twitter account he now sells all the farms lamb via meat boxes. The meat sells for less than in the supermarket but the farm’s profits are double what they were when they sold to market. He was charming and helpful, a fantastic farming ambassador who had recently run ‘@</a:t>
            </a:r>
            <a:r>
              <a:rPr sz="2400" dirty="0" err="1"/>
              <a:t>sweden</a:t>
            </a:r>
            <a:r>
              <a:rPr sz="2400" dirty="0"/>
              <a:t>’ on twitter for a week. This had further </a:t>
            </a:r>
            <a:r>
              <a:rPr sz="2400" dirty="0" err="1"/>
              <a:t>publicised</a:t>
            </a:r>
            <a:r>
              <a:rPr sz="2400" dirty="0"/>
              <a:t> what he was doing. He was essentially marketing all the meat from their farm whilst studying at University and ensuring a small farm producing high quality meat was now viable.</a:t>
            </a:r>
          </a:p>
          <a:p>
            <a:pPr lvl="0">
              <a:defRPr sz="1800"/>
            </a:pPr>
            <a:endParaRPr sz="2400" dirty="0"/>
          </a:p>
          <a:p>
            <a:pPr lvl="0">
              <a:defRPr sz="1800"/>
            </a:pPr>
            <a:r>
              <a:rPr sz="2400" dirty="0"/>
              <a:t>He put the success of marketing via twitter down to who uses twitter; people working in media and advertising who valued what he was doing and producing.</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noRot="1" noChangeAspect="1"/>
          </p:cNvSpPr>
          <p:nvPr>
            <p:ph type="sldImg"/>
          </p:nvPr>
        </p:nvSpPr>
        <p:spPr>
          <a:prstGeom prst="rect">
            <a:avLst/>
          </a:prstGeom>
        </p:spPr>
        <p:txBody>
          <a:bodyPr/>
          <a:lstStyle/>
          <a:p>
            <a:pPr lvl="0"/>
            <a:endParaRPr/>
          </a:p>
        </p:txBody>
      </p:sp>
      <p:sp>
        <p:nvSpPr>
          <p:cNvPr id="109" name="Shape 109"/>
          <p:cNvSpPr>
            <a:spLocks noGrp="1"/>
          </p:cNvSpPr>
          <p:nvPr>
            <p:ph type="body" sz="quarter" idx="1"/>
          </p:nvPr>
        </p:nvSpPr>
        <p:spPr>
          <a:prstGeom prst="rect">
            <a:avLst/>
          </a:prstGeom>
        </p:spPr>
        <p:txBody>
          <a:bodyPr/>
          <a:lstStyle/>
          <a:p>
            <a:pPr lvl="0">
              <a:defRPr sz="1800"/>
            </a:pPr>
            <a:r>
              <a:rPr sz="2400" dirty="0"/>
              <a:t>America was mostly a shock of the quality of food in large </a:t>
            </a:r>
            <a:r>
              <a:rPr sz="2400" dirty="0" err="1"/>
              <a:t>Walmarts</a:t>
            </a:r>
            <a:r>
              <a:rPr sz="2400" dirty="0"/>
              <a:t> - there were some great locally owned coops but the cheaper end of the market was very poor quality almost entirely processed food. This definitely helped the CSA’s as the alternative was so poor.</a:t>
            </a:r>
          </a:p>
          <a:p>
            <a:pPr lvl="0">
              <a:defRPr sz="1800"/>
            </a:pPr>
            <a:endParaRPr sz="2400" dirty="0"/>
          </a:p>
          <a:p>
            <a:pPr lvl="0">
              <a:defRPr sz="1800"/>
            </a:pPr>
            <a:r>
              <a:rPr sz="2400" dirty="0"/>
              <a:t>One visit I thought was interesting was </a:t>
            </a:r>
            <a:r>
              <a:rPr sz="2400" dirty="0" err="1"/>
              <a:t>Fresa’s</a:t>
            </a:r>
            <a:r>
              <a:rPr sz="2400" dirty="0"/>
              <a:t> Chicken drive-thru - they had a farm which produced pasture-fed chickens. Rather than complaining that the likes of KFC wouldn’t pay enough for their chickens the set up their own successful drive-thru. It sold fantastic healthy, freshly prepared food.</a:t>
            </a:r>
          </a:p>
          <a:p>
            <a:pPr lvl="0">
              <a:defRPr sz="1800"/>
            </a:pPr>
            <a:r>
              <a:rPr sz="2400" dirty="0"/>
              <a:t>I think as farmers we get confused by what the public wants. The want convenience and affordability. They often get poor quality as part of the convenience package but only because there is nothing else provided.</a:t>
            </a:r>
          </a:p>
          <a:p>
            <a:pPr lvl="0">
              <a:defRPr sz="1800"/>
            </a:pPr>
            <a:r>
              <a:rPr sz="2400" dirty="0"/>
              <a:t>It was the same with the food trucks in the US - fast food doesn’t need to be processed and unhealthy, but it does need to be fast.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prstGeom prst="rect">
            <a:avLst/>
          </a:prstGeom>
        </p:spPr>
        <p:txBody>
          <a:bodyPr/>
          <a:lstStyle/>
          <a:p>
            <a:pPr lvl="0"/>
            <a:endParaRPr/>
          </a:p>
        </p:txBody>
      </p:sp>
      <p:sp>
        <p:nvSpPr>
          <p:cNvPr id="125" name="Shape 125"/>
          <p:cNvSpPr>
            <a:spLocks noGrp="1"/>
          </p:cNvSpPr>
          <p:nvPr>
            <p:ph type="body" sz="quarter" idx="1"/>
          </p:nvPr>
        </p:nvSpPr>
        <p:spPr>
          <a:prstGeom prst="rect">
            <a:avLst/>
          </a:prstGeom>
        </p:spPr>
        <p:txBody>
          <a:bodyPr/>
          <a:lstStyle/>
          <a:p>
            <a:pPr lvl="0">
              <a:defRPr sz="1800"/>
            </a:pPr>
            <a:endParaRPr lang="en-GB" sz="2400" dirty="0"/>
          </a:p>
          <a:p>
            <a:pPr lvl="0">
              <a:defRPr sz="1800"/>
            </a:pPr>
            <a:r>
              <a:rPr lang="en-GB" sz="2400" dirty="0"/>
              <a:t>Started around the same time as CSAs in the US. The Japanese are very community minded however it was often the older generation who were CSA members.</a:t>
            </a:r>
          </a:p>
          <a:p>
            <a:pPr lvl="0">
              <a:defRPr sz="1800"/>
            </a:pPr>
            <a:endParaRPr lang="en-GB" sz="2400" dirty="0"/>
          </a:p>
          <a:p>
            <a:pPr lvl="0">
              <a:defRPr sz="1800"/>
            </a:pPr>
            <a:r>
              <a:rPr sz="2400" dirty="0"/>
              <a:t>Japan has many CSA’s called </a:t>
            </a:r>
            <a:r>
              <a:rPr sz="2400" dirty="0" err="1"/>
              <a:t>Teikei’s</a:t>
            </a:r>
            <a:r>
              <a:rPr sz="2400" dirty="0"/>
              <a:t> (</a:t>
            </a:r>
            <a:r>
              <a:rPr sz="2400" dirty="0" err="1"/>
              <a:t>Taykays</a:t>
            </a:r>
            <a:r>
              <a:rPr sz="2400" dirty="0"/>
              <a:t>). The word means cooperation. I was quite surprised to see how small most of the </a:t>
            </a:r>
            <a:r>
              <a:rPr sz="2400" dirty="0" err="1"/>
              <a:t>Teikei’s</a:t>
            </a:r>
            <a:r>
              <a:rPr sz="2400" dirty="0"/>
              <a:t> were after Japan and also they were often the older generation who were members. One notable point was that I visited Fukushima after the tsunami and power plant disaster - stayed in a fantastic farm stay where we were treated like royalty - even at breakfast we kept getting up and then another course would arrive! The family we stayed with were struggling with the aftermath of the radiation - all the food they produced has to be scanned and was destroyed if it had a certain amount of radiation. He had to give up growing </a:t>
            </a:r>
            <a:r>
              <a:rPr sz="2400" dirty="0" err="1"/>
              <a:t>shitaki</a:t>
            </a:r>
            <a:r>
              <a:rPr sz="2400" dirty="0"/>
              <a:t> mushrooms as they take in a lot of radiation. We watched a recording of a documentary about the issues he had suffered - </a:t>
            </a:r>
            <a:r>
              <a:rPr sz="2400" dirty="0" err="1"/>
              <a:t>Tatsuhiro</a:t>
            </a:r>
            <a:r>
              <a:rPr sz="2400" dirty="0"/>
              <a:t> and his wife had adopted a baby and the baby was taken away from them because of the risk of radiation poisoning. It was heartbreaking to watch.</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A0909-8454-9A4F-8859-0EAD9AA88BE3}"/>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D1A46198-A8BE-E14D-8F36-47CFF8ACC8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8EA06FB2-5F35-544B-A4E9-3BEBD3BD280D}"/>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5" name="Footer Placeholder 4">
            <a:extLst>
              <a:ext uri="{FF2B5EF4-FFF2-40B4-BE49-F238E27FC236}">
                <a16:creationId xmlns:a16="http://schemas.microsoft.com/office/drawing/2014/main" id="{88670FA5-C354-2B43-83DC-CA8D8F24EC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D0BB-9A00-B74E-91FE-96FF8375C388}"/>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33498701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6761D-64B0-AD49-848B-AFF51D74A066}"/>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D907B8A6-9F39-A946-AA4E-C9236CFDE9E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AE6FC87-6604-6340-B1AB-AA5ABD5BFF6F}"/>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5" name="Footer Placeholder 4">
            <a:extLst>
              <a:ext uri="{FF2B5EF4-FFF2-40B4-BE49-F238E27FC236}">
                <a16:creationId xmlns:a16="http://schemas.microsoft.com/office/drawing/2014/main" id="{B2A2A6AF-F7E2-934E-B248-809A8B632C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AFDFD-6149-134B-B821-FA24ECD71EF0}"/>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336871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5C0CD9-FD92-8544-88BB-6108BD42C84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17B80D2-6054-7742-B49B-04F2EB086616}"/>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AA8FDB-01E8-6249-AFDE-644812B44407}"/>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5" name="Footer Placeholder 4">
            <a:extLst>
              <a:ext uri="{FF2B5EF4-FFF2-40B4-BE49-F238E27FC236}">
                <a16:creationId xmlns:a16="http://schemas.microsoft.com/office/drawing/2014/main" id="{0CC76891-7FD2-AB43-B51F-DCA648D64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66A671-0A29-994C-9F41-7B2FBAEFC016}"/>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7940896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12" name="Shape 12"/>
          <p:cNvSpPr>
            <a:spLocks noGrp="1"/>
          </p:cNvSpPr>
          <p:nvPr>
            <p:ph type="title"/>
          </p:nvPr>
        </p:nvSpPr>
        <p:spPr>
          <a:xfrm>
            <a:off x="476250" y="4697015"/>
            <a:ext cx="6750844" cy="1696641"/>
          </a:xfrm>
          <a:prstGeom prst="rect">
            <a:avLst/>
          </a:prstGeom>
        </p:spPr>
        <p:txBody>
          <a:bodyPr/>
          <a:lstStyle>
            <a:lvl1pPr algn="l"/>
          </a:lstStyle>
          <a:p>
            <a:pPr lvl="0">
              <a:defRPr sz="1800">
                <a:solidFill>
                  <a:srgbClr val="000000"/>
                </a:solidFill>
              </a:defRPr>
            </a:pPr>
            <a:r>
              <a:rPr sz="4922">
                <a:solidFill>
                  <a:srgbClr val="D93E2B"/>
                </a:solidFill>
              </a:rPr>
              <a:t>Title Text</a:t>
            </a:r>
          </a:p>
        </p:txBody>
      </p:sp>
      <p:sp>
        <p:nvSpPr>
          <p:cNvPr id="13" name="Shape 13"/>
          <p:cNvSpPr>
            <a:spLocks noGrp="1"/>
          </p:cNvSpPr>
          <p:nvPr>
            <p:ph type="body" idx="1"/>
          </p:nvPr>
        </p:nvSpPr>
        <p:spPr>
          <a:xfrm>
            <a:off x="7762875" y="4697015"/>
            <a:ext cx="3976688" cy="1696641"/>
          </a:xfrm>
          <a:prstGeom prst="rect">
            <a:avLst/>
          </a:prstGeom>
        </p:spPr>
        <p:txBody>
          <a:bodyPr/>
          <a:lstStyle>
            <a:lvl1pPr marL="0" indent="0">
              <a:spcBef>
                <a:spcPts val="0"/>
              </a:spcBef>
              <a:buClrTx/>
              <a:buSzTx/>
              <a:buFontTx/>
              <a:buNone/>
              <a:defRPr sz="1687"/>
            </a:lvl1pPr>
            <a:lvl2pPr marL="0" indent="160729">
              <a:spcBef>
                <a:spcPts val="0"/>
              </a:spcBef>
              <a:buClrTx/>
              <a:buSzTx/>
              <a:buFontTx/>
              <a:buNone/>
              <a:defRPr sz="1687"/>
            </a:lvl2pPr>
            <a:lvl3pPr marL="0" indent="321457">
              <a:spcBef>
                <a:spcPts val="0"/>
              </a:spcBef>
              <a:buClrTx/>
              <a:buSzTx/>
              <a:buFontTx/>
              <a:buNone/>
              <a:defRPr sz="1687"/>
            </a:lvl3pPr>
            <a:lvl4pPr marL="0" indent="482186">
              <a:spcBef>
                <a:spcPts val="0"/>
              </a:spcBef>
              <a:buClrTx/>
              <a:buSzTx/>
              <a:buFontTx/>
              <a:buNone/>
              <a:defRPr sz="1687"/>
            </a:lvl4pPr>
            <a:lvl5pPr marL="0" indent="642915">
              <a:spcBef>
                <a:spcPts val="0"/>
              </a:spcBef>
              <a:buClrTx/>
              <a:buSzTx/>
              <a:buFontTx/>
              <a:buNone/>
              <a:defRPr sz="1687"/>
            </a:lvl5pPr>
          </a:lstStyle>
          <a:p>
            <a:pPr lvl="0">
              <a:defRPr sz="1800">
                <a:solidFill>
                  <a:srgbClr val="000000"/>
                </a:solidFill>
              </a:defRPr>
            </a:pPr>
            <a:r>
              <a:rPr sz="1687">
                <a:solidFill>
                  <a:srgbClr val="414141"/>
                </a:solidFill>
              </a:rPr>
              <a:t>Body Level One</a:t>
            </a:r>
          </a:p>
          <a:p>
            <a:pPr lvl="1">
              <a:defRPr sz="1800">
                <a:solidFill>
                  <a:srgbClr val="000000"/>
                </a:solidFill>
              </a:defRPr>
            </a:pPr>
            <a:r>
              <a:rPr sz="1687">
                <a:solidFill>
                  <a:srgbClr val="414141"/>
                </a:solidFill>
              </a:rPr>
              <a:t>Body Level Two</a:t>
            </a:r>
          </a:p>
          <a:p>
            <a:pPr lvl="2">
              <a:defRPr sz="1800">
                <a:solidFill>
                  <a:srgbClr val="000000"/>
                </a:solidFill>
              </a:defRPr>
            </a:pPr>
            <a:r>
              <a:rPr sz="1687">
                <a:solidFill>
                  <a:srgbClr val="414141"/>
                </a:solidFill>
              </a:rPr>
              <a:t>Body Level Three</a:t>
            </a:r>
          </a:p>
          <a:p>
            <a:pPr lvl="3">
              <a:defRPr sz="1800">
                <a:solidFill>
                  <a:srgbClr val="000000"/>
                </a:solidFill>
              </a:defRPr>
            </a:pPr>
            <a:r>
              <a:rPr sz="1687">
                <a:solidFill>
                  <a:srgbClr val="414141"/>
                </a:solidFill>
              </a:rPr>
              <a:t>Body Level Four</a:t>
            </a:r>
          </a:p>
          <a:p>
            <a:pPr lvl="4">
              <a:defRPr sz="1800">
                <a:solidFill>
                  <a:srgbClr val="000000"/>
                </a:solidFill>
              </a:defRPr>
            </a:pPr>
            <a:r>
              <a:rPr sz="1687">
                <a:solidFill>
                  <a:srgbClr val="414141"/>
                </a:solidFill>
              </a:rP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2263813152"/>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39" name="Shape 39"/>
          <p:cNvSpPr>
            <a:spLocks noGrp="1"/>
          </p:cNvSpPr>
          <p:nvPr>
            <p:ph type="sldNum" sz="quarter" idx="2"/>
          </p:nvPr>
        </p:nvSpPr>
        <p:spPr>
          <a:prstGeom prst="rect">
            <a:avLst/>
          </a:prstGeom>
        </p:spPr>
        <p:txBody>
          <a:bodyPr/>
          <a:lstStyle/>
          <a:p>
            <a:pPr lvl="0"/>
            <a:fld id="{86CB4B4D-7CA3-9044-876B-883B54F8677D}" type="slidenum">
              <a:t>‹#›</a:t>
            </a:fld>
            <a:endParaRPr/>
          </a:p>
        </p:txBody>
      </p:sp>
    </p:spTree>
    <p:extLst>
      <p:ext uri="{BB962C8B-B14F-4D97-AF65-F5344CB8AC3E}">
        <p14:creationId xmlns:p14="http://schemas.microsoft.com/office/powerpoint/2010/main" val="3243268255"/>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76A21-B8D0-2A44-ADD6-7B6D66C50E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C43C609-AB79-164D-8BAC-065910527A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A76679C-5634-8D40-9622-459B69C17263}"/>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5" name="Footer Placeholder 4">
            <a:extLst>
              <a:ext uri="{FF2B5EF4-FFF2-40B4-BE49-F238E27FC236}">
                <a16:creationId xmlns:a16="http://schemas.microsoft.com/office/drawing/2014/main" id="{F92121E1-8A92-C54C-9886-E0215F95A8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A6BC4-808F-A141-8062-2C912AECCA19}"/>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25400913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E3083-CDBE-9E4F-A705-81FFDF453C2E}"/>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1AE15D36-7B25-7A45-9747-5CDF5ACCBB9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2D3EC16-4054-7D41-A699-15DE1368BD08}"/>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5" name="Footer Placeholder 4">
            <a:extLst>
              <a:ext uri="{FF2B5EF4-FFF2-40B4-BE49-F238E27FC236}">
                <a16:creationId xmlns:a16="http://schemas.microsoft.com/office/drawing/2014/main" id="{4A222480-978E-2A48-ADE0-8C4E3FB44F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08A431-475D-5B49-8BA4-6DC72E31230B}"/>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2909291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EBA7E2-20A1-6F47-B536-21A32FCB189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A04FC2D5-3D3D-3B4C-BDA1-C2A80131195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D3AF765-05BA-D041-BADB-74D4CCA9BE9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37E6AB7F-B350-2A4F-9362-BE041DEE4F1D}"/>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6" name="Footer Placeholder 5">
            <a:extLst>
              <a:ext uri="{FF2B5EF4-FFF2-40B4-BE49-F238E27FC236}">
                <a16:creationId xmlns:a16="http://schemas.microsoft.com/office/drawing/2014/main" id="{77A9C29B-0611-1345-8F8B-DD48CAEE62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A145BD-DB3F-4A4B-8706-24D7802B1D84}"/>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2418777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DA897-D193-8D44-9B0A-E937EBC671C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8CE5E001-9169-DF4C-9E87-F1008EDF7E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1B76BEF9-EB9E-484C-A245-62871CEBF6E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1EFF806-743D-8645-82FF-BF7B552E0D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1E0AA43-04E8-FB47-B61E-665DA3F26F8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86A8FF6A-150B-E649-A5D3-665192F21648}"/>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8" name="Footer Placeholder 7">
            <a:extLst>
              <a:ext uri="{FF2B5EF4-FFF2-40B4-BE49-F238E27FC236}">
                <a16:creationId xmlns:a16="http://schemas.microsoft.com/office/drawing/2014/main" id="{8166B35D-23AB-9F47-BF08-A82E1427929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23FD50-9F2A-AA48-B4BB-AA6E08A10CA5}"/>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111492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AD2E8A-C3CE-3341-A013-21856EC960D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AB6FE329-1D12-F540-9668-5F553737D771}"/>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4" name="Footer Placeholder 3">
            <a:extLst>
              <a:ext uri="{FF2B5EF4-FFF2-40B4-BE49-F238E27FC236}">
                <a16:creationId xmlns:a16="http://schemas.microsoft.com/office/drawing/2014/main" id="{22014E9A-A41D-1448-BBE9-B8236F05A9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F330860-1009-F244-BA76-DB0A60DA3E93}"/>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1002007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0FC94B-8358-C540-B329-B14361458C20}"/>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3" name="Footer Placeholder 2">
            <a:extLst>
              <a:ext uri="{FF2B5EF4-FFF2-40B4-BE49-F238E27FC236}">
                <a16:creationId xmlns:a16="http://schemas.microsoft.com/office/drawing/2014/main" id="{EBFB292D-4E94-3640-AF1E-F25B9DFDE94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FBCB73E-336D-554F-B9E7-64429D1ACF97}"/>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32073415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532BA-1714-6E4E-9EF2-FA27540FB28C}"/>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66E36443-8EF1-6B4A-B9D1-F99E9A3620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101DB47-F975-CF48-A38C-C3D004511C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3CE591B-D98A-3A4C-B499-E7FEC0A3FD08}"/>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6" name="Footer Placeholder 5">
            <a:extLst>
              <a:ext uri="{FF2B5EF4-FFF2-40B4-BE49-F238E27FC236}">
                <a16:creationId xmlns:a16="http://schemas.microsoft.com/office/drawing/2014/main" id="{15DD08A7-E315-5E4E-829E-7F79C1935A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89ED5D-2F19-0D4D-B9E9-591B8113B994}"/>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70280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6E203-1B5D-A140-B262-F347A6E0D1C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E16861F6-2560-7344-B9E0-F4CF70D1F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98026D8-2136-974A-81A9-475659E43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306E5-E754-C943-8B4A-BED9EEC1163D}"/>
              </a:ext>
            </a:extLst>
          </p:cNvPr>
          <p:cNvSpPr>
            <a:spLocks noGrp="1"/>
          </p:cNvSpPr>
          <p:nvPr>
            <p:ph type="dt" sz="half" idx="10"/>
          </p:nvPr>
        </p:nvSpPr>
        <p:spPr/>
        <p:txBody>
          <a:bodyPr/>
          <a:lstStyle/>
          <a:p>
            <a:fld id="{8E7E913F-214C-B942-8836-526510E6EA10}" type="datetimeFigureOut">
              <a:rPr lang="en-US" smtClean="0"/>
              <a:t>1/28/23</a:t>
            </a:fld>
            <a:endParaRPr lang="en-US"/>
          </a:p>
        </p:txBody>
      </p:sp>
      <p:sp>
        <p:nvSpPr>
          <p:cNvPr id="6" name="Footer Placeholder 5">
            <a:extLst>
              <a:ext uri="{FF2B5EF4-FFF2-40B4-BE49-F238E27FC236}">
                <a16:creationId xmlns:a16="http://schemas.microsoft.com/office/drawing/2014/main" id="{851E8678-086E-6F4E-930E-594EC86C05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A845336-D81B-564E-8B29-CC4161CF3265}"/>
              </a:ext>
            </a:extLst>
          </p:cNvPr>
          <p:cNvSpPr>
            <a:spLocks noGrp="1"/>
          </p:cNvSpPr>
          <p:nvPr>
            <p:ph type="sldNum" sz="quarter" idx="12"/>
          </p:nvPr>
        </p:nvSpPr>
        <p:spPr/>
        <p:txBody>
          <a:bodyPr/>
          <a:lstStyle/>
          <a:p>
            <a:fld id="{D066B56E-5AEB-9E48-93AB-138C6E0B501A}" type="slidenum">
              <a:rPr lang="en-US" smtClean="0"/>
              <a:t>‹#›</a:t>
            </a:fld>
            <a:endParaRPr lang="en-US"/>
          </a:p>
        </p:txBody>
      </p:sp>
    </p:spTree>
    <p:extLst>
      <p:ext uri="{BB962C8B-B14F-4D97-AF65-F5344CB8AC3E}">
        <p14:creationId xmlns:p14="http://schemas.microsoft.com/office/powerpoint/2010/main" val="3722923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90C0A33-27E9-6F43-BFD1-77FCC6D6C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AB7239AC-4DFD-1E41-B2DE-B23814E706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A09B58D-025F-AC42-B175-068A829976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7E913F-214C-B942-8836-526510E6EA10}" type="datetimeFigureOut">
              <a:rPr lang="en-US" smtClean="0"/>
              <a:t>1/28/23</a:t>
            </a:fld>
            <a:endParaRPr lang="en-US"/>
          </a:p>
        </p:txBody>
      </p:sp>
      <p:sp>
        <p:nvSpPr>
          <p:cNvPr id="5" name="Footer Placeholder 4">
            <a:extLst>
              <a:ext uri="{FF2B5EF4-FFF2-40B4-BE49-F238E27FC236}">
                <a16:creationId xmlns:a16="http://schemas.microsoft.com/office/drawing/2014/main" id="{A90C7549-34EF-D749-8CB1-20D129697C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E26E512-5ADC-D94E-88D3-97614E9099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66B56E-5AEB-9E48-93AB-138C6E0B501A}" type="slidenum">
              <a:rPr lang="en-US" smtClean="0"/>
              <a:t>‹#›</a:t>
            </a:fld>
            <a:endParaRPr lang="en-US"/>
          </a:p>
        </p:txBody>
      </p:sp>
    </p:spTree>
    <p:extLst>
      <p:ext uri="{BB962C8B-B14F-4D97-AF65-F5344CB8AC3E}">
        <p14:creationId xmlns:p14="http://schemas.microsoft.com/office/powerpoint/2010/main" val="1834637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7.tiff"/><Relationship Id="rId5" Type="http://schemas.openxmlformats.org/officeDocument/2006/relationships/image" Target="../media/image16.png"/><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16.png"/><Relationship Id="rId4" Type="http://schemas.openxmlformats.org/officeDocument/2006/relationships/image" Target="../media/image20.tiff"/></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30.png"/><Relationship Id="rId5" Type="http://schemas.openxmlformats.org/officeDocument/2006/relationships/image" Target="../media/image29.tif"/><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0.png"/><Relationship Id="rId4" Type="http://schemas.microsoft.com/office/2014/relationships/chartEx" Target="../charts/chartEx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C7B8C0-9BE2-4346-803D-A8B7BC456976}"/>
              </a:ext>
            </a:extLst>
          </p:cNvPr>
          <p:cNvSpPr txBox="1"/>
          <p:nvPr/>
        </p:nvSpPr>
        <p:spPr>
          <a:xfrm>
            <a:off x="526093" y="637183"/>
            <a:ext cx="7825635" cy="5078313"/>
          </a:xfrm>
          <a:prstGeom prst="rect">
            <a:avLst/>
          </a:prstGeom>
          <a:noFill/>
        </p:spPr>
        <p:txBody>
          <a:bodyPr wrap="square">
            <a:spAutoFit/>
          </a:bodyPr>
          <a:lstStyle/>
          <a:p>
            <a:r>
              <a:rPr lang="en-GB" sz="5400" b="1" i="0" dirty="0">
                <a:solidFill>
                  <a:schemeClr val="accent6">
                    <a:lumMod val="50000"/>
                  </a:schemeClr>
                </a:solidFill>
                <a:effectLst/>
              </a:rPr>
              <a:t>Why Convert to Community Supported Agriculture (CSA)?:  </a:t>
            </a:r>
          </a:p>
          <a:p>
            <a:r>
              <a:rPr lang="en-GB" sz="5400" b="1" i="0" dirty="0">
                <a:solidFill>
                  <a:schemeClr val="accent6">
                    <a:lumMod val="50000"/>
                  </a:schemeClr>
                </a:solidFill>
                <a:effectLst/>
              </a:rPr>
              <a:t>A session for landowners, larger farms and market gardeners</a:t>
            </a:r>
            <a:endParaRPr lang="en-US" sz="5400" dirty="0">
              <a:solidFill>
                <a:schemeClr val="accent6">
                  <a:lumMod val="50000"/>
                </a:schemeClr>
              </a:solidFill>
            </a:endParaRPr>
          </a:p>
        </p:txBody>
      </p:sp>
      <p:pic>
        <p:nvPicPr>
          <p:cNvPr id="7" name="Picture 6">
            <a:extLst>
              <a:ext uri="{FF2B5EF4-FFF2-40B4-BE49-F238E27FC236}">
                <a16:creationId xmlns:a16="http://schemas.microsoft.com/office/drawing/2014/main" id="{D3BAB8CB-25A3-2B4A-AF5A-EFDA3795970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014575" y="4765379"/>
            <a:ext cx="4651332" cy="1618276"/>
          </a:xfrm>
          <a:prstGeom prst="rect">
            <a:avLst/>
          </a:prstGeom>
        </p:spPr>
      </p:pic>
    </p:spTree>
    <p:extLst>
      <p:ext uri="{BB962C8B-B14F-4D97-AF65-F5344CB8AC3E}">
        <p14:creationId xmlns:p14="http://schemas.microsoft.com/office/powerpoint/2010/main" val="19653735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5">
            <a:extLst>
              <a:ext uri="{FF2B5EF4-FFF2-40B4-BE49-F238E27FC236}">
                <a16:creationId xmlns:a16="http://schemas.microsoft.com/office/drawing/2014/main" id="{C0FAEEEF-59C0-4010-AB2A-7F3116998FE7}"/>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rot="5400000">
            <a:off x="2779028" y="1017169"/>
            <a:ext cx="6412310" cy="4809233"/>
          </a:xfrm>
          <a:prstGeom prst="rect">
            <a:avLst/>
          </a:prstGeom>
        </p:spPr>
      </p:pic>
      <p:sp>
        <p:nvSpPr>
          <p:cNvPr id="2" name="Title 1">
            <a:extLst>
              <a:ext uri="{FF2B5EF4-FFF2-40B4-BE49-F238E27FC236}">
                <a16:creationId xmlns:a16="http://schemas.microsoft.com/office/drawing/2014/main" id="{E4C9AD4A-03BD-4898-A026-FF9DB0C080A4}"/>
              </a:ext>
            </a:extLst>
          </p:cNvPr>
          <p:cNvSpPr>
            <a:spLocks noGrp="1"/>
          </p:cNvSpPr>
          <p:nvPr>
            <p:ph type="title"/>
          </p:nvPr>
        </p:nvSpPr>
        <p:spPr/>
        <p:txBody>
          <a:bodyPr/>
          <a:lstStyle/>
          <a:p>
            <a:endParaRPr lang="en-GB" dirty="0"/>
          </a:p>
        </p:txBody>
      </p:sp>
      <p:pic>
        <p:nvPicPr>
          <p:cNvPr id="6" name="Content Placeholder 5">
            <a:extLst>
              <a:ext uri="{FF2B5EF4-FFF2-40B4-BE49-F238E27FC236}">
                <a16:creationId xmlns:a16="http://schemas.microsoft.com/office/drawing/2014/main" id="{0A7EB56A-0D54-4A30-9DC3-F9A531CEFBFB}"/>
              </a:ext>
            </a:extLst>
          </p:cNvPr>
          <p:cNvPicPr>
            <a:picLocks noGrp="1" noChangeAspect="1"/>
          </p:cNvPicPr>
          <p:nvPr>
            <p:ph sz="half" idx="1"/>
          </p:nvPr>
        </p:nvPicPr>
        <p:blipFill>
          <a:blip r:embed="rId3" cstate="email">
            <a:extLst>
              <a:ext uri="{28A0092B-C50C-407E-A947-70E740481C1C}">
                <a14:useLocalDpi xmlns:a14="http://schemas.microsoft.com/office/drawing/2010/main"/>
              </a:ext>
            </a:extLst>
          </a:blip>
          <a:srcRect/>
          <a:stretch/>
        </p:blipFill>
        <p:spPr>
          <a:xfrm>
            <a:off x="242668" y="216990"/>
            <a:ext cx="4273061" cy="3204795"/>
          </a:xfrm>
        </p:spPr>
      </p:pic>
      <p:pic>
        <p:nvPicPr>
          <p:cNvPr id="8" name="Content Placeholder 7">
            <a:extLst>
              <a:ext uri="{FF2B5EF4-FFF2-40B4-BE49-F238E27FC236}">
                <a16:creationId xmlns:a16="http://schemas.microsoft.com/office/drawing/2014/main" id="{4CD20203-4501-4AF2-AF88-49D13AE6F3BC}"/>
              </a:ext>
            </a:extLst>
          </p:cNvPr>
          <p:cNvPicPr>
            <a:picLocks noGrp="1" noChangeAspect="1"/>
          </p:cNvPicPr>
          <p:nvPr>
            <p:ph sz="half" idx="2"/>
          </p:nvPr>
        </p:nvPicPr>
        <p:blipFill>
          <a:blip r:embed="rId4" cstate="email">
            <a:extLst>
              <a:ext uri="{28A0092B-C50C-407E-A947-70E740481C1C}">
                <a14:useLocalDpi xmlns:a14="http://schemas.microsoft.com/office/drawing/2010/main"/>
              </a:ext>
            </a:extLst>
          </a:blip>
          <a:srcRect/>
          <a:stretch/>
        </p:blipFill>
        <p:spPr>
          <a:xfrm>
            <a:off x="242667" y="3423146"/>
            <a:ext cx="4273061" cy="3204795"/>
          </a:xfrm>
        </p:spPr>
      </p:pic>
      <p:pic>
        <p:nvPicPr>
          <p:cNvPr id="10" name="Content Placeholder 5">
            <a:extLst>
              <a:ext uri="{FF2B5EF4-FFF2-40B4-BE49-F238E27FC236}">
                <a16:creationId xmlns:a16="http://schemas.microsoft.com/office/drawing/2014/main" id="{1937BCA5-C3F0-4633-B381-DADA8435D63E}"/>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7729892" y="3423145"/>
            <a:ext cx="4273061" cy="3204795"/>
          </a:xfrm>
          <a:prstGeom prst="rect">
            <a:avLst/>
          </a:prstGeom>
        </p:spPr>
      </p:pic>
      <p:pic>
        <p:nvPicPr>
          <p:cNvPr id="11" name="Content Placeholder 5">
            <a:extLst>
              <a:ext uri="{FF2B5EF4-FFF2-40B4-BE49-F238E27FC236}">
                <a16:creationId xmlns:a16="http://schemas.microsoft.com/office/drawing/2014/main" id="{A1981DAF-D3BC-4213-97C8-951012CA4859}"/>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7729891" y="229378"/>
            <a:ext cx="4256846" cy="3192634"/>
          </a:xfrm>
          <a:prstGeom prst="rect">
            <a:avLst/>
          </a:prstGeom>
        </p:spPr>
      </p:pic>
    </p:spTree>
    <p:extLst>
      <p:ext uri="{BB962C8B-B14F-4D97-AF65-F5344CB8AC3E}">
        <p14:creationId xmlns:p14="http://schemas.microsoft.com/office/powerpoint/2010/main" val="29817851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4085D0-7966-419E-8645-167273A95E3B}"/>
              </a:ext>
            </a:extLst>
          </p:cNvPr>
          <p:cNvSpPr>
            <a:spLocks noGrp="1"/>
          </p:cNvSpPr>
          <p:nvPr>
            <p:ph type="title"/>
          </p:nvPr>
        </p:nvSpPr>
        <p:spPr>
          <a:xfrm>
            <a:off x="503808" y="94695"/>
            <a:ext cx="9875520" cy="1356360"/>
          </a:xfrm>
        </p:spPr>
        <p:txBody>
          <a:bodyPr/>
          <a:lstStyle/>
          <a:p>
            <a:r>
              <a:rPr lang="en-GB" dirty="0">
                <a:solidFill>
                  <a:schemeClr val="bg1"/>
                </a:solidFill>
              </a:rPr>
              <a:t>2021 croft outputs</a:t>
            </a:r>
          </a:p>
        </p:txBody>
      </p:sp>
      <p:sp>
        <p:nvSpPr>
          <p:cNvPr id="2" name="Text Placeholder 1">
            <a:extLst>
              <a:ext uri="{FF2B5EF4-FFF2-40B4-BE49-F238E27FC236}">
                <a16:creationId xmlns:a16="http://schemas.microsoft.com/office/drawing/2014/main" id="{4A5E9AE6-4E90-4B0D-B162-EB38C0A3A4AC}"/>
              </a:ext>
            </a:extLst>
          </p:cNvPr>
          <p:cNvSpPr>
            <a:spLocks noGrp="1"/>
          </p:cNvSpPr>
          <p:nvPr>
            <p:ph type="body" idx="1"/>
          </p:nvPr>
        </p:nvSpPr>
        <p:spPr/>
        <p:txBody>
          <a:bodyPr/>
          <a:lstStyle/>
          <a:p>
            <a:endParaRPr lang="en-GB"/>
          </a:p>
        </p:txBody>
      </p:sp>
      <p:graphicFrame>
        <p:nvGraphicFramePr>
          <p:cNvPr id="7" name="Content Placeholder 6">
            <a:extLst>
              <a:ext uri="{FF2B5EF4-FFF2-40B4-BE49-F238E27FC236}">
                <a16:creationId xmlns:a16="http://schemas.microsoft.com/office/drawing/2014/main" id="{68D40ABD-ED8C-4BCB-9403-FFE4BBFA79DC}"/>
              </a:ext>
            </a:extLst>
          </p:cNvPr>
          <p:cNvGraphicFramePr>
            <a:graphicFrameLocks noGrp="1"/>
          </p:cNvGraphicFramePr>
          <p:nvPr>
            <p:ph sz="half" idx="2"/>
          </p:nvPr>
        </p:nvGraphicFramePr>
        <p:xfrm>
          <a:off x="401541" y="1256946"/>
          <a:ext cx="7682948" cy="5097195"/>
        </p:xfrm>
        <a:graphic>
          <a:graphicData uri="http://schemas.openxmlformats.org/drawingml/2006/table">
            <a:tbl>
              <a:tblPr firstRow="1" bandRow="1">
                <a:tableStyleId>{5C22544A-7EE6-4342-B048-85BDC9FD1C3A}</a:tableStyleId>
              </a:tblPr>
              <a:tblGrid>
                <a:gridCol w="2323904">
                  <a:extLst>
                    <a:ext uri="{9D8B030D-6E8A-4147-A177-3AD203B41FA5}">
                      <a16:colId xmlns:a16="http://schemas.microsoft.com/office/drawing/2014/main" val="3460097087"/>
                    </a:ext>
                  </a:extLst>
                </a:gridCol>
                <a:gridCol w="1624613">
                  <a:extLst>
                    <a:ext uri="{9D8B030D-6E8A-4147-A177-3AD203B41FA5}">
                      <a16:colId xmlns:a16="http://schemas.microsoft.com/office/drawing/2014/main" val="50581714"/>
                    </a:ext>
                  </a:extLst>
                </a:gridCol>
                <a:gridCol w="1959573">
                  <a:extLst>
                    <a:ext uri="{9D8B030D-6E8A-4147-A177-3AD203B41FA5}">
                      <a16:colId xmlns:a16="http://schemas.microsoft.com/office/drawing/2014/main" val="523731657"/>
                    </a:ext>
                  </a:extLst>
                </a:gridCol>
                <a:gridCol w="1774858">
                  <a:extLst>
                    <a:ext uri="{9D8B030D-6E8A-4147-A177-3AD203B41FA5}">
                      <a16:colId xmlns:a16="http://schemas.microsoft.com/office/drawing/2014/main" val="426961541"/>
                    </a:ext>
                  </a:extLst>
                </a:gridCol>
              </a:tblGrid>
              <a:tr h="525195">
                <a:tc>
                  <a:txBody>
                    <a:bodyPr/>
                    <a:lstStyle/>
                    <a:p>
                      <a:endParaRPr lang="en-GB" sz="2400" dirty="0"/>
                    </a:p>
                  </a:txBody>
                  <a:tcPr marL="43463" marR="43463"/>
                </a:tc>
                <a:tc>
                  <a:txBody>
                    <a:bodyPr/>
                    <a:lstStyle/>
                    <a:p>
                      <a:r>
                        <a:rPr lang="en-GB" sz="2400" dirty="0"/>
                        <a:t>output</a:t>
                      </a:r>
                    </a:p>
                  </a:txBody>
                  <a:tcPr marL="43463" marR="43463"/>
                </a:tc>
                <a:tc>
                  <a:txBody>
                    <a:bodyPr/>
                    <a:lstStyle/>
                    <a:p>
                      <a:r>
                        <a:rPr lang="en-GB" sz="2400" dirty="0"/>
                        <a:t>Market value</a:t>
                      </a:r>
                    </a:p>
                  </a:txBody>
                  <a:tcPr marL="43463" marR="43463"/>
                </a:tc>
                <a:tc>
                  <a:txBody>
                    <a:bodyPr/>
                    <a:lstStyle/>
                    <a:p>
                      <a:r>
                        <a:rPr lang="en-GB" sz="2400" dirty="0"/>
                        <a:t>Social value</a:t>
                      </a:r>
                    </a:p>
                  </a:txBody>
                  <a:tcPr marL="43463" marR="43463"/>
                </a:tc>
                <a:extLst>
                  <a:ext uri="{0D108BD9-81ED-4DB2-BD59-A6C34878D82A}">
                    <a16:rowId xmlns:a16="http://schemas.microsoft.com/office/drawing/2014/main" val="3200344800"/>
                  </a:ext>
                </a:extLst>
              </a:tr>
              <a:tr h="785251">
                <a:tc>
                  <a:txBody>
                    <a:bodyPr/>
                    <a:lstStyle/>
                    <a:p>
                      <a:r>
                        <a:rPr lang="en-GB" sz="2400" b="1" dirty="0"/>
                        <a:t>Carbon negative</a:t>
                      </a:r>
                    </a:p>
                    <a:p>
                      <a:r>
                        <a:rPr lang="en-GB" sz="2400" dirty="0"/>
                        <a:t> net CO2E lock up</a:t>
                      </a:r>
                    </a:p>
                  </a:txBody>
                  <a:tcPr marL="43463" marR="43463"/>
                </a:tc>
                <a:tc>
                  <a:txBody>
                    <a:bodyPr/>
                    <a:lstStyle/>
                    <a:p>
                      <a:r>
                        <a:rPr lang="en-GB" sz="2400" dirty="0"/>
                        <a:t>-72 tonnes CO2E</a:t>
                      </a:r>
                    </a:p>
                  </a:txBody>
                  <a:tcPr marL="43463" marR="43463"/>
                </a:tc>
                <a:tc>
                  <a:txBody>
                    <a:bodyPr/>
                    <a:lstStyle/>
                    <a:p>
                      <a:r>
                        <a:rPr lang="en-GB" sz="2400" dirty="0"/>
                        <a:t>£0</a:t>
                      </a:r>
                    </a:p>
                  </a:txBody>
                  <a:tcPr marL="43463" marR="43463"/>
                </a:tc>
                <a:tc>
                  <a:txBody>
                    <a:bodyPr/>
                    <a:lstStyle/>
                    <a:p>
                      <a:r>
                        <a:rPr lang="en-GB" sz="2400" b="0" dirty="0"/>
                        <a:t>£9,000</a:t>
                      </a:r>
                    </a:p>
                    <a:p>
                      <a:r>
                        <a:rPr lang="en-GB" sz="2400" dirty="0"/>
                        <a:t>(Stern)</a:t>
                      </a:r>
                    </a:p>
                  </a:txBody>
                  <a:tcPr marL="43463" marR="43463"/>
                </a:tc>
                <a:extLst>
                  <a:ext uri="{0D108BD9-81ED-4DB2-BD59-A6C34878D82A}">
                    <a16:rowId xmlns:a16="http://schemas.microsoft.com/office/drawing/2014/main" val="3382355114"/>
                  </a:ext>
                </a:extLst>
              </a:tr>
              <a:tr h="809393">
                <a:tc>
                  <a:txBody>
                    <a:bodyPr/>
                    <a:lstStyle/>
                    <a:p>
                      <a:r>
                        <a:rPr lang="en-GB" sz="2400" b="1" dirty="0"/>
                        <a:t>Jobs created</a:t>
                      </a:r>
                    </a:p>
                    <a:p>
                      <a:r>
                        <a:rPr lang="en-GB" sz="2400" dirty="0"/>
                        <a:t>FTE</a:t>
                      </a:r>
                    </a:p>
                  </a:txBody>
                  <a:tcPr marL="43463" marR="43463"/>
                </a:tc>
                <a:tc>
                  <a:txBody>
                    <a:bodyPr/>
                    <a:lstStyle/>
                    <a:p>
                      <a:r>
                        <a:rPr lang="en-GB" sz="2400" dirty="0"/>
                        <a:t>3.2 jobs FTE</a:t>
                      </a:r>
                    </a:p>
                  </a:txBody>
                  <a:tcPr marL="43463" marR="43463"/>
                </a:tc>
                <a:tc>
                  <a:txBody>
                    <a:bodyPr/>
                    <a:lstStyle/>
                    <a:p>
                      <a:r>
                        <a:rPr lang="en-GB" sz="2400" dirty="0"/>
                        <a:t>£0</a:t>
                      </a:r>
                    </a:p>
                  </a:txBody>
                  <a:tcPr marL="43463" marR="43463"/>
                </a:tc>
                <a:tc>
                  <a:txBody>
                    <a:bodyPr/>
                    <a:lstStyle/>
                    <a:p>
                      <a:r>
                        <a:rPr lang="en-GB" sz="2400" dirty="0"/>
                        <a:t>£16,400</a:t>
                      </a:r>
                    </a:p>
                    <a:p>
                      <a:r>
                        <a:rPr lang="en-GB" sz="2400" dirty="0"/>
                        <a:t>(HIE, SE)</a:t>
                      </a:r>
                    </a:p>
                  </a:txBody>
                  <a:tcPr marL="43463" marR="43463"/>
                </a:tc>
                <a:extLst>
                  <a:ext uri="{0D108BD9-81ED-4DB2-BD59-A6C34878D82A}">
                    <a16:rowId xmlns:a16="http://schemas.microsoft.com/office/drawing/2014/main" val="2447103226"/>
                  </a:ext>
                </a:extLst>
              </a:tr>
              <a:tr h="785251">
                <a:tc>
                  <a:txBody>
                    <a:bodyPr/>
                    <a:lstStyle/>
                    <a:p>
                      <a:r>
                        <a:rPr lang="en-GB" sz="2400" b="1" dirty="0"/>
                        <a:t>Healthy food</a:t>
                      </a:r>
                    </a:p>
                    <a:p>
                      <a:r>
                        <a:rPr lang="en-GB" sz="2400" dirty="0"/>
                        <a:t>25% of diet base</a:t>
                      </a:r>
                    </a:p>
                  </a:txBody>
                  <a:tcPr marL="43463" marR="43463"/>
                </a:tc>
                <a:tc>
                  <a:txBody>
                    <a:bodyPr/>
                    <a:lstStyle/>
                    <a:p>
                      <a:r>
                        <a:rPr lang="en-GB" sz="2400" dirty="0"/>
                        <a:t>220 local families</a:t>
                      </a:r>
                    </a:p>
                  </a:txBody>
                  <a:tcPr marL="43463" marR="43463"/>
                </a:tc>
                <a:tc>
                  <a:txBody>
                    <a:bodyPr/>
                    <a:lstStyle/>
                    <a:p>
                      <a:r>
                        <a:rPr lang="en-GB" sz="2400" dirty="0"/>
                        <a:t>£140,00</a:t>
                      </a:r>
                    </a:p>
                  </a:txBody>
                  <a:tcPr marL="43463" marR="43463"/>
                </a:tc>
                <a:tc>
                  <a:txBody>
                    <a:bodyPr/>
                    <a:lstStyle/>
                    <a:p>
                      <a:r>
                        <a:rPr lang="en-GB" sz="2400" dirty="0"/>
                        <a:t>£12,600</a:t>
                      </a:r>
                    </a:p>
                    <a:p>
                      <a:r>
                        <a:rPr lang="en-GB" sz="2400" dirty="0"/>
                        <a:t>(ISU, CCF)</a:t>
                      </a:r>
                    </a:p>
                  </a:txBody>
                  <a:tcPr marL="43463" marR="43463"/>
                </a:tc>
                <a:extLst>
                  <a:ext uri="{0D108BD9-81ED-4DB2-BD59-A6C34878D82A}">
                    <a16:rowId xmlns:a16="http://schemas.microsoft.com/office/drawing/2014/main" val="2717159231"/>
                  </a:ext>
                </a:extLst>
              </a:tr>
              <a:tr h="785251">
                <a:tc>
                  <a:txBody>
                    <a:bodyPr/>
                    <a:lstStyle/>
                    <a:p>
                      <a:r>
                        <a:rPr lang="en-GB" sz="2400" b="1" dirty="0"/>
                        <a:t>Subsidy</a:t>
                      </a:r>
                      <a:r>
                        <a:rPr lang="en-GB" sz="2400" dirty="0"/>
                        <a:t> </a:t>
                      </a:r>
                    </a:p>
                    <a:p>
                      <a:r>
                        <a:rPr lang="en-GB" sz="2400" dirty="0"/>
                        <a:t>BPS, AECS, FWP</a:t>
                      </a:r>
                    </a:p>
                  </a:txBody>
                  <a:tcPr marL="43463" marR="43463"/>
                </a:tc>
                <a:tc>
                  <a:txBody>
                    <a:bodyPr/>
                    <a:lstStyle/>
                    <a:p>
                      <a:endParaRPr lang="en-GB" sz="2400" dirty="0"/>
                    </a:p>
                  </a:txBody>
                  <a:tcPr marL="43463" marR="43463"/>
                </a:tc>
                <a:tc>
                  <a:txBody>
                    <a:bodyPr/>
                    <a:lstStyle/>
                    <a:p>
                      <a:r>
                        <a:rPr lang="en-GB" sz="2400"/>
                        <a:t>£2,542</a:t>
                      </a:r>
                      <a:endParaRPr lang="en-GB" sz="2400" dirty="0"/>
                    </a:p>
                  </a:txBody>
                  <a:tcPr marL="43463" marR="43463"/>
                </a:tc>
                <a:tc>
                  <a:txBody>
                    <a:bodyPr/>
                    <a:lstStyle/>
                    <a:p>
                      <a:endParaRPr lang="en-GB" sz="2400" dirty="0"/>
                    </a:p>
                  </a:txBody>
                  <a:tcPr marL="43463" marR="43463"/>
                </a:tc>
                <a:extLst>
                  <a:ext uri="{0D108BD9-81ED-4DB2-BD59-A6C34878D82A}">
                    <a16:rowId xmlns:a16="http://schemas.microsoft.com/office/drawing/2014/main" val="652009036"/>
                  </a:ext>
                </a:extLst>
              </a:tr>
              <a:tr h="436250">
                <a:tc>
                  <a:txBody>
                    <a:bodyPr/>
                    <a:lstStyle/>
                    <a:p>
                      <a:r>
                        <a:rPr lang="en-GB" sz="2400" b="1" dirty="0"/>
                        <a:t>Profit</a:t>
                      </a:r>
                      <a:endParaRPr lang="en-GB" sz="2400" dirty="0"/>
                    </a:p>
                  </a:txBody>
                  <a:tcPr marL="43463" marR="43463"/>
                </a:tc>
                <a:tc>
                  <a:txBody>
                    <a:bodyPr/>
                    <a:lstStyle/>
                    <a:p>
                      <a:endParaRPr lang="en-GB" sz="2400" dirty="0"/>
                    </a:p>
                  </a:txBody>
                  <a:tcPr marL="43463" marR="43463"/>
                </a:tc>
                <a:tc>
                  <a:txBody>
                    <a:bodyPr/>
                    <a:lstStyle/>
                    <a:p>
                      <a:r>
                        <a:rPr lang="en-GB" sz="2400" dirty="0"/>
                        <a:t>£228!</a:t>
                      </a:r>
                    </a:p>
                  </a:txBody>
                  <a:tcPr marL="43463" marR="43463"/>
                </a:tc>
                <a:tc>
                  <a:txBody>
                    <a:bodyPr/>
                    <a:lstStyle/>
                    <a:p>
                      <a:endParaRPr lang="en-GB" sz="2400" dirty="0"/>
                    </a:p>
                  </a:txBody>
                  <a:tcPr marL="43463" marR="43463"/>
                </a:tc>
                <a:extLst>
                  <a:ext uri="{0D108BD9-81ED-4DB2-BD59-A6C34878D82A}">
                    <a16:rowId xmlns:a16="http://schemas.microsoft.com/office/drawing/2014/main" val="3201176774"/>
                  </a:ext>
                </a:extLst>
              </a:tr>
              <a:tr h="809393">
                <a:tc>
                  <a:txBody>
                    <a:bodyPr/>
                    <a:lstStyle/>
                    <a:p>
                      <a:r>
                        <a:rPr lang="en-GB" sz="2400" b="1" dirty="0"/>
                        <a:t>Total value</a:t>
                      </a:r>
                    </a:p>
                  </a:txBody>
                  <a:tcPr marL="43463" marR="43463"/>
                </a:tc>
                <a:tc>
                  <a:txBody>
                    <a:bodyPr/>
                    <a:lstStyle/>
                    <a:p>
                      <a:r>
                        <a:rPr lang="en-GB" sz="2400" b="1" dirty="0"/>
                        <a:t>£180,770</a:t>
                      </a:r>
                    </a:p>
                  </a:txBody>
                  <a:tcPr marL="43463" marR="43463"/>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£142,770</a:t>
                      </a:r>
                    </a:p>
                    <a:p>
                      <a:endParaRPr lang="en-GB" sz="2400" b="1" dirty="0"/>
                    </a:p>
                  </a:txBody>
                  <a:tcPr marL="43463" marR="43463"/>
                </a:tc>
                <a:tc>
                  <a:txBody>
                    <a:bodyPr/>
                    <a:lstStyle/>
                    <a:p>
                      <a:r>
                        <a:rPr lang="en-GB" sz="2400" b="1" dirty="0"/>
                        <a:t>£38,000</a:t>
                      </a:r>
                    </a:p>
                  </a:txBody>
                  <a:tcPr marL="43463" marR="43463"/>
                </a:tc>
                <a:extLst>
                  <a:ext uri="{0D108BD9-81ED-4DB2-BD59-A6C34878D82A}">
                    <a16:rowId xmlns:a16="http://schemas.microsoft.com/office/drawing/2014/main" val="2902141881"/>
                  </a:ext>
                </a:extLst>
              </a:tr>
            </a:tbl>
          </a:graphicData>
        </a:graphic>
      </p:graphicFrame>
      <p:sp>
        <p:nvSpPr>
          <p:cNvPr id="3" name="Text Placeholder 2">
            <a:extLst>
              <a:ext uri="{FF2B5EF4-FFF2-40B4-BE49-F238E27FC236}">
                <a16:creationId xmlns:a16="http://schemas.microsoft.com/office/drawing/2014/main" id="{C9F69204-72CC-4718-8E44-561886C54565}"/>
              </a:ext>
            </a:extLst>
          </p:cNvPr>
          <p:cNvSpPr>
            <a:spLocks noGrp="1"/>
          </p:cNvSpPr>
          <p:nvPr>
            <p:ph type="body" sz="quarter" idx="3"/>
          </p:nvPr>
        </p:nvSpPr>
        <p:spPr>
          <a:xfrm>
            <a:off x="8151239" y="3739056"/>
            <a:ext cx="4754880" cy="777240"/>
          </a:xfrm>
        </p:spPr>
        <p:txBody>
          <a:bodyPr/>
          <a:lstStyle/>
          <a:p>
            <a:endParaRPr lang="en-GB" dirty="0"/>
          </a:p>
        </p:txBody>
      </p:sp>
      <p:pic>
        <p:nvPicPr>
          <p:cNvPr id="8" name="Content Placeholder 7">
            <a:extLst>
              <a:ext uri="{FF2B5EF4-FFF2-40B4-BE49-F238E27FC236}">
                <a16:creationId xmlns:a16="http://schemas.microsoft.com/office/drawing/2014/main" id="{B5DC885C-B703-43DE-B069-1E006C1DB17F}"/>
              </a:ext>
            </a:extLst>
          </p:cNvPr>
          <p:cNvPicPr>
            <a:picLocks noGrp="1" noChangeAspect="1"/>
          </p:cNvPicPr>
          <p:nvPr>
            <p:ph sz="quarter" idx="4"/>
          </p:nvPr>
        </p:nvPicPr>
        <p:blipFill>
          <a:blip r:embed="rId2" cstate="email">
            <a:extLst>
              <a:ext uri="{28A0092B-C50C-407E-A947-70E740481C1C}">
                <a14:useLocalDpi xmlns:a14="http://schemas.microsoft.com/office/drawing/2010/main"/>
              </a:ext>
            </a:extLst>
          </a:blip>
          <a:stretch>
            <a:fillRect/>
          </a:stretch>
        </p:blipFill>
        <p:spPr>
          <a:xfrm rot="5400000">
            <a:off x="7157720" y="1721402"/>
            <a:ext cx="5929906" cy="3335572"/>
          </a:xfrm>
        </p:spPr>
      </p:pic>
    </p:spTree>
    <p:extLst>
      <p:ext uri="{BB962C8B-B14F-4D97-AF65-F5344CB8AC3E}">
        <p14:creationId xmlns:p14="http://schemas.microsoft.com/office/powerpoint/2010/main" val="19690058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7A1E4-D712-5F76-273C-509579600368}"/>
              </a:ext>
            </a:extLst>
          </p:cNvPr>
          <p:cNvSpPr>
            <a:spLocks noGrp="1"/>
          </p:cNvSpPr>
          <p:nvPr>
            <p:ph type="title"/>
          </p:nvPr>
        </p:nvSpPr>
        <p:spPr/>
        <p:txBody>
          <a:bodyPr/>
          <a:lstStyle/>
          <a:p>
            <a:r>
              <a:rPr lang="en-GB" dirty="0">
                <a:solidFill>
                  <a:schemeClr val="bg1"/>
                </a:solidFill>
              </a:rPr>
              <a:t>Knockfarrel Produce CSA?</a:t>
            </a:r>
          </a:p>
        </p:txBody>
      </p:sp>
      <p:sp>
        <p:nvSpPr>
          <p:cNvPr id="3" name="Text Placeholder 2">
            <a:extLst>
              <a:ext uri="{FF2B5EF4-FFF2-40B4-BE49-F238E27FC236}">
                <a16:creationId xmlns:a16="http://schemas.microsoft.com/office/drawing/2014/main" id="{9D694145-E3D2-7508-E2E2-3A81EC217461}"/>
              </a:ext>
            </a:extLst>
          </p:cNvPr>
          <p:cNvSpPr>
            <a:spLocks noGrp="1"/>
          </p:cNvSpPr>
          <p:nvPr>
            <p:ph type="body" idx="1"/>
          </p:nvPr>
        </p:nvSpPr>
        <p:spPr/>
        <p:txBody>
          <a:bodyPr/>
          <a:lstStyle/>
          <a:p>
            <a:r>
              <a:rPr lang="en-GB" dirty="0">
                <a:solidFill>
                  <a:schemeClr val="bg1"/>
                </a:solidFill>
              </a:rPr>
              <a:t>Why transition to CSA?</a:t>
            </a:r>
          </a:p>
        </p:txBody>
      </p:sp>
      <p:sp>
        <p:nvSpPr>
          <p:cNvPr id="4" name="Content Placeholder 3">
            <a:extLst>
              <a:ext uri="{FF2B5EF4-FFF2-40B4-BE49-F238E27FC236}">
                <a16:creationId xmlns:a16="http://schemas.microsoft.com/office/drawing/2014/main" id="{5869C5AC-F60A-3398-D603-A5CF3E35F1C5}"/>
              </a:ext>
            </a:extLst>
          </p:cNvPr>
          <p:cNvSpPr>
            <a:spLocks noGrp="1"/>
          </p:cNvSpPr>
          <p:nvPr>
            <p:ph sz="half" idx="2"/>
          </p:nvPr>
        </p:nvSpPr>
        <p:spPr>
          <a:xfrm>
            <a:off x="1036468" y="3103223"/>
            <a:ext cx="4754880" cy="3383280"/>
          </a:xfrm>
        </p:spPr>
        <p:txBody>
          <a:bodyPr>
            <a:normAutofit lnSpcReduction="10000"/>
          </a:bodyPr>
          <a:lstStyle/>
          <a:p>
            <a:r>
              <a:rPr lang="en-GB">
                <a:solidFill>
                  <a:schemeClr val="bg1"/>
                </a:solidFill>
              </a:rPr>
              <a:t>Post </a:t>
            </a:r>
            <a:r>
              <a:rPr lang="en-GB" dirty="0">
                <a:solidFill>
                  <a:schemeClr val="bg1"/>
                </a:solidFill>
              </a:rPr>
              <a:t>covid transformation</a:t>
            </a:r>
          </a:p>
          <a:p>
            <a:r>
              <a:rPr lang="en-GB" dirty="0">
                <a:solidFill>
                  <a:schemeClr val="bg1"/>
                </a:solidFill>
              </a:rPr>
              <a:t>Success of soft loan from customers</a:t>
            </a:r>
          </a:p>
          <a:p>
            <a:r>
              <a:rPr lang="en-GB" dirty="0">
                <a:solidFill>
                  <a:schemeClr val="bg1"/>
                </a:solidFill>
              </a:rPr>
              <a:t>Ageing crofter!</a:t>
            </a:r>
          </a:p>
          <a:p>
            <a:r>
              <a:rPr lang="en-GB" dirty="0">
                <a:solidFill>
                  <a:schemeClr val="bg1"/>
                </a:solidFill>
              </a:rPr>
              <a:t>Shared management to assist new hands</a:t>
            </a:r>
          </a:p>
          <a:p>
            <a:r>
              <a:rPr lang="en-GB" dirty="0">
                <a:solidFill>
                  <a:schemeClr val="bg1"/>
                </a:solidFill>
              </a:rPr>
              <a:t>Realise full social value of what we do</a:t>
            </a:r>
          </a:p>
          <a:p>
            <a:endParaRPr lang="en-GB" dirty="0"/>
          </a:p>
        </p:txBody>
      </p:sp>
      <p:sp>
        <p:nvSpPr>
          <p:cNvPr id="5" name="Text Placeholder 4">
            <a:extLst>
              <a:ext uri="{FF2B5EF4-FFF2-40B4-BE49-F238E27FC236}">
                <a16:creationId xmlns:a16="http://schemas.microsoft.com/office/drawing/2014/main" id="{881FF9CF-C165-17FA-0D8C-F5121C8F0363}"/>
              </a:ext>
            </a:extLst>
          </p:cNvPr>
          <p:cNvSpPr>
            <a:spLocks noGrp="1"/>
          </p:cNvSpPr>
          <p:nvPr>
            <p:ph type="body" sz="quarter" idx="3"/>
          </p:nvPr>
        </p:nvSpPr>
        <p:spPr/>
        <p:txBody>
          <a:bodyPr/>
          <a:lstStyle/>
          <a:p>
            <a:r>
              <a:rPr lang="en-GB" dirty="0">
                <a:solidFill>
                  <a:schemeClr val="bg1"/>
                </a:solidFill>
              </a:rPr>
              <a:t>Routes we are exploring…</a:t>
            </a:r>
          </a:p>
        </p:txBody>
      </p:sp>
      <p:sp>
        <p:nvSpPr>
          <p:cNvPr id="6" name="Content Placeholder 5">
            <a:extLst>
              <a:ext uri="{FF2B5EF4-FFF2-40B4-BE49-F238E27FC236}">
                <a16:creationId xmlns:a16="http://schemas.microsoft.com/office/drawing/2014/main" id="{5B0BDD09-0CB2-782D-E450-FDD33B5DA0AE}"/>
              </a:ext>
            </a:extLst>
          </p:cNvPr>
          <p:cNvSpPr>
            <a:spLocks noGrp="1"/>
          </p:cNvSpPr>
          <p:nvPr>
            <p:ph sz="quarter" idx="4"/>
          </p:nvPr>
        </p:nvSpPr>
        <p:spPr>
          <a:xfrm>
            <a:off x="6263640" y="3103223"/>
            <a:ext cx="4754880" cy="3383280"/>
          </a:xfrm>
        </p:spPr>
        <p:txBody>
          <a:bodyPr>
            <a:normAutofit lnSpcReduction="10000"/>
          </a:bodyPr>
          <a:lstStyle/>
          <a:p>
            <a:r>
              <a:rPr lang="en-GB" dirty="0">
                <a:solidFill>
                  <a:schemeClr val="bg1"/>
                </a:solidFill>
              </a:rPr>
              <a:t>Customer co-operative</a:t>
            </a:r>
          </a:p>
          <a:p>
            <a:r>
              <a:rPr lang="en-GB" dirty="0">
                <a:solidFill>
                  <a:schemeClr val="bg1"/>
                </a:solidFill>
              </a:rPr>
              <a:t>Social enterprise leasing business</a:t>
            </a:r>
          </a:p>
          <a:p>
            <a:r>
              <a:rPr lang="en-GB" dirty="0">
                <a:solidFill>
                  <a:schemeClr val="bg1"/>
                </a:solidFill>
              </a:rPr>
              <a:t>Community land buy-out by members</a:t>
            </a:r>
          </a:p>
          <a:p>
            <a:pPr marL="45720" indent="0">
              <a:buNone/>
            </a:pPr>
            <a:endParaRPr lang="en-GB" dirty="0">
              <a:solidFill>
                <a:schemeClr val="bg1"/>
              </a:solidFill>
            </a:endParaRPr>
          </a:p>
        </p:txBody>
      </p:sp>
    </p:spTree>
    <p:extLst>
      <p:ext uri="{BB962C8B-B14F-4D97-AF65-F5344CB8AC3E}">
        <p14:creationId xmlns:p14="http://schemas.microsoft.com/office/powerpoint/2010/main" val="14039648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Shape 66"/>
          <p:cNvSpPr/>
          <p:nvPr/>
        </p:nvSpPr>
        <p:spPr>
          <a:xfrm>
            <a:off x="4712545" y="2859190"/>
            <a:ext cx="1380571" cy="461601"/>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600" b="1">
                <a:solidFill>
                  <a:srgbClr val="4F8F00"/>
                </a:solidFill>
                <a:latin typeface="Calibri"/>
                <a:ea typeface="Calibri"/>
                <a:cs typeface="Calibri"/>
                <a:sym typeface="Calibri"/>
              </a:defRPr>
            </a:lvl1pPr>
          </a:lstStyle>
          <a:p>
            <a:pPr lvl="0">
              <a:defRPr sz="1800" b="0">
                <a:solidFill>
                  <a:srgbClr val="000000"/>
                </a:solidFill>
              </a:defRPr>
            </a:pPr>
            <a:r>
              <a:rPr sz="2531"/>
              <a:t>May 2014</a:t>
            </a:r>
          </a:p>
        </p:txBody>
      </p:sp>
      <p:sp>
        <p:nvSpPr>
          <p:cNvPr id="67" name="Shape 67"/>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13</a:t>
            </a:fld>
            <a:endParaRPr>
              <a:solidFill>
                <a:srgbClr val="4C4946"/>
              </a:solidFill>
            </a:endParaRPr>
          </a:p>
        </p:txBody>
      </p:sp>
      <p:pic>
        <p:nvPicPr>
          <p:cNvPr id="68" name="Picture 67"/>
          <p:cNvPicPr/>
          <p:nvPr/>
        </p:nvPicPr>
        <p:blipFill>
          <a:blip r:embed="rId3" cstate="email">
            <a:extLst>
              <a:ext uri="{28A0092B-C50C-407E-A947-70E740481C1C}">
                <a14:useLocalDpi xmlns:a14="http://schemas.microsoft.com/office/drawing/2010/main"/>
              </a:ext>
            </a:extLst>
          </a:blip>
          <a:stretch>
            <a:fillRect/>
          </a:stretch>
        </p:blipFill>
        <p:spPr>
          <a:xfrm>
            <a:off x="1957350" y="479776"/>
            <a:ext cx="5716431" cy="3964782"/>
          </a:xfrm>
          <a:prstGeom prst="rect">
            <a:avLst/>
          </a:prstGeom>
          <a:effectLst>
            <a:outerShdw blurRad="127000" dist="76199" dir="2700000" rotWithShape="0">
              <a:srgbClr val="000000">
                <a:alpha val="75000"/>
              </a:srgbClr>
            </a:outerShdw>
          </a:effectLst>
        </p:spPr>
      </p:pic>
      <p:pic>
        <p:nvPicPr>
          <p:cNvPr id="69" name="Picture 68"/>
          <p:cNvPicPr/>
          <p:nvPr/>
        </p:nvPicPr>
        <p:blipFill>
          <a:blip r:embed="rId4" cstate="email">
            <a:extLst>
              <a:ext uri="{28A0092B-C50C-407E-A947-70E740481C1C}">
                <a14:useLocalDpi xmlns:a14="http://schemas.microsoft.com/office/drawing/2010/main"/>
              </a:ext>
            </a:extLst>
          </a:blip>
          <a:stretch>
            <a:fillRect/>
          </a:stretch>
        </p:blipFill>
        <p:spPr>
          <a:xfrm>
            <a:off x="4547002" y="2643448"/>
            <a:ext cx="5661423" cy="3964782"/>
          </a:xfrm>
          <a:prstGeom prst="rect">
            <a:avLst/>
          </a:prstGeom>
          <a:effectLst>
            <a:outerShdw blurRad="127000" dist="76199" dir="2700000" rotWithShape="0">
              <a:srgbClr val="000000">
                <a:alpha val="75000"/>
              </a:srgbClr>
            </a:outerShdw>
          </a:effectLst>
        </p:spPr>
      </p:pic>
      <p:pic>
        <p:nvPicPr>
          <p:cNvPr id="2" name="Picture 1">
            <a:extLst>
              <a:ext uri="{FF2B5EF4-FFF2-40B4-BE49-F238E27FC236}">
                <a16:creationId xmlns:a16="http://schemas.microsoft.com/office/drawing/2014/main" id="{CB1CDC2A-9B76-7CE5-1E57-9E8CA2D3987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4628" y="479775"/>
            <a:ext cx="1803797" cy="1580555"/>
          </a:xfrm>
          <a:prstGeom prst="rect">
            <a:avLst/>
          </a:prstGeom>
        </p:spPr>
      </p:pic>
      <p:pic>
        <p:nvPicPr>
          <p:cNvPr id="70" name="image22.tif"/>
          <p:cNvPicPr/>
          <p:nvPr/>
        </p:nvPicPr>
        <p:blipFill>
          <a:blip r:embed="rId6" cstate="email">
            <a:extLst>
              <a:ext uri="{28A0092B-C50C-407E-A947-70E740481C1C}">
                <a14:useLocalDpi xmlns:a14="http://schemas.microsoft.com/office/drawing/2010/main"/>
              </a:ext>
            </a:extLst>
          </a:blip>
          <a:srcRect/>
          <a:stretch>
            <a:fillRect/>
          </a:stretch>
        </p:blipFill>
        <p:spPr>
          <a:xfrm>
            <a:off x="1957350" y="4407731"/>
            <a:ext cx="1314647" cy="1055846"/>
          </a:xfrm>
          <a:prstGeom prst="rect">
            <a:avLst/>
          </a:prstGeom>
          <a:ln w="12700">
            <a:miter lim="400000"/>
          </a:ln>
          <a:effectLst>
            <a:outerShdw blurRad="127000" dist="76199" dir="2700000" rotWithShape="0">
              <a:srgbClr val="000000">
                <a:alpha val="75000"/>
              </a:srgbClr>
            </a:outerShdw>
          </a:effectLst>
        </p:spPr>
      </p:pic>
      <p:pic>
        <p:nvPicPr>
          <p:cNvPr id="4" name="Picture 3">
            <a:extLst>
              <a:ext uri="{FF2B5EF4-FFF2-40B4-BE49-F238E27FC236}">
                <a16:creationId xmlns:a16="http://schemas.microsoft.com/office/drawing/2014/main" id="{40FE12D0-28FB-1ACC-0775-FA3A9758D205}"/>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594854" y="5322379"/>
            <a:ext cx="1745805" cy="1055846"/>
          </a:xfrm>
          <a:prstGeom prst="rect">
            <a:avLst/>
          </a:prstGeom>
          <a:effectLst>
            <a:outerShdw blurRad="127000" dist="63500" dir="2700000" algn="tl" rotWithShape="0">
              <a:prstClr val="black">
                <a:alpha val="75000"/>
              </a:prstClr>
            </a:outerShdw>
          </a:effectLst>
          <a:scene3d>
            <a:camera prst="perspectiveFront"/>
            <a:lightRig rig="threePt" dir="t"/>
          </a:scene3d>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Shape 49"/>
          <p:cNvSpPr/>
          <p:nvPr/>
        </p:nvSpPr>
        <p:spPr>
          <a:xfrm>
            <a:off x="3564434" y="588249"/>
            <a:ext cx="5063133" cy="520142"/>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spAutoFit/>
          </a:bodyPr>
          <a:lstStyle>
            <a:lvl1pPr>
              <a:lnSpc>
                <a:spcPct val="110000"/>
              </a:lnSpc>
              <a:defRPr sz="4600" b="1">
                <a:latin typeface="Calibri"/>
                <a:ea typeface="Calibri"/>
                <a:cs typeface="Calibri"/>
                <a:sym typeface="Calibri"/>
              </a:defRPr>
            </a:lvl1pPr>
          </a:lstStyle>
          <a:p>
            <a:pPr lvl="0">
              <a:defRPr sz="1800" b="0">
                <a:solidFill>
                  <a:srgbClr val="000000"/>
                </a:solidFill>
              </a:defRPr>
            </a:pPr>
            <a:r>
              <a:rPr sz="3234">
                <a:solidFill>
                  <a:srgbClr val="414141"/>
                </a:solidFill>
              </a:rPr>
              <a:t>Tamara Hall</a:t>
            </a:r>
          </a:p>
        </p:txBody>
      </p:sp>
      <p:sp>
        <p:nvSpPr>
          <p:cNvPr id="50" name="Shape 50"/>
          <p:cNvSpPr>
            <a:spLocks noGrp="1"/>
          </p:cNvSpPr>
          <p:nvPr>
            <p:ph type="title"/>
          </p:nvPr>
        </p:nvSpPr>
        <p:spPr>
          <a:xfrm>
            <a:off x="2097838" y="1177674"/>
            <a:ext cx="7996324" cy="1954474"/>
          </a:xfrm>
          <a:prstGeom prst="rect">
            <a:avLst/>
          </a:prstGeom>
        </p:spPr>
        <p:txBody>
          <a:bodyPr/>
          <a:lstStyle/>
          <a:p>
            <a:pPr algn="ctr" defTabSz="321457">
              <a:lnSpc>
                <a:spcPct val="100000"/>
              </a:lnSpc>
              <a:spcBef>
                <a:spcPts val="0"/>
              </a:spcBef>
              <a:defRPr sz="1800">
                <a:solidFill>
                  <a:srgbClr val="000000"/>
                </a:solidFill>
              </a:defRPr>
            </a:pPr>
            <a:r>
              <a:rPr sz="3094" b="1" u="sng" dirty="0">
                <a:solidFill>
                  <a:srgbClr val="96A13A"/>
                </a:solidFill>
                <a:latin typeface="Calibri"/>
                <a:ea typeface="Calibri"/>
                <a:cs typeface="Calibri"/>
                <a:sym typeface="Calibri"/>
              </a:rPr>
              <a:t>Food Chain Revolutions</a:t>
            </a:r>
          </a:p>
          <a:p>
            <a:pPr algn="ctr" defTabSz="321457">
              <a:lnSpc>
                <a:spcPct val="100000"/>
              </a:lnSpc>
              <a:spcBef>
                <a:spcPts val="0"/>
              </a:spcBef>
              <a:defRPr sz="1800">
                <a:solidFill>
                  <a:srgbClr val="000000"/>
                </a:solidFill>
              </a:defRPr>
            </a:pPr>
            <a:r>
              <a:rPr sz="3094" dirty="0">
                <a:solidFill>
                  <a:srgbClr val="96A13A"/>
                </a:solidFill>
                <a:latin typeface="Calibri"/>
                <a:ea typeface="Calibri"/>
                <a:cs typeface="Calibri"/>
                <a:sym typeface="Calibri"/>
              </a:rPr>
              <a:t>Is Community Supported Agriculture</a:t>
            </a:r>
          </a:p>
          <a:p>
            <a:pPr algn="ctr" defTabSz="321457">
              <a:lnSpc>
                <a:spcPct val="100000"/>
              </a:lnSpc>
              <a:spcBef>
                <a:spcPts val="0"/>
              </a:spcBef>
              <a:defRPr sz="1800">
                <a:solidFill>
                  <a:srgbClr val="000000"/>
                </a:solidFill>
              </a:defRPr>
            </a:pPr>
            <a:r>
              <a:rPr sz="3094" dirty="0">
                <a:solidFill>
                  <a:srgbClr val="96A13A"/>
                </a:solidFill>
                <a:latin typeface="Calibri"/>
                <a:ea typeface="Calibri"/>
                <a:cs typeface="Calibri"/>
                <a:sym typeface="Calibri"/>
              </a:rPr>
              <a:t>a viable alternative?</a:t>
            </a:r>
          </a:p>
        </p:txBody>
      </p:sp>
      <p:sp>
        <p:nvSpPr>
          <p:cNvPr id="51" name="Shape 51"/>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14</a:t>
            </a:fld>
            <a:endParaRPr>
              <a:solidFill>
                <a:srgbClr val="4C4946"/>
              </a:solidFill>
            </a:endParaRPr>
          </a:p>
        </p:txBody>
      </p:sp>
      <p:pic>
        <p:nvPicPr>
          <p:cNvPr id="52" name="Picture 51"/>
          <p:cNvPicPr/>
          <p:nvPr/>
        </p:nvPicPr>
        <p:blipFill>
          <a:blip r:embed="rId3" cstate="email">
            <a:extLst>
              <a:ext uri="{28A0092B-C50C-407E-A947-70E740481C1C}">
                <a14:useLocalDpi xmlns:a14="http://schemas.microsoft.com/office/drawing/2010/main"/>
              </a:ext>
            </a:extLst>
          </a:blip>
          <a:stretch>
            <a:fillRect/>
          </a:stretch>
        </p:blipFill>
        <p:spPr>
          <a:xfrm>
            <a:off x="5282505" y="3551770"/>
            <a:ext cx="4421406" cy="2256998"/>
          </a:xfrm>
          <a:prstGeom prst="rect">
            <a:avLst/>
          </a:prstGeom>
          <a:effectLst>
            <a:outerShdw blurRad="190500" dist="8455" dir="5400000" rotWithShape="0">
              <a:srgbClr val="000000"/>
            </a:outerShdw>
          </a:effectLst>
        </p:spPr>
      </p:pic>
      <p:pic>
        <p:nvPicPr>
          <p:cNvPr id="53" name="pasted-image.tif"/>
          <p:cNvPicPr/>
          <p:nvPr/>
        </p:nvPicPr>
        <p:blipFill>
          <a:blip r:embed="rId4" cstate="email">
            <a:extLst>
              <a:ext uri="{28A0092B-C50C-407E-A947-70E740481C1C}">
                <a14:useLocalDpi xmlns:a14="http://schemas.microsoft.com/office/drawing/2010/main"/>
              </a:ext>
            </a:extLst>
          </a:blip>
          <a:stretch>
            <a:fillRect/>
          </a:stretch>
        </p:blipFill>
        <p:spPr>
          <a:xfrm>
            <a:off x="2007164" y="327399"/>
            <a:ext cx="1103778" cy="1311199"/>
          </a:xfrm>
          <a:prstGeom prst="rect">
            <a:avLst/>
          </a:prstGeom>
          <a:ln w="12700">
            <a:miter lim="400000"/>
          </a:ln>
        </p:spPr>
      </p:pic>
      <p:pic>
        <p:nvPicPr>
          <p:cNvPr id="3" name="Picture 2">
            <a:extLst>
              <a:ext uri="{FF2B5EF4-FFF2-40B4-BE49-F238E27FC236}">
                <a16:creationId xmlns:a16="http://schemas.microsoft.com/office/drawing/2014/main" id="{0D3ED36B-24BB-6C8E-FCCA-9C2C9F41854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5230" y="365595"/>
            <a:ext cx="1803797" cy="1580555"/>
          </a:xfrm>
          <a:prstGeom prst="rect">
            <a:avLst/>
          </a:prstGeom>
        </p:spPr>
      </p:pic>
      <p:pic>
        <p:nvPicPr>
          <p:cNvPr id="4" name="Picture 3">
            <a:extLst>
              <a:ext uri="{FF2B5EF4-FFF2-40B4-BE49-F238E27FC236}">
                <a16:creationId xmlns:a16="http://schemas.microsoft.com/office/drawing/2014/main" id="{FE36CA1F-D559-965F-0705-C355E4C68FC2}"/>
              </a:ext>
            </a:extLst>
          </p:cNvPr>
          <p:cNvPicPr/>
          <p:nvPr/>
        </p:nvPicPr>
        <p:blipFill>
          <a:blip r:embed="rId6" cstate="email">
            <a:extLst>
              <a:ext uri="{28A0092B-C50C-407E-A947-70E740481C1C}">
                <a14:useLocalDpi xmlns:a14="http://schemas.microsoft.com/office/drawing/2010/main"/>
              </a:ext>
            </a:extLst>
          </a:blip>
          <a:stretch>
            <a:fillRect/>
          </a:stretch>
        </p:blipFill>
        <p:spPr>
          <a:xfrm>
            <a:off x="2402681" y="2989030"/>
            <a:ext cx="3172662" cy="3239359"/>
          </a:xfrm>
          <a:prstGeom prst="rect">
            <a:avLst/>
          </a:prstGeom>
          <a:effectLst>
            <a:outerShdw blurRad="127000" dist="76199" dir="2700000" rotWithShape="0">
              <a:srgbClr val="000000">
                <a:alpha val="75000"/>
              </a:srgbClr>
            </a:outerShdw>
          </a:effectLst>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 name="Picture 89"/>
          <p:cNvPicPr/>
          <p:nvPr/>
        </p:nvPicPr>
        <p:blipFill>
          <a:blip r:embed="rId3" cstate="email">
            <a:extLst>
              <a:ext uri="{28A0092B-C50C-407E-A947-70E740481C1C}">
                <a14:useLocalDpi xmlns:a14="http://schemas.microsoft.com/office/drawing/2010/main"/>
              </a:ext>
            </a:extLst>
          </a:blip>
          <a:stretch>
            <a:fillRect/>
          </a:stretch>
        </p:blipFill>
        <p:spPr>
          <a:xfrm>
            <a:off x="2009441" y="2676233"/>
            <a:ext cx="8173119" cy="3794053"/>
          </a:xfrm>
          <a:prstGeom prst="rect">
            <a:avLst/>
          </a:prstGeom>
          <a:effectLst>
            <a:outerShdw blurRad="190500" dist="8455" dir="5400000" rotWithShape="0">
              <a:srgbClr val="000000"/>
            </a:outerShdw>
          </a:effectLst>
        </p:spPr>
      </p:pic>
      <p:pic>
        <p:nvPicPr>
          <p:cNvPr id="91" name="Picture 90"/>
          <p:cNvPicPr/>
          <p:nvPr/>
        </p:nvPicPr>
        <p:blipFill>
          <a:blip r:embed="rId4" cstate="email">
            <a:extLst>
              <a:ext uri="{28A0092B-C50C-407E-A947-70E740481C1C}">
                <a14:useLocalDpi xmlns:a14="http://schemas.microsoft.com/office/drawing/2010/main"/>
              </a:ext>
            </a:extLst>
          </a:blip>
          <a:stretch>
            <a:fillRect/>
          </a:stretch>
        </p:blipFill>
        <p:spPr>
          <a:xfrm>
            <a:off x="2340275" y="490656"/>
            <a:ext cx="3906001" cy="3366493"/>
          </a:xfrm>
          <a:prstGeom prst="rect">
            <a:avLst/>
          </a:prstGeom>
          <a:effectLst>
            <a:outerShdw blurRad="190500" dist="8455" dir="5400000" rotWithShape="0">
              <a:srgbClr val="000000"/>
            </a:outerShdw>
          </a:effectLst>
        </p:spPr>
      </p:pic>
      <p:sp>
        <p:nvSpPr>
          <p:cNvPr id="93" name="Shape 93"/>
          <p:cNvSpPr>
            <a:spLocks noGrp="1"/>
          </p:cNvSpPr>
          <p:nvPr>
            <p:ph type="title" idx="4294967295"/>
          </p:nvPr>
        </p:nvSpPr>
        <p:spPr>
          <a:xfrm>
            <a:off x="6263462" y="292961"/>
            <a:ext cx="2049842" cy="1378610"/>
          </a:xfrm>
          <a:prstGeom prst="rect">
            <a:avLst/>
          </a:prstGeom>
        </p:spPr>
        <p:txBody>
          <a:bodyPr/>
          <a:lstStyle>
            <a:lvl1pPr>
              <a:defRPr sz="5200">
                <a:solidFill>
                  <a:srgbClr val="424242"/>
                </a:solidFill>
                <a:latin typeface="Calibri"/>
                <a:ea typeface="Calibri"/>
                <a:cs typeface="Calibri"/>
                <a:sym typeface="Calibri"/>
              </a:defRPr>
            </a:lvl1pPr>
          </a:lstStyle>
          <a:p>
            <a:pPr lvl="0">
              <a:defRPr sz="1800">
                <a:solidFill>
                  <a:srgbClr val="000000"/>
                </a:solidFill>
              </a:defRPr>
            </a:pPr>
            <a:r>
              <a:rPr sz="3656"/>
              <a:t>Helsinki, Finland</a:t>
            </a:r>
          </a:p>
        </p:txBody>
      </p:sp>
      <p:sp>
        <p:nvSpPr>
          <p:cNvPr id="94" name="Shape 94"/>
          <p:cNvSpPr/>
          <p:nvPr/>
        </p:nvSpPr>
        <p:spPr>
          <a:xfrm>
            <a:off x="6877900" y="1550545"/>
            <a:ext cx="3208671" cy="1230926"/>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algn="r">
              <a:lnSpc>
                <a:spcPct val="80000"/>
              </a:lnSpc>
              <a:spcBef>
                <a:spcPts val="1266"/>
              </a:spcBef>
              <a:defRPr sz="1800">
                <a:solidFill>
                  <a:srgbClr val="000000"/>
                </a:solidFill>
              </a:defRPr>
            </a:pPr>
            <a:r>
              <a:rPr sz="3094" dirty="0" err="1">
                <a:solidFill>
                  <a:srgbClr val="96A13A"/>
                </a:solidFill>
                <a:latin typeface="Calibri"/>
                <a:ea typeface="Calibri"/>
                <a:cs typeface="Calibri"/>
                <a:sym typeface="Calibri"/>
              </a:rPr>
              <a:t>Ruokaosuuskunta</a:t>
            </a:r>
            <a:endParaRPr sz="3094" dirty="0">
              <a:solidFill>
                <a:srgbClr val="96A13A"/>
              </a:solidFill>
              <a:latin typeface="Calibri"/>
              <a:ea typeface="Calibri"/>
              <a:cs typeface="Calibri"/>
              <a:sym typeface="Calibri"/>
            </a:endParaRPr>
          </a:p>
          <a:p>
            <a:pPr algn="r">
              <a:lnSpc>
                <a:spcPct val="80000"/>
              </a:lnSpc>
              <a:spcBef>
                <a:spcPts val="1266"/>
              </a:spcBef>
              <a:defRPr sz="1800">
                <a:solidFill>
                  <a:srgbClr val="000000"/>
                </a:solidFill>
              </a:defRPr>
            </a:pPr>
            <a:r>
              <a:rPr sz="3094" dirty="0">
                <a:solidFill>
                  <a:srgbClr val="96A13A"/>
                </a:solidFill>
                <a:latin typeface="Calibri"/>
                <a:ea typeface="Calibri"/>
                <a:cs typeface="Calibri"/>
                <a:sym typeface="Calibri"/>
              </a:rPr>
              <a:t>‘City in a field’</a:t>
            </a:r>
          </a:p>
        </p:txBody>
      </p:sp>
      <p:sp>
        <p:nvSpPr>
          <p:cNvPr id="95" name="Shape 95"/>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15</a:t>
            </a:fld>
            <a:endParaRPr>
              <a:solidFill>
                <a:srgbClr val="4C4946"/>
              </a:solidFill>
            </a:endParaRPr>
          </a:p>
        </p:txBody>
      </p:sp>
      <p:pic>
        <p:nvPicPr>
          <p:cNvPr id="2" name="Picture 1">
            <a:extLst>
              <a:ext uri="{FF2B5EF4-FFF2-40B4-BE49-F238E27FC236}">
                <a16:creationId xmlns:a16="http://schemas.microsoft.com/office/drawing/2014/main" id="{5231923B-9E12-16B1-E6EC-011CA800386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712702" y="292961"/>
            <a:ext cx="1573329" cy="137861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 name="Picture 110"/>
          <p:cNvPicPr/>
          <p:nvPr/>
        </p:nvPicPr>
        <p:blipFill>
          <a:blip r:embed="rId3" cstate="email">
            <a:extLst>
              <a:ext uri="{28A0092B-C50C-407E-A947-70E740481C1C}">
                <a14:useLocalDpi xmlns:a14="http://schemas.microsoft.com/office/drawing/2010/main"/>
              </a:ext>
            </a:extLst>
          </a:blip>
          <a:stretch>
            <a:fillRect/>
          </a:stretch>
        </p:blipFill>
        <p:spPr>
          <a:xfrm>
            <a:off x="1991329" y="402120"/>
            <a:ext cx="5397817" cy="6053761"/>
          </a:xfrm>
          <a:prstGeom prst="rect">
            <a:avLst/>
          </a:prstGeom>
          <a:effectLst>
            <a:outerShdw blurRad="190500" dist="8455" dir="5400000" rotWithShape="0">
              <a:srgbClr val="000000"/>
            </a:outerShdw>
          </a:effectLst>
        </p:spPr>
      </p:pic>
      <p:sp>
        <p:nvSpPr>
          <p:cNvPr id="113" name="Shape 113"/>
          <p:cNvSpPr>
            <a:spLocks noGrp="1"/>
          </p:cNvSpPr>
          <p:nvPr>
            <p:ph type="title" idx="4294967295"/>
          </p:nvPr>
        </p:nvSpPr>
        <p:spPr>
          <a:xfrm>
            <a:off x="7430444" y="4162966"/>
            <a:ext cx="2779862" cy="2118255"/>
          </a:xfrm>
          <a:prstGeom prst="rect">
            <a:avLst/>
          </a:prstGeom>
        </p:spPr>
        <p:txBody>
          <a:bodyPr>
            <a:normAutofit fontScale="90000"/>
          </a:bodyPr>
          <a:lstStyle/>
          <a:p>
            <a:pPr algn="r" defTabSz="373783">
              <a:spcBef>
                <a:spcPts val="984"/>
              </a:spcBef>
              <a:defRPr sz="1800">
                <a:solidFill>
                  <a:srgbClr val="000000"/>
                </a:solidFill>
              </a:defRPr>
            </a:pPr>
            <a:r>
              <a:rPr sz="3327" dirty="0" err="1">
                <a:solidFill>
                  <a:srgbClr val="424242"/>
                </a:solidFill>
                <a:latin typeface="Calibri"/>
                <a:ea typeface="Calibri"/>
                <a:cs typeface="Calibri"/>
                <a:sym typeface="Calibri"/>
              </a:rPr>
              <a:t>Mulhuttan</a:t>
            </a:r>
            <a:r>
              <a:rPr sz="3327" dirty="0">
                <a:solidFill>
                  <a:srgbClr val="424242"/>
                </a:solidFill>
                <a:latin typeface="Calibri"/>
                <a:ea typeface="Calibri"/>
                <a:cs typeface="Calibri"/>
                <a:sym typeface="Calibri"/>
              </a:rPr>
              <a:t>,</a:t>
            </a:r>
          </a:p>
          <a:p>
            <a:pPr algn="r" defTabSz="373783">
              <a:spcBef>
                <a:spcPts val="984"/>
              </a:spcBef>
              <a:defRPr sz="1800">
                <a:solidFill>
                  <a:srgbClr val="000000"/>
                </a:solidFill>
              </a:defRPr>
            </a:pPr>
            <a:r>
              <a:rPr sz="3327" dirty="0">
                <a:solidFill>
                  <a:srgbClr val="424242"/>
                </a:solidFill>
                <a:latin typeface="Calibri"/>
                <a:ea typeface="Calibri"/>
                <a:cs typeface="Calibri"/>
                <a:sym typeface="Calibri"/>
              </a:rPr>
              <a:t>Sweden</a:t>
            </a:r>
          </a:p>
          <a:p>
            <a:pPr algn="r" defTabSz="373783">
              <a:spcBef>
                <a:spcPts val="984"/>
              </a:spcBef>
              <a:defRPr sz="1800">
                <a:solidFill>
                  <a:srgbClr val="000000"/>
                </a:solidFill>
              </a:defRPr>
            </a:pPr>
            <a:r>
              <a:rPr sz="3327" dirty="0">
                <a:solidFill>
                  <a:srgbClr val="96A13A"/>
                </a:solidFill>
                <a:latin typeface="Calibri"/>
                <a:ea typeface="Calibri"/>
                <a:cs typeface="Calibri"/>
                <a:sym typeface="Calibri"/>
              </a:rPr>
              <a:t>Adam </a:t>
            </a:r>
            <a:r>
              <a:rPr sz="3327" dirty="0" err="1">
                <a:solidFill>
                  <a:srgbClr val="96A13A"/>
                </a:solidFill>
                <a:latin typeface="Calibri"/>
                <a:ea typeface="Calibri"/>
                <a:cs typeface="Calibri"/>
                <a:sym typeface="Calibri"/>
              </a:rPr>
              <a:t>Arnesson</a:t>
            </a:r>
            <a:endParaRPr sz="3327" dirty="0">
              <a:solidFill>
                <a:srgbClr val="96A13A"/>
              </a:solidFill>
              <a:latin typeface="Calibri"/>
              <a:ea typeface="Calibri"/>
              <a:cs typeface="Calibri"/>
              <a:sym typeface="Calibri"/>
            </a:endParaRPr>
          </a:p>
        </p:txBody>
      </p:sp>
      <p:pic>
        <p:nvPicPr>
          <p:cNvPr id="114" name="pasted-image.pdf"/>
          <p:cNvPicPr/>
          <p:nvPr/>
        </p:nvPicPr>
        <p:blipFill>
          <a:blip r:embed="rId4"/>
          <a:stretch>
            <a:fillRect/>
          </a:stretch>
        </p:blipFill>
        <p:spPr>
          <a:xfrm>
            <a:off x="7707450" y="2213974"/>
            <a:ext cx="2458888" cy="1844166"/>
          </a:xfrm>
          <a:prstGeom prst="rect">
            <a:avLst/>
          </a:prstGeom>
          <a:ln w="12700">
            <a:miter lim="400000"/>
          </a:ln>
          <a:effectLst>
            <a:outerShdw blurRad="190500" dist="8455" dir="5400000" rotWithShape="0">
              <a:srgbClr val="000000"/>
            </a:outerShdw>
          </a:effectLst>
        </p:spPr>
      </p:pic>
      <p:sp>
        <p:nvSpPr>
          <p:cNvPr id="115" name="Shape 115"/>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16</a:t>
            </a:fld>
            <a:endParaRPr>
              <a:solidFill>
                <a:srgbClr val="4C4946"/>
              </a:solidFill>
            </a:endParaRPr>
          </a:p>
        </p:txBody>
      </p:sp>
      <p:pic>
        <p:nvPicPr>
          <p:cNvPr id="3" name="Picture 2">
            <a:extLst>
              <a:ext uri="{FF2B5EF4-FFF2-40B4-BE49-F238E27FC236}">
                <a16:creationId xmlns:a16="http://schemas.microsoft.com/office/drawing/2014/main" id="{859ECF88-852A-BADB-8DB2-E9B765EDBDD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406509" y="324148"/>
            <a:ext cx="1803797" cy="1580555"/>
          </a:xfrm>
          <a:prstGeom prst="rect">
            <a:avLst/>
          </a:prstGeom>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Shape 100"/>
          <p:cNvSpPr/>
          <p:nvPr/>
        </p:nvSpPr>
        <p:spPr>
          <a:xfrm>
            <a:off x="2094983" y="2505616"/>
            <a:ext cx="1628431" cy="1514848"/>
          </a:xfrm>
          <a:prstGeom prst="rect">
            <a:avLst/>
          </a:prstGeom>
          <a:ln w="12700">
            <a:miter lim="400000"/>
          </a:ln>
          <a:extLst>
            <a:ext uri="{C572A759-6A51-4108-AA02-DFA0A04FC94B}">
              <ma14:wrappingTextBoxFlag xmlns="" xmlns:ma14="http://schemas.microsoft.com/office/mac/drawingml/2011/main" val="1"/>
            </a:ext>
          </a:extLst>
        </p:spPr>
        <p:txBody>
          <a:bodyPr lIns="0" tIns="0" rIns="0" bIns="0">
            <a:normAutofit/>
          </a:bodyPr>
          <a:lstStyle/>
          <a:p>
            <a:pPr lvl="0" algn="l">
              <a:lnSpc>
                <a:spcPct val="90000"/>
              </a:lnSpc>
              <a:defRPr sz="1800">
                <a:solidFill>
                  <a:srgbClr val="000000"/>
                </a:solidFill>
              </a:defRPr>
            </a:pPr>
            <a:r>
              <a:rPr sz="3656" dirty="0">
                <a:solidFill>
                  <a:srgbClr val="96A13A"/>
                </a:solidFill>
                <a:latin typeface="Calibri"/>
                <a:ea typeface="Calibri"/>
                <a:cs typeface="Calibri"/>
                <a:sym typeface="Calibri"/>
              </a:rPr>
              <a:t>Good</a:t>
            </a:r>
          </a:p>
          <a:p>
            <a:pPr lvl="0" algn="l">
              <a:lnSpc>
                <a:spcPct val="90000"/>
              </a:lnSpc>
              <a:defRPr sz="1800">
                <a:solidFill>
                  <a:srgbClr val="000000"/>
                </a:solidFill>
              </a:defRPr>
            </a:pPr>
            <a:r>
              <a:rPr sz="3656" dirty="0">
                <a:solidFill>
                  <a:srgbClr val="96A13A"/>
                </a:solidFill>
                <a:latin typeface="Calibri"/>
                <a:ea typeface="Calibri"/>
                <a:cs typeface="Calibri"/>
                <a:sym typeface="Calibri"/>
              </a:rPr>
              <a:t>Eggs</a:t>
            </a:r>
          </a:p>
        </p:txBody>
      </p:sp>
      <p:sp>
        <p:nvSpPr>
          <p:cNvPr id="101" name="Shape 101"/>
          <p:cNvSpPr>
            <a:spLocks noGrp="1"/>
          </p:cNvSpPr>
          <p:nvPr>
            <p:ph type="title" idx="4294967295"/>
          </p:nvPr>
        </p:nvSpPr>
        <p:spPr>
          <a:xfrm>
            <a:off x="8111508" y="1811554"/>
            <a:ext cx="2032078" cy="1952741"/>
          </a:xfrm>
          <a:prstGeom prst="rect">
            <a:avLst/>
          </a:prstGeom>
        </p:spPr>
        <p:txBody>
          <a:bodyPr>
            <a:normAutofit fontScale="90000"/>
          </a:bodyPr>
          <a:lstStyle/>
          <a:p>
            <a:pPr algn="r">
              <a:spcBef>
                <a:spcPts val="0"/>
              </a:spcBef>
              <a:defRPr sz="1800">
                <a:solidFill>
                  <a:srgbClr val="000000"/>
                </a:solidFill>
              </a:defRPr>
            </a:pPr>
            <a:r>
              <a:rPr sz="3656" dirty="0">
                <a:solidFill>
                  <a:srgbClr val="424242"/>
                </a:solidFill>
                <a:latin typeface="Calibri"/>
                <a:ea typeface="Calibri"/>
                <a:cs typeface="Calibri"/>
                <a:sym typeface="Calibri"/>
              </a:rPr>
              <a:t>San </a:t>
            </a:r>
          </a:p>
          <a:p>
            <a:pPr algn="r">
              <a:spcBef>
                <a:spcPts val="0"/>
              </a:spcBef>
              <a:defRPr sz="1800">
                <a:solidFill>
                  <a:srgbClr val="000000"/>
                </a:solidFill>
              </a:defRPr>
            </a:pPr>
            <a:r>
              <a:rPr sz="3656" dirty="0">
                <a:solidFill>
                  <a:srgbClr val="424242"/>
                </a:solidFill>
                <a:latin typeface="Calibri"/>
                <a:ea typeface="Calibri"/>
                <a:cs typeface="Calibri"/>
                <a:sym typeface="Calibri"/>
              </a:rPr>
              <a:t>Francisco,</a:t>
            </a:r>
          </a:p>
          <a:p>
            <a:pPr algn="r">
              <a:spcBef>
                <a:spcPts val="0"/>
              </a:spcBef>
              <a:defRPr sz="1800">
                <a:solidFill>
                  <a:srgbClr val="000000"/>
                </a:solidFill>
              </a:defRPr>
            </a:pPr>
            <a:r>
              <a:rPr sz="3656" dirty="0">
                <a:solidFill>
                  <a:srgbClr val="424242"/>
                </a:solidFill>
                <a:latin typeface="Calibri"/>
                <a:ea typeface="Calibri"/>
                <a:cs typeface="Calibri"/>
                <a:sym typeface="Calibri"/>
              </a:rPr>
              <a:t>US</a:t>
            </a:r>
          </a:p>
        </p:txBody>
      </p:sp>
      <p:sp>
        <p:nvSpPr>
          <p:cNvPr id="102" name="Shape 102"/>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17</a:t>
            </a:fld>
            <a:endParaRPr>
              <a:solidFill>
                <a:srgbClr val="4C4946"/>
              </a:solidFill>
            </a:endParaRPr>
          </a:p>
        </p:txBody>
      </p:sp>
      <p:pic>
        <p:nvPicPr>
          <p:cNvPr id="103" name="Picture 102"/>
          <p:cNvPicPr/>
          <p:nvPr/>
        </p:nvPicPr>
        <p:blipFill>
          <a:blip r:embed="rId3" cstate="email">
            <a:extLst>
              <a:ext uri="{28A0092B-C50C-407E-A947-70E740481C1C}">
                <a14:useLocalDpi xmlns:a14="http://schemas.microsoft.com/office/drawing/2010/main"/>
              </a:ext>
            </a:extLst>
          </a:blip>
          <a:stretch>
            <a:fillRect/>
          </a:stretch>
        </p:blipFill>
        <p:spPr>
          <a:xfrm>
            <a:off x="3315727" y="820837"/>
            <a:ext cx="4795315" cy="3436007"/>
          </a:xfrm>
          <a:prstGeom prst="rect">
            <a:avLst/>
          </a:prstGeom>
          <a:effectLst>
            <a:outerShdw blurRad="63500" dist="25400" dir="5400000" rotWithShape="0">
              <a:srgbClr val="000000">
                <a:alpha val="50000"/>
              </a:srgbClr>
            </a:outerShdw>
          </a:effectLst>
        </p:spPr>
      </p:pic>
      <p:pic>
        <p:nvPicPr>
          <p:cNvPr id="104" name="Picture 103"/>
          <p:cNvPicPr/>
          <p:nvPr/>
        </p:nvPicPr>
        <p:blipFill>
          <a:blip r:embed="rId4" cstate="email">
            <a:extLst>
              <a:ext uri="{28A0092B-C50C-407E-A947-70E740481C1C}">
                <a14:useLocalDpi xmlns:a14="http://schemas.microsoft.com/office/drawing/2010/main"/>
              </a:ext>
            </a:extLst>
          </a:blip>
          <a:stretch>
            <a:fillRect/>
          </a:stretch>
        </p:blipFill>
        <p:spPr>
          <a:xfrm>
            <a:off x="2002413" y="3978120"/>
            <a:ext cx="8187175" cy="2490737"/>
          </a:xfrm>
          <a:prstGeom prst="rect">
            <a:avLst/>
          </a:prstGeom>
          <a:effectLst>
            <a:outerShdw blurRad="63500" dist="25400" dir="5400000" rotWithShape="0">
              <a:srgbClr val="000000">
                <a:alpha val="50000"/>
              </a:srgbClr>
            </a:outerShdw>
          </a:effectLst>
        </p:spPr>
      </p:pic>
      <p:grpSp>
        <p:nvGrpSpPr>
          <p:cNvPr id="107" name="Group 107"/>
          <p:cNvGrpSpPr/>
          <p:nvPr/>
        </p:nvGrpSpPr>
        <p:grpSpPr>
          <a:xfrm>
            <a:off x="2004209" y="442279"/>
            <a:ext cx="2335688" cy="2109189"/>
            <a:chOff x="-215899" y="-139700"/>
            <a:chExt cx="3321866" cy="2999734"/>
          </a:xfrm>
        </p:grpSpPr>
        <p:pic>
          <p:nvPicPr>
            <p:cNvPr id="106" name="pasted-image.tif"/>
            <p:cNvPicPr/>
            <p:nvPr/>
          </p:nvPicPr>
          <p:blipFill>
            <a:blip r:embed="rId5"/>
            <a:stretch>
              <a:fillRect/>
            </a:stretch>
          </p:blipFill>
          <p:spPr>
            <a:xfrm>
              <a:off x="0" y="0"/>
              <a:ext cx="2890067" cy="2440935"/>
            </a:xfrm>
            <a:prstGeom prst="rect">
              <a:avLst/>
            </a:prstGeom>
            <a:ln>
              <a:noFill/>
            </a:ln>
            <a:effectLst/>
          </p:spPr>
        </p:pic>
        <p:pic>
          <p:nvPicPr>
            <p:cNvPr id="105" name="Picture 104"/>
            <p:cNvPicPr/>
            <p:nvPr/>
          </p:nvPicPr>
          <p:blipFill>
            <a:blip r:embed="rId6" cstate="email">
              <a:extLst>
                <a:ext uri="{28A0092B-C50C-407E-A947-70E740481C1C}">
                  <a14:useLocalDpi xmlns:a14="http://schemas.microsoft.com/office/drawing/2010/main"/>
                </a:ext>
              </a:extLst>
            </a:blip>
            <a:stretch>
              <a:fillRect/>
            </a:stretch>
          </p:blipFill>
          <p:spPr>
            <a:xfrm>
              <a:off x="-215900" y="-139700"/>
              <a:ext cx="3321867" cy="2999735"/>
            </a:xfrm>
            <a:prstGeom prst="rect">
              <a:avLst/>
            </a:prstGeom>
            <a:effectLst/>
          </p:spPr>
        </p:pic>
      </p:grpSp>
      <p:pic>
        <p:nvPicPr>
          <p:cNvPr id="2" name="Picture 1">
            <a:extLst>
              <a:ext uri="{FF2B5EF4-FFF2-40B4-BE49-F238E27FC236}">
                <a16:creationId xmlns:a16="http://schemas.microsoft.com/office/drawing/2014/main" id="{18D4DFA2-8BAE-9BF2-7978-2803011C70A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8545122" y="442279"/>
            <a:ext cx="1573329" cy="137861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a:spLocks noGrp="1"/>
          </p:cNvSpPr>
          <p:nvPr>
            <p:ph type="title" idx="4294967295"/>
          </p:nvPr>
        </p:nvSpPr>
        <p:spPr>
          <a:xfrm>
            <a:off x="4180572" y="685484"/>
            <a:ext cx="3832187" cy="1672039"/>
          </a:xfrm>
          <a:prstGeom prst="rect">
            <a:avLst/>
          </a:prstGeom>
        </p:spPr>
        <p:txBody>
          <a:bodyPr/>
          <a:lstStyle/>
          <a:p>
            <a:pPr lvl="0" algn="l">
              <a:defRPr sz="1800">
                <a:solidFill>
                  <a:srgbClr val="000000"/>
                </a:solidFill>
              </a:defRPr>
            </a:pPr>
            <a:r>
              <a:rPr sz="3656" dirty="0">
                <a:solidFill>
                  <a:srgbClr val="424242"/>
                </a:solidFill>
                <a:latin typeface="Calibri"/>
                <a:ea typeface="Calibri"/>
                <a:cs typeface="Calibri"/>
                <a:sym typeface="Calibri"/>
              </a:rPr>
              <a:t>Fukushima, Japan</a:t>
            </a:r>
          </a:p>
          <a:p>
            <a:pPr lvl="0" algn="l">
              <a:defRPr sz="1800">
                <a:solidFill>
                  <a:srgbClr val="000000"/>
                </a:solidFill>
              </a:defRPr>
            </a:pPr>
            <a:r>
              <a:rPr sz="3656" dirty="0" err="1">
                <a:solidFill>
                  <a:srgbClr val="96A13A"/>
                </a:solidFill>
                <a:latin typeface="Calibri"/>
                <a:ea typeface="Calibri"/>
                <a:cs typeface="Calibri"/>
                <a:sym typeface="Calibri"/>
              </a:rPr>
              <a:t>Teikei’s</a:t>
            </a:r>
            <a:endParaRPr sz="3656" dirty="0">
              <a:solidFill>
                <a:srgbClr val="96A13A"/>
              </a:solidFill>
              <a:latin typeface="Calibri"/>
              <a:ea typeface="Calibri"/>
              <a:cs typeface="Calibri"/>
              <a:sym typeface="Calibri"/>
            </a:endParaRPr>
          </a:p>
        </p:txBody>
      </p:sp>
      <p:sp>
        <p:nvSpPr>
          <p:cNvPr id="121" name="Shape 121"/>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18</a:t>
            </a:fld>
            <a:endParaRPr>
              <a:solidFill>
                <a:srgbClr val="4C4946"/>
              </a:solidFill>
            </a:endParaRPr>
          </a:p>
        </p:txBody>
      </p:sp>
      <p:pic>
        <p:nvPicPr>
          <p:cNvPr id="122" name="Picture 121"/>
          <p:cNvPicPr/>
          <p:nvPr/>
        </p:nvPicPr>
        <p:blipFill>
          <a:blip r:embed="rId3" cstate="email">
            <a:extLst>
              <a:ext uri="{28A0092B-C50C-407E-A947-70E740481C1C}">
                <a14:useLocalDpi xmlns:a14="http://schemas.microsoft.com/office/drawing/2010/main"/>
              </a:ext>
            </a:extLst>
          </a:blip>
          <a:stretch>
            <a:fillRect/>
          </a:stretch>
        </p:blipFill>
        <p:spPr>
          <a:xfrm>
            <a:off x="1920504" y="2700205"/>
            <a:ext cx="8352323" cy="3741297"/>
          </a:xfrm>
          <a:prstGeom prst="rect">
            <a:avLst/>
          </a:prstGeom>
          <a:effectLst>
            <a:outerShdw blurRad="63500" dist="25400" dir="5400000" rotWithShape="0">
              <a:srgbClr val="000000">
                <a:alpha val="50000"/>
              </a:srgbClr>
            </a:outerShdw>
          </a:effectLst>
        </p:spPr>
      </p:pic>
      <p:pic>
        <p:nvPicPr>
          <p:cNvPr id="123" name="Picture 122"/>
          <p:cNvPicPr/>
          <p:nvPr/>
        </p:nvPicPr>
        <p:blipFill>
          <a:blip r:embed="rId4" cstate="email">
            <a:extLst>
              <a:ext uri="{28A0092B-C50C-407E-A947-70E740481C1C}">
                <a14:useLocalDpi xmlns:a14="http://schemas.microsoft.com/office/drawing/2010/main"/>
              </a:ext>
            </a:extLst>
          </a:blip>
          <a:stretch>
            <a:fillRect/>
          </a:stretch>
        </p:blipFill>
        <p:spPr>
          <a:xfrm>
            <a:off x="2103693" y="713366"/>
            <a:ext cx="1759149" cy="1616274"/>
          </a:xfrm>
          <a:prstGeom prst="rect">
            <a:avLst/>
          </a:prstGeom>
          <a:effectLst>
            <a:outerShdw blurRad="63500" dist="25400" dir="5400000" rotWithShape="0">
              <a:srgbClr val="000000">
                <a:alpha val="50000"/>
              </a:srgbClr>
            </a:outerShdw>
          </a:effectLst>
        </p:spPr>
      </p:pic>
      <p:pic>
        <p:nvPicPr>
          <p:cNvPr id="2" name="Picture 1">
            <a:extLst>
              <a:ext uri="{FF2B5EF4-FFF2-40B4-BE49-F238E27FC236}">
                <a16:creationId xmlns:a16="http://schemas.microsoft.com/office/drawing/2014/main" id="{FE7E10AE-C7CC-51ED-19D2-4FBACAAD986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05546" y="416498"/>
            <a:ext cx="1573329" cy="1378610"/>
          </a:xfrm>
          <a:prstGeom prst="rect">
            <a:avLst/>
          </a:prstGeom>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Shape 85"/>
          <p:cNvSpPr/>
          <p:nvPr/>
        </p:nvSpPr>
        <p:spPr>
          <a:xfrm>
            <a:off x="2036034" y="1211294"/>
            <a:ext cx="8119934" cy="5085297"/>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ctr">
            <a:normAutofit/>
          </a:bodyPr>
          <a:lstStyle/>
          <a:p>
            <a:pPr marL="312032" indent="-312032">
              <a:spcBef>
                <a:spcPts val="1266"/>
              </a:spcBef>
              <a:buSzPct val="75000"/>
              <a:buChar char="-"/>
              <a:defRPr sz="1800">
                <a:solidFill>
                  <a:srgbClr val="000000"/>
                </a:solidFill>
              </a:defRPr>
            </a:pPr>
            <a:endParaRPr sz="2812" dirty="0">
              <a:solidFill>
                <a:srgbClr val="96A13A"/>
              </a:solidFill>
              <a:latin typeface="Calibri"/>
              <a:ea typeface="Calibri"/>
              <a:cs typeface="Calibri"/>
              <a:sym typeface="Calibri"/>
            </a:endParaRPr>
          </a:p>
        </p:txBody>
      </p:sp>
      <p:sp>
        <p:nvSpPr>
          <p:cNvPr id="86" name="Shape 86"/>
          <p:cNvSpPr>
            <a:spLocks noGrp="1"/>
          </p:cNvSpPr>
          <p:nvPr>
            <p:ph type="sldNum" sz="quarter" idx="2"/>
          </p:nvPr>
        </p:nvSpPr>
        <p:spPr>
          <a:xfrm>
            <a:off x="6011168" y="6509742"/>
            <a:ext cx="160735" cy="285750"/>
          </a:xfrm>
          <a:prstGeom prst="rect">
            <a:avLst/>
          </a:prstGeom>
          <a:extLst>
            <a:ext uri="{C572A759-6A51-4108-AA02-DFA0A04FC94B}">
              <ma14:wrappingTextBoxFlag xmlns="" xmlns:ma14="http://schemas.microsoft.com/office/mac/drawingml/2011/main" val="1"/>
            </a:ext>
          </a:extLst>
        </p:spPr>
        <p:txBody>
          <a:bodyPr/>
          <a:lstStyle/>
          <a:p>
            <a:pPr lvl="0">
              <a:defRPr>
                <a:solidFill>
                  <a:srgbClr val="000000"/>
                </a:solidFill>
              </a:defRPr>
            </a:pPr>
            <a:fld id="{86CB4B4D-7CA3-9044-876B-883B54F8677D}" type="slidenum">
              <a:rPr>
                <a:solidFill>
                  <a:srgbClr val="4C4946"/>
                </a:solidFill>
              </a:rPr>
              <a:t>19</a:t>
            </a:fld>
            <a:endParaRPr>
              <a:solidFill>
                <a:srgbClr val="4C4946"/>
              </a:solidFill>
            </a:endParaRPr>
          </a:p>
        </p:txBody>
      </p:sp>
      <p:pic>
        <p:nvPicPr>
          <p:cNvPr id="2" name="Picture 1">
            <a:extLst>
              <a:ext uri="{FF2B5EF4-FFF2-40B4-BE49-F238E27FC236}">
                <a16:creationId xmlns:a16="http://schemas.microsoft.com/office/drawing/2014/main" id="{5E3865A4-21C7-8DAE-1BD2-3172B8429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3930" y="496510"/>
            <a:ext cx="1585097" cy="1388921"/>
          </a:xfrm>
          <a:prstGeom prst="rect">
            <a:avLst/>
          </a:prstGeom>
        </p:spPr>
      </p:pic>
      <p:pic>
        <p:nvPicPr>
          <p:cNvPr id="4" name="Picture 3">
            <a:extLst>
              <a:ext uri="{FF2B5EF4-FFF2-40B4-BE49-F238E27FC236}">
                <a16:creationId xmlns:a16="http://schemas.microsoft.com/office/drawing/2014/main" id="{9BA6A492-0ED9-D2B9-68F1-BCE06E8F110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065724" y="166834"/>
            <a:ext cx="4060552" cy="1388921"/>
          </a:xfrm>
          <a:prstGeom prst="rect">
            <a:avLst/>
          </a:prstGeom>
        </p:spPr>
      </p:pic>
      <p:pic>
        <p:nvPicPr>
          <p:cNvPr id="7" name="Picture 6">
            <a:extLst>
              <a:ext uri="{FF2B5EF4-FFF2-40B4-BE49-F238E27FC236}">
                <a16:creationId xmlns:a16="http://schemas.microsoft.com/office/drawing/2014/main" id="{58F34283-95FC-2AB3-7505-0DFA5986ECA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604456" y="3648176"/>
            <a:ext cx="5551511" cy="2713314"/>
          </a:xfrm>
          <a:prstGeom prst="rect">
            <a:avLst/>
          </a:prstGeom>
          <a:solidFill>
            <a:srgbClr val="FFFFFF">
              <a:shade val="85000"/>
            </a:srgbClr>
          </a:solidFill>
          <a:ln w="190500" cap="sq">
            <a:solidFill>
              <a:srgbClr val="FFFFFF"/>
            </a:solidFill>
            <a:miter lim="800000"/>
          </a:ln>
          <a:effectLst>
            <a:outerShdw blurRad="127000" dist="508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7BD971AD-A9D0-C9E4-FC0F-D8B9269B35C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74560" y="4483732"/>
            <a:ext cx="2293410" cy="1877759"/>
          </a:xfrm>
          <a:prstGeom prst="rect">
            <a:avLst/>
          </a:prstGeom>
          <a:solidFill>
            <a:srgbClr val="FFFFFF">
              <a:shade val="85000"/>
            </a:srgbClr>
          </a:solidFill>
          <a:ln w="190500" cap="sq">
            <a:solidFill>
              <a:srgbClr val="FFFFFF"/>
            </a:solidFill>
            <a:miter lim="800000"/>
          </a:ln>
          <a:effectLst>
            <a:outerShdw blurRad="127000" dist="508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597CBF5-CDBD-64F7-7917-74F56A707DF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962208" y="1490856"/>
            <a:ext cx="6164068" cy="2713314"/>
          </a:xfrm>
          <a:prstGeom prst="rect">
            <a:avLst/>
          </a:prstGeom>
          <a:solidFill>
            <a:srgbClr val="FFFFFF">
              <a:shade val="85000"/>
            </a:srgbClr>
          </a:solidFill>
          <a:ln w="190500" cap="sq">
            <a:solidFill>
              <a:srgbClr val="FFFFFF"/>
            </a:solidFill>
            <a:miter lim="800000"/>
          </a:ln>
          <a:effectLst>
            <a:outerShdw blurRad="127000" dist="508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FAEA4-203D-9B45-BB79-907264319676}"/>
              </a:ext>
            </a:extLst>
          </p:cNvPr>
          <p:cNvSpPr/>
          <p:nvPr/>
        </p:nvSpPr>
        <p:spPr>
          <a:xfrm>
            <a:off x="0" y="5727032"/>
            <a:ext cx="12192000" cy="1130968"/>
          </a:xfrm>
          <a:prstGeom prst="rect">
            <a:avLst/>
          </a:prstGeom>
          <a:solidFill>
            <a:srgbClr val="9AC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www.communitysupportedagriculture.org.uk</a:t>
            </a:r>
            <a:endParaRPr lang="en-US" sz="2400" dirty="0">
              <a:solidFill>
                <a:schemeClr val="tx1"/>
              </a:solidFill>
            </a:endParaRPr>
          </a:p>
        </p:txBody>
      </p:sp>
      <p:sp>
        <p:nvSpPr>
          <p:cNvPr id="8" name="TextBox 7">
            <a:extLst>
              <a:ext uri="{FF2B5EF4-FFF2-40B4-BE49-F238E27FC236}">
                <a16:creationId xmlns:a16="http://schemas.microsoft.com/office/drawing/2014/main" id="{09E313B1-DE12-C84E-868B-F5AD271CA551}"/>
              </a:ext>
            </a:extLst>
          </p:cNvPr>
          <p:cNvSpPr txBox="1"/>
          <p:nvPr/>
        </p:nvSpPr>
        <p:spPr>
          <a:xfrm>
            <a:off x="425784" y="450911"/>
            <a:ext cx="7892715" cy="461665"/>
          </a:xfrm>
          <a:prstGeom prst="rect">
            <a:avLst/>
          </a:prstGeom>
          <a:noFill/>
        </p:spPr>
        <p:txBody>
          <a:bodyPr wrap="square" rtlCol="0">
            <a:spAutoFit/>
          </a:bodyPr>
          <a:lstStyle/>
          <a:p>
            <a:r>
              <a:rPr lang="en-US" sz="2400" dirty="0">
                <a:solidFill>
                  <a:schemeClr val="accent6">
                    <a:lumMod val="50000"/>
                  </a:schemeClr>
                </a:solidFill>
              </a:rPr>
              <a:t>The Community Supported Agriculture (CSA) Network UK</a:t>
            </a:r>
          </a:p>
        </p:txBody>
      </p:sp>
      <p:pic>
        <p:nvPicPr>
          <p:cNvPr id="17" name="Picture 16">
            <a:extLst>
              <a:ext uri="{FF2B5EF4-FFF2-40B4-BE49-F238E27FC236}">
                <a16:creationId xmlns:a16="http://schemas.microsoft.com/office/drawing/2014/main" id="{CC8AA8CE-E2E6-B941-85AD-8A7D4EE83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221" y="164775"/>
            <a:ext cx="2971799" cy="1033938"/>
          </a:xfrm>
          <a:prstGeom prst="rect">
            <a:avLst/>
          </a:prstGeom>
        </p:spPr>
      </p:pic>
      <p:sp>
        <p:nvSpPr>
          <p:cNvPr id="9" name="TextBox 8">
            <a:extLst>
              <a:ext uri="{FF2B5EF4-FFF2-40B4-BE49-F238E27FC236}">
                <a16:creationId xmlns:a16="http://schemas.microsoft.com/office/drawing/2014/main" id="{C46CDB07-FC5D-0842-97D7-505732D0C75F}"/>
              </a:ext>
            </a:extLst>
          </p:cNvPr>
          <p:cNvSpPr txBox="1"/>
          <p:nvPr/>
        </p:nvSpPr>
        <p:spPr>
          <a:xfrm>
            <a:off x="425784" y="912576"/>
            <a:ext cx="10991516" cy="5416868"/>
          </a:xfrm>
          <a:prstGeom prst="rect">
            <a:avLst/>
          </a:prstGeom>
          <a:noFill/>
        </p:spPr>
        <p:txBody>
          <a:bodyPr wrap="square" rtlCol="0">
            <a:spAutoFit/>
          </a:bodyPr>
          <a:lstStyle/>
          <a:p>
            <a:endParaRPr lang="en-GB" dirty="0"/>
          </a:p>
          <a:p>
            <a:r>
              <a:rPr lang="en-GB" sz="2200" dirty="0"/>
              <a:t>What is Community Supported Agriculture? </a:t>
            </a:r>
          </a:p>
          <a:p>
            <a:endParaRPr lang="en-GB" sz="2200" b="1" dirty="0"/>
          </a:p>
          <a:p>
            <a:r>
              <a:rPr lang="en-GB" sz="2200" b="1" dirty="0"/>
              <a:t>CSA is good for people, good for planet and good for producer</a:t>
            </a:r>
          </a:p>
          <a:p>
            <a:endParaRPr lang="en-GB" sz="2200" b="1" dirty="0"/>
          </a:p>
          <a:p>
            <a:pPr>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sz="2200" i="1" dirty="0"/>
              <a:t>Community supported agriculture (CSA) is a partnership between farmers and consumers in which the responsibilities, risks and rewards of farming are shared. </a:t>
            </a:r>
          </a:p>
          <a:p>
            <a:pPr>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altLang="en-US" sz="2200" i="1" dirty="0"/>
          </a:p>
          <a:p>
            <a:pPr>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sz="2200" i="1" dirty="0"/>
              <a:t>CSA consists of a community of individuals who pledge support to a farm operation so that the farmland, in essence, becomes the community's farm, with the growers/farmers and consumers providing mutual support and sharing the risks and benefits of food production.</a:t>
            </a:r>
          </a:p>
          <a:p>
            <a:pPr indent="4763">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altLang="en-US" i="1" dirty="0"/>
          </a:p>
          <a:p>
            <a:pPr>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dirty="0"/>
          </a:p>
          <a:p>
            <a:r>
              <a:rPr lang="en-GB" dirty="0"/>
              <a:t> </a:t>
            </a:r>
          </a:p>
          <a:p>
            <a:pPr fontAlgn="base"/>
            <a:endParaRPr lang="en-GB" b="1" i="1" dirty="0"/>
          </a:p>
          <a:p>
            <a:pPr fontAlgn="base"/>
            <a:endParaRPr lang="en-GB" dirty="0"/>
          </a:p>
          <a:p>
            <a:endParaRPr lang="en-US" dirty="0"/>
          </a:p>
        </p:txBody>
      </p:sp>
    </p:spTree>
    <p:extLst>
      <p:ext uri="{BB962C8B-B14F-4D97-AF65-F5344CB8AC3E}">
        <p14:creationId xmlns:p14="http://schemas.microsoft.com/office/powerpoint/2010/main" val="40008723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F60934-CA2B-144A-8909-CE66A9DAE98A}"/>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2AF89CF-02F5-034C-8115-4DF8DD350B1E}"/>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6F275E89-7287-A846-B5BE-2128CCB272E6}"/>
              </a:ext>
            </a:extLst>
          </p:cNvPr>
          <p:cNvPicPr>
            <a:picLocks noChangeAspect="1"/>
          </p:cNvPicPr>
          <p:nvPr/>
        </p:nvPicPr>
        <p:blipFill>
          <a:blip r:embed="rId2"/>
          <a:stretch>
            <a:fillRect/>
          </a:stretch>
        </p:blipFill>
        <p:spPr>
          <a:xfrm>
            <a:off x="-277661" y="-1525045"/>
            <a:ext cx="12747321" cy="9560491"/>
          </a:xfrm>
          <a:prstGeom prst="rect">
            <a:avLst/>
          </a:prstGeom>
        </p:spPr>
      </p:pic>
    </p:spTree>
    <p:extLst>
      <p:ext uri="{BB962C8B-B14F-4D97-AF65-F5344CB8AC3E}">
        <p14:creationId xmlns:p14="http://schemas.microsoft.com/office/powerpoint/2010/main" val="4210373259"/>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B36F-B9CE-0946-9375-94408900DF08}"/>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87643E-E740-5640-AE43-200C8B411D1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8949A8BA-C766-9A4E-B645-FE699F7E6268}"/>
              </a:ext>
            </a:extLst>
          </p:cNvPr>
          <p:cNvPicPr>
            <a:picLocks noChangeAspect="1"/>
          </p:cNvPicPr>
          <p:nvPr/>
        </p:nvPicPr>
        <p:blipFill>
          <a:blip r:embed="rId2"/>
          <a:stretch>
            <a:fillRect/>
          </a:stretch>
        </p:blipFill>
        <p:spPr>
          <a:xfrm>
            <a:off x="-2196231" y="-767465"/>
            <a:ext cx="14571945" cy="10928959"/>
          </a:xfrm>
          <a:prstGeom prst="rect">
            <a:avLst/>
          </a:prstGeom>
        </p:spPr>
      </p:pic>
    </p:spTree>
    <p:extLst>
      <p:ext uri="{BB962C8B-B14F-4D97-AF65-F5344CB8AC3E}">
        <p14:creationId xmlns:p14="http://schemas.microsoft.com/office/powerpoint/2010/main" val="621564532"/>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CBE16-5DAC-D946-8A84-A3ED8F25F182}"/>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C78767EF-892E-BC4F-B616-15257E656305}"/>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01CC0D75-4111-FF47-8B17-34DC0BABFA77}"/>
              </a:ext>
            </a:extLst>
          </p:cNvPr>
          <p:cNvPicPr>
            <a:picLocks noChangeAspect="1"/>
          </p:cNvPicPr>
          <p:nvPr/>
        </p:nvPicPr>
        <p:blipFill>
          <a:blip r:embed="rId2"/>
          <a:stretch>
            <a:fillRect/>
          </a:stretch>
        </p:blipFill>
        <p:spPr>
          <a:xfrm>
            <a:off x="0" y="0"/>
            <a:ext cx="13010367" cy="9757775"/>
          </a:xfrm>
          <a:prstGeom prst="rect">
            <a:avLst/>
          </a:prstGeom>
        </p:spPr>
      </p:pic>
    </p:spTree>
    <p:extLst>
      <p:ext uri="{BB962C8B-B14F-4D97-AF65-F5344CB8AC3E}">
        <p14:creationId xmlns:p14="http://schemas.microsoft.com/office/powerpoint/2010/main" val="3919890425"/>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2415D1B-99CC-1049-B82B-5C60B5CC5B6E}"/>
              </a:ext>
            </a:extLst>
          </p:cNvPr>
          <p:cNvPicPr>
            <a:picLocks noChangeAspect="1"/>
          </p:cNvPicPr>
          <p:nvPr/>
        </p:nvPicPr>
        <p:blipFill>
          <a:blip r:embed="rId2"/>
          <a:stretch>
            <a:fillRect/>
          </a:stretch>
        </p:blipFill>
        <p:spPr>
          <a:xfrm>
            <a:off x="2658301" y="0"/>
            <a:ext cx="6875397" cy="6875397"/>
          </a:xfrm>
          <a:prstGeom prst="rect">
            <a:avLst/>
          </a:prstGeom>
        </p:spPr>
      </p:pic>
    </p:spTree>
    <p:extLst>
      <p:ext uri="{BB962C8B-B14F-4D97-AF65-F5344CB8AC3E}">
        <p14:creationId xmlns:p14="http://schemas.microsoft.com/office/powerpoint/2010/main" val="3000461851"/>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grass, outdoor, way, lush&#10;&#10;Description automatically generated">
            <a:extLst>
              <a:ext uri="{FF2B5EF4-FFF2-40B4-BE49-F238E27FC236}">
                <a16:creationId xmlns:a16="http://schemas.microsoft.com/office/drawing/2014/main" id="{DB3DBA1F-157E-2EE1-EB92-C950AB498FF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523488" y="10"/>
            <a:ext cx="8668512" cy="6857990"/>
          </a:xfrm>
          <a:prstGeom prst="rect">
            <a:avLst/>
          </a:prstGeom>
        </p:spPr>
      </p:pic>
      <p:sp>
        <p:nvSpPr>
          <p:cNvPr id="2" name="Title 1">
            <a:extLst>
              <a:ext uri="{FF2B5EF4-FFF2-40B4-BE49-F238E27FC236}">
                <a16:creationId xmlns:a16="http://schemas.microsoft.com/office/drawing/2014/main" id="{2FB8002C-6C10-F3F6-444D-157288F89CB0}"/>
              </a:ext>
            </a:extLst>
          </p:cNvPr>
          <p:cNvSpPr>
            <a:spLocks noGrp="1"/>
          </p:cNvSpPr>
          <p:nvPr>
            <p:ph type="ctrTitle"/>
          </p:nvPr>
        </p:nvSpPr>
        <p:spPr>
          <a:xfrm>
            <a:off x="477981" y="1122363"/>
            <a:ext cx="4023360" cy="3204134"/>
          </a:xfrm>
        </p:spPr>
        <p:txBody>
          <a:bodyPr anchor="b">
            <a:normAutofit/>
          </a:bodyPr>
          <a:lstStyle/>
          <a:p>
            <a:r>
              <a:rPr lang="en-GB" sz="4800"/>
              <a:t>Plotgate Community Farm</a:t>
            </a:r>
          </a:p>
        </p:txBody>
      </p:sp>
      <p:sp>
        <p:nvSpPr>
          <p:cNvPr id="3" name="Subtitle 2">
            <a:extLst>
              <a:ext uri="{FF2B5EF4-FFF2-40B4-BE49-F238E27FC236}">
                <a16:creationId xmlns:a16="http://schemas.microsoft.com/office/drawing/2014/main" id="{94DC0AB8-E399-7E4E-06F4-2AE1B8A4DCB9}"/>
              </a:ext>
            </a:extLst>
          </p:cNvPr>
          <p:cNvSpPr>
            <a:spLocks noGrp="1"/>
          </p:cNvSpPr>
          <p:nvPr>
            <p:ph type="subTitle" idx="1"/>
          </p:nvPr>
        </p:nvSpPr>
        <p:spPr>
          <a:xfrm>
            <a:off x="477980" y="4872922"/>
            <a:ext cx="4023359" cy="1208141"/>
          </a:xfrm>
        </p:spPr>
        <p:txBody>
          <a:bodyPr>
            <a:normAutofit/>
          </a:bodyPr>
          <a:lstStyle/>
          <a:p>
            <a:r>
              <a:rPr lang="en-GB" sz="2000"/>
              <a:t>Somerset</a:t>
            </a:r>
          </a:p>
        </p:txBody>
      </p:sp>
    </p:spTree>
    <p:extLst>
      <p:ext uri="{BB962C8B-B14F-4D97-AF65-F5344CB8AC3E}">
        <p14:creationId xmlns:p14="http://schemas.microsoft.com/office/powerpoint/2010/main" val="87006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FAEA4-203D-9B45-BB79-907264319676}"/>
              </a:ext>
            </a:extLst>
          </p:cNvPr>
          <p:cNvSpPr/>
          <p:nvPr/>
        </p:nvSpPr>
        <p:spPr>
          <a:xfrm>
            <a:off x="0" y="5727032"/>
            <a:ext cx="12192000" cy="1130968"/>
          </a:xfrm>
          <a:prstGeom prst="rect">
            <a:avLst/>
          </a:prstGeom>
          <a:solidFill>
            <a:srgbClr val="9AC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www.communitysupportedagriculture.org.uk</a:t>
            </a:r>
            <a:endParaRPr lang="en-US" sz="2400" dirty="0">
              <a:solidFill>
                <a:schemeClr val="tx1"/>
              </a:solidFill>
            </a:endParaRPr>
          </a:p>
        </p:txBody>
      </p:sp>
      <p:sp>
        <p:nvSpPr>
          <p:cNvPr id="8" name="TextBox 7">
            <a:extLst>
              <a:ext uri="{FF2B5EF4-FFF2-40B4-BE49-F238E27FC236}">
                <a16:creationId xmlns:a16="http://schemas.microsoft.com/office/drawing/2014/main" id="{09E313B1-DE12-C84E-868B-F5AD271CA551}"/>
              </a:ext>
            </a:extLst>
          </p:cNvPr>
          <p:cNvSpPr txBox="1"/>
          <p:nvPr/>
        </p:nvSpPr>
        <p:spPr>
          <a:xfrm>
            <a:off x="425784" y="450911"/>
            <a:ext cx="7892715" cy="461665"/>
          </a:xfrm>
          <a:prstGeom prst="rect">
            <a:avLst/>
          </a:prstGeom>
          <a:noFill/>
        </p:spPr>
        <p:txBody>
          <a:bodyPr wrap="square" rtlCol="0">
            <a:spAutoFit/>
          </a:bodyPr>
          <a:lstStyle/>
          <a:p>
            <a:r>
              <a:rPr lang="en-US" sz="2400" dirty="0">
                <a:solidFill>
                  <a:schemeClr val="accent6">
                    <a:lumMod val="50000"/>
                  </a:schemeClr>
                </a:solidFill>
              </a:rPr>
              <a:t>The Community Supported Agriculture (CSA) Network UK</a:t>
            </a:r>
          </a:p>
        </p:txBody>
      </p:sp>
      <p:pic>
        <p:nvPicPr>
          <p:cNvPr id="17" name="Picture 16">
            <a:extLst>
              <a:ext uri="{FF2B5EF4-FFF2-40B4-BE49-F238E27FC236}">
                <a16:creationId xmlns:a16="http://schemas.microsoft.com/office/drawing/2014/main" id="{CC8AA8CE-E2E6-B941-85AD-8A7D4EE83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221" y="164775"/>
            <a:ext cx="2971799" cy="1033938"/>
          </a:xfrm>
          <a:prstGeom prst="rect">
            <a:avLst/>
          </a:prstGeom>
        </p:spPr>
      </p:pic>
      <p:sp>
        <p:nvSpPr>
          <p:cNvPr id="9" name="TextBox 8">
            <a:extLst>
              <a:ext uri="{FF2B5EF4-FFF2-40B4-BE49-F238E27FC236}">
                <a16:creationId xmlns:a16="http://schemas.microsoft.com/office/drawing/2014/main" id="{C46CDB07-FC5D-0842-97D7-505732D0C75F}"/>
              </a:ext>
            </a:extLst>
          </p:cNvPr>
          <p:cNvSpPr txBox="1"/>
          <p:nvPr/>
        </p:nvSpPr>
        <p:spPr>
          <a:xfrm>
            <a:off x="2467526" y="2277913"/>
            <a:ext cx="10991516" cy="1446550"/>
          </a:xfrm>
          <a:prstGeom prst="rect">
            <a:avLst/>
          </a:prstGeom>
          <a:noFill/>
        </p:spPr>
        <p:txBody>
          <a:bodyPr wrap="square" rtlCol="0">
            <a:spAutoFit/>
          </a:bodyPr>
          <a:lstStyle/>
          <a:p>
            <a:pPr indent="4763">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sz="8800" b="1" dirty="0">
                <a:solidFill>
                  <a:schemeClr val="accent6">
                    <a:lumMod val="50000"/>
                  </a:schemeClr>
                </a:solidFill>
              </a:rPr>
              <a:t>Question time…</a:t>
            </a:r>
            <a:endParaRPr lang="en-GB" sz="8800" b="1" i="1" dirty="0">
              <a:solidFill>
                <a:schemeClr val="accent6">
                  <a:lumMod val="50000"/>
                </a:schemeClr>
              </a:solidFill>
            </a:endParaRPr>
          </a:p>
        </p:txBody>
      </p:sp>
    </p:spTree>
    <p:extLst>
      <p:ext uri="{BB962C8B-B14F-4D97-AF65-F5344CB8AC3E}">
        <p14:creationId xmlns:p14="http://schemas.microsoft.com/office/powerpoint/2010/main" val="41260843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FAEA4-203D-9B45-BB79-907264319676}"/>
              </a:ext>
            </a:extLst>
          </p:cNvPr>
          <p:cNvSpPr/>
          <p:nvPr/>
        </p:nvSpPr>
        <p:spPr>
          <a:xfrm>
            <a:off x="0" y="5727032"/>
            <a:ext cx="12192000" cy="1130968"/>
          </a:xfrm>
          <a:prstGeom prst="rect">
            <a:avLst/>
          </a:prstGeom>
          <a:solidFill>
            <a:srgbClr val="9AC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www.communitysupportedagriculture.org.uk</a:t>
            </a:r>
            <a:endParaRPr lang="en-US" sz="2400" dirty="0">
              <a:solidFill>
                <a:schemeClr val="tx1"/>
              </a:solidFill>
            </a:endParaRPr>
          </a:p>
        </p:txBody>
      </p:sp>
      <p:sp>
        <p:nvSpPr>
          <p:cNvPr id="8" name="TextBox 7">
            <a:extLst>
              <a:ext uri="{FF2B5EF4-FFF2-40B4-BE49-F238E27FC236}">
                <a16:creationId xmlns:a16="http://schemas.microsoft.com/office/drawing/2014/main" id="{09E313B1-DE12-C84E-868B-F5AD271CA551}"/>
              </a:ext>
            </a:extLst>
          </p:cNvPr>
          <p:cNvSpPr txBox="1"/>
          <p:nvPr/>
        </p:nvSpPr>
        <p:spPr>
          <a:xfrm>
            <a:off x="425784" y="450911"/>
            <a:ext cx="7892715" cy="461665"/>
          </a:xfrm>
          <a:prstGeom prst="rect">
            <a:avLst/>
          </a:prstGeom>
          <a:noFill/>
        </p:spPr>
        <p:txBody>
          <a:bodyPr wrap="square" rtlCol="0">
            <a:spAutoFit/>
          </a:bodyPr>
          <a:lstStyle/>
          <a:p>
            <a:r>
              <a:rPr lang="en-US" sz="2400" dirty="0">
                <a:solidFill>
                  <a:schemeClr val="accent6">
                    <a:lumMod val="50000"/>
                  </a:schemeClr>
                </a:solidFill>
              </a:rPr>
              <a:t>The Community Supported Agriculture (CSA) Network UK</a:t>
            </a:r>
          </a:p>
        </p:txBody>
      </p:sp>
      <p:pic>
        <p:nvPicPr>
          <p:cNvPr id="17" name="Picture 16">
            <a:extLst>
              <a:ext uri="{FF2B5EF4-FFF2-40B4-BE49-F238E27FC236}">
                <a16:creationId xmlns:a16="http://schemas.microsoft.com/office/drawing/2014/main" id="{CC8AA8CE-E2E6-B941-85AD-8A7D4EE83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221" y="164775"/>
            <a:ext cx="2971799" cy="1033938"/>
          </a:xfrm>
          <a:prstGeom prst="rect">
            <a:avLst/>
          </a:prstGeom>
        </p:spPr>
      </p:pic>
      <p:sp>
        <p:nvSpPr>
          <p:cNvPr id="9" name="TextBox 8">
            <a:extLst>
              <a:ext uri="{FF2B5EF4-FFF2-40B4-BE49-F238E27FC236}">
                <a16:creationId xmlns:a16="http://schemas.microsoft.com/office/drawing/2014/main" id="{C46CDB07-FC5D-0842-97D7-505732D0C75F}"/>
              </a:ext>
            </a:extLst>
          </p:cNvPr>
          <p:cNvSpPr txBox="1"/>
          <p:nvPr/>
        </p:nvSpPr>
        <p:spPr>
          <a:xfrm>
            <a:off x="425784" y="912576"/>
            <a:ext cx="10991516" cy="5201424"/>
          </a:xfrm>
          <a:prstGeom prst="rect">
            <a:avLst/>
          </a:prstGeom>
          <a:noFill/>
        </p:spPr>
        <p:txBody>
          <a:bodyPr wrap="square" rtlCol="0">
            <a:spAutoFit/>
          </a:bodyPr>
          <a:lstStyle/>
          <a:p>
            <a:pPr indent="4763">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altLang="en-US" i="1" dirty="0"/>
          </a:p>
          <a:p>
            <a:pPr>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r>
              <a:rPr lang="en-GB" altLang="en-US" sz="2000" dirty="0"/>
              <a:t>CSA helps to address increasing concerns about the lack of transparency, sustainability and resilience of our food system. It is one of the most radical ways that we can re-take control and ownership of our food system.</a:t>
            </a:r>
          </a:p>
          <a:p>
            <a:pPr>
              <a:spcBef>
                <a:spcPct val="0"/>
              </a:spcBef>
              <a:tabLst>
                <a:tab pos="0" algn="l"/>
                <a:tab pos="104775" algn="l"/>
                <a:tab pos="554038" algn="l"/>
                <a:tab pos="1003300" algn="l"/>
                <a:tab pos="1452563" algn="l"/>
                <a:tab pos="1901825" algn="l"/>
                <a:tab pos="2351088" algn="l"/>
                <a:tab pos="2800350" algn="l"/>
                <a:tab pos="3249613" algn="l"/>
                <a:tab pos="3698875" algn="l"/>
                <a:tab pos="4148138" algn="l"/>
                <a:tab pos="4597400" algn="l"/>
                <a:tab pos="5046663" algn="l"/>
                <a:tab pos="5495925" algn="l"/>
                <a:tab pos="5945188" algn="l"/>
                <a:tab pos="6394450" algn="l"/>
                <a:tab pos="6843713" algn="l"/>
                <a:tab pos="7292975" algn="l"/>
                <a:tab pos="7742238" algn="l"/>
                <a:tab pos="8191500" algn="l"/>
                <a:tab pos="8640763" algn="l"/>
              </a:tabLst>
            </a:pPr>
            <a:endParaRPr lang="en-GB" sz="2000" dirty="0"/>
          </a:p>
          <a:p>
            <a:r>
              <a:rPr lang="en-GB" sz="2000" dirty="0"/>
              <a:t>CSA farms in the UK share the following characteristics:</a:t>
            </a:r>
          </a:p>
          <a:p>
            <a:endParaRPr lang="en-GB" sz="2000" dirty="0"/>
          </a:p>
          <a:p>
            <a:pPr marL="285750" lvl="0" indent="-285750">
              <a:buFont typeface="Arial" panose="020B0604020202020204" pitchFamily="34" charset="0"/>
              <a:buChar char="•"/>
            </a:pPr>
            <a:r>
              <a:rPr lang="en-GB" sz="2000" dirty="0"/>
              <a:t>Agroecological</a:t>
            </a:r>
          </a:p>
          <a:p>
            <a:pPr marL="285750" lvl="0" indent="-285750">
              <a:buFont typeface="Arial" panose="020B0604020202020204" pitchFamily="34" charset="0"/>
              <a:buChar char="•"/>
            </a:pPr>
            <a:r>
              <a:rPr lang="en-GB" sz="2000" dirty="0"/>
              <a:t>Viable businesses</a:t>
            </a:r>
          </a:p>
          <a:p>
            <a:pPr marL="285750" lvl="0" indent="-285750">
              <a:buFont typeface="Arial" panose="020B0604020202020204" pitchFamily="34" charset="0"/>
              <a:buChar char="•"/>
            </a:pPr>
            <a:r>
              <a:rPr lang="en-GB" sz="2000" dirty="0"/>
              <a:t>Intrinsic Community Investment</a:t>
            </a:r>
          </a:p>
          <a:p>
            <a:pPr marL="285750" lvl="0" indent="-285750">
              <a:buFont typeface="Arial" panose="020B0604020202020204" pitchFamily="34" charset="0"/>
              <a:buChar char="•"/>
            </a:pPr>
            <a:r>
              <a:rPr lang="en-GB" sz="2000" dirty="0"/>
              <a:t>Local direct sales model with majority of produce from farm itself</a:t>
            </a:r>
          </a:p>
          <a:p>
            <a:r>
              <a:rPr lang="en-GB" sz="2000" dirty="0"/>
              <a:t> </a:t>
            </a:r>
          </a:p>
          <a:p>
            <a:r>
              <a:rPr lang="en-GB" sz="2000" dirty="0"/>
              <a:t>Most CSAs in the UK are horticultural but there are also flower, livestock, poultry, egg, fish, herb and fuel CSAs. </a:t>
            </a:r>
          </a:p>
          <a:p>
            <a:pPr fontAlgn="base"/>
            <a:endParaRPr lang="en-GB" b="1" i="1" dirty="0"/>
          </a:p>
          <a:p>
            <a:pPr fontAlgn="base"/>
            <a:endParaRPr lang="en-GB" dirty="0"/>
          </a:p>
          <a:p>
            <a:endParaRPr lang="en-US" dirty="0"/>
          </a:p>
        </p:txBody>
      </p:sp>
    </p:spTree>
    <p:extLst>
      <p:ext uri="{BB962C8B-B14F-4D97-AF65-F5344CB8AC3E}">
        <p14:creationId xmlns:p14="http://schemas.microsoft.com/office/powerpoint/2010/main" val="2378052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6FAEA4-203D-9B45-BB79-907264319676}"/>
              </a:ext>
            </a:extLst>
          </p:cNvPr>
          <p:cNvSpPr/>
          <p:nvPr/>
        </p:nvSpPr>
        <p:spPr>
          <a:xfrm>
            <a:off x="0" y="5727032"/>
            <a:ext cx="12192000" cy="1130968"/>
          </a:xfrm>
          <a:prstGeom prst="rect">
            <a:avLst/>
          </a:prstGeom>
          <a:solidFill>
            <a:srgbClr val="9AC5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rPr>
              <a:t>www.communitysupportedagriculture.org.uk</a:t>
            </a:r>
            <a:endParaRPr lang="en-US" sz="2400" dirty="0">
              <a:solidFill>
                <a:schemeClr val="tx1"/>
              </a:solidFill>
            </a:endParaRPr>
          </a:p>
        </p:txBody>
      </p:sp>
      <p:sp>
        <p:nvSpPr>
          <p:cNvPr id="8" name="TextBox 7">
            <a:extLst>
              <a:ext uri="{FF2B5EF4-FFF2-40B4-BE49-F238E27FC236}">
                <a16:creationId xmlns:a16="http://schemas.microsoft.com/office/drawing/2014/main" id="{09E313B1-DE12-C84E-868B-F5AD271CA551}"/>
              </a:ext>
            </a:extLst>
          </p:cNvPr>
          <p:cNvSpPr txBox="1"/>
          <p:nvPr/>
        </p:nvSpPr>
        <p:spPr>
          <a:xfrm>
            <a:off x="425784" y="450911"/>
            <a:ext cx="7892715" cy="461665"/>
          </a:xfrm>
          <a:prstGeom prst="rect">
            <a:avLst/>
          </a:prstGeom>
          <a:noFill/>
        </p:spPr>
        <p:txBody>
          <a:bodyPr wrap="square" rtlCol="0">
            <a:spAutoFit/>
          </a:bodyPr>
          <a:lstStyle/>
          <a:p>
            <a:r>
              <a:rPr lang="en-US" sz="2400" dirty="0">
                <a:solidFill>
                  <a:schemeClr val="accent6">
                    <a:lumMod val="50000"/>
                  </a:schemeClr>
                </a:solidFill>
              </a:rPr>
              <a:t>The Community Supported Agriculture (CSA) Network UK</a:t>
            </a:r>
          </a:p>
        </p:txBody>
      </p:sp>
      <p:sp>
        <p:nvSpPr>
          <p:cNvPr id="9" name="TextBox 8">
            <a:extLst>
              <a:ext uri="{FF2B5EF4-FFF2-40B4-BE49-F238E27FC236}">
                <a16:creationId xmlns:a16="http://schemas.microsoft.com/office/drawing/2014/main" id="{017564D8-884A-FF41-8B04-B66592708099}"/>
              </a:ext>
            </a:extLst>
          </p:cNvPr>
          <p:cNvSpPr txBox="1"/>
          <p:nvPr/>
        </p:nvSpPr>
        <p:spPr>
          <a:xfrm>
            <a:off x="298784" y="1555221"/>
            <a:ext cx="8416591" cy="1754326"/>
          </a:xfrm>
          <a:prstGeom prst="rect">
            <a:avLst/>
          </a:prstGeom>
          <a:noFill/>
        </p:spPr>
        <p:txBody>
          <a:bodyPr wrap="square" rtlCol="0">
            <a:spAutoFit/>
          </a:bodyPr>
          <a:lstStyle/>
          <a:p>
            <a:pPr marL="285750" indent="-285750">
              <a:buFont typeface="Arial" panose="020B0604020202020204" pitchFamily="34" charset="0"/>
              <a:buChar char="•"/>
            </a:pPr>
            <a:r>
              <a:rPr lang="en-GB" dirty="0"/>
              <a:t>The only organisation dedicated to supporting and promoting CSA in the UK</a:t>
            </a:r>
          </a:p>
          <a:p>
            <a:pPr marL="285750" indent="-285750">
              <a:buFont typeface="Arial" panose="020B0604020202020204" pitchFamily="34" charset="0"/>
              <a:buChar char="•"/>
            </a:pPr>
            <a:r>
              <a:rPr lang="en-GB" dirty="0"/>
              <a:t>A multi-stakeholder co-operative for CSA farms as well as organisations and individuals who support them across the UK</a:t>
            </a:r>
          </a:p>
          <a:p>
            <a:pPr marL="285750" indent="-285750">
              <a:buFont typeface="Arial" panose="020B0604020202020204" pitchFamily="34" charset="0"/>
              <a:buChar char="•"/>
            </a:pPr>
            <a:r>
              <a:rPr lang="en-GB" dirty="0"/>
              <a:t>Over 200 farm members, representing over 50,000 people eating from CSA,</a:t>
            </a:r>
          </a:p>
          <a:p>
            <a:pPr marL="11113" indent="-11113"/>
            <a:r>
              <a:rPr lang="en-GB" dirty="0"/>
              <a:t>      enormous growth in demand in the last 18 months</a:t>
            </a:r>
          </a:p>
          <a:p>
            <a:endParaRPr lang="en-US" dirty="0"/>
          </a:p>
        </p:txBody>
      </p:sp>
      <p:sp>
        <p:nvSpPr>
          <p:cNvPr id="16" name="TextBox 15">
            <a:extLst>
              <a:ext uri="{FF2B5EF4-FFF2-40B4-BE49-F238E27FC236}">
                <a16:creationId xmlns:a16="http://schemas.microsoft.com/office/drawing/2014/main" id="{E3ABE4D2-23E4-624E-9F75-A7F864EAE86B}"/>
              </a:ext>
            </a:extLst>
          </p:cNvPr>
          <p:cNvSpPr txBox="1"/>
          <p:nvPr/>
        </p:nvSpPr>
        <p:spPr>
          <a:xfrm>
            <a:off x="298784" y="2955985"/>
            <a:ext cx="8035213" cy="1200329"/>
          </a:xfrm>
          <a:prstGeom prst="rect">
            <a:avLst/>
          </a:prstGeom>
          <a:noFill/>
        </p:spPr>
        <p:txBody>
          <a:bodyPr wrap="none" rtlCol="0">
            <a:spAutoFit/>
          </a:bodyPr>
          <a:lstStyle/>
          <a:p>
            <a:pPr marL="285750" indent="-285750">
              <a:buFont typeface="Arial" panose="020B0604020202020204" pitchFamily="34" charset="0"/>
              <a:buChar char="•"/>
            </a:pPr>
            <a:r>
              <a:rPr lang="en-GB" dirty="0"/>
              <a:t>Emerged from a five-year project run by the Soil Association through the Lottery </a:t>
            </a:r>
          </a:p>
          <a:p>
            <a:r>
              <a:rPr lang="en-GB" dirty="0"/>
              <a:t>      funded Making Local Food Work (MLFW) programme. </a:t>
            </a:r>
          </a:p>
          <a:p>
            <a:pPr marL="285750" indent="-285750">
              <a:buFont typeface="Arial" panose="020B0604020202020204" pitchFamily="34" charset="0"/>
              <a:buChar char="•"/>
            </a:pPr>
            <a:r>
              <a:rPr lang="en-GB" dirty="0"/>
              <a:t> In 2013 the CSA Network UK was launched </a:t>
            </a:r>
          </a:p>
          <a:p>
            <a:endParaRPr lang="en-US" dirty="0"/>
          </a:p>
        </p:txBody>
      </p:sp>
      <p:pic>
        <p:nvPicPr>
          <p:cNvPr id="17" name="Picture 16">
            <a:extLst>
              <a:ext uri="{FF2B5EF4-FFF2-40B4-BE49-F238E27FC236}">
                <a16:creationId xmlns:a16="http://schemas.microsoft.com/office/drawing/2014/main" id="{CC8AA8CE-E2E6-B941-85AD-8A7D4EE838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40221" y="164775"/>
            <a:ext cx="2971799" cy="1033938"/>
          </a:xfrm>
          <a:prstGeom prst="rect">
            <a:avLst/>
          </a:prstGeom>
        </p:spPr>
      </p:pic>
      <p:sp>
        <p:nvSpPr>
          <p:cNvPr id="2" name="TextBox 1">
            <a:extLst>
              <a:ext uri="{FF2B5EF4-FFF2-40B4-BE49-F238E27FC236}">
                <a16:creationId xmlns:a16="http://schemas.microsoft.com/office/drawing/2014/main" id="{A7CA7CB2-0530-EE47-A1FF-9E679A2EAD25}"/>
              </a:ext>
            </a:extLst>
          </p:cNvPr>
          <p:cNvSpPr txBox="1"/>
          <p:nvPr/>
        </p:nvSpPr>
        <p:spPr>
          <a:xfrm>
            <a:off x="9812888" y="3715222"/>
            <a:ext cx="1226463" cy="276999"/>
          </a:xfrm>
          <a:prstGeom prst="rect">
            <a:avLst/>
          </a:prstGeom>
          <a:noFill/>
        </p:spPr>
        <p:txBody>
          <a:bodyPr wrap="square" rtlCol="0">
            <a:spAutoFit/>
          </a:bodyPr>
          <a:lstStyle/>
          <a:p>
            <a:r>
              <a:rPr lang="en-US" sz="1200" i="1" dirty="0"/>
              <a:t>Member growth</a:t>
            </a:r>
          </a:p>
        </p:txBody>
      </p:sp>
      <p:sp>
        <p:nvSpPr>
          <p:cNvPr id="10" name="TextBox 9">
            <a:extLst>
              <a:ext uri="{FF2B5EF4-FFF2-40B4-BE49-F238E27FC236}">
                <a16:creationId xmlns:a16="http://schemas.microsoft.com/office/drawing/2014/main" id="{C39A676D-1D06-294F-BD4D-D69FC369914F}"/>
              </a:ext>
            </a:extLst>
          </p:cNvPr>
          <p:cNvSpPr txBox="1"/>
          <p:nvPr/>
        </p:nvSpPr>
        <p:spPr>
          <a:xfrm>
            <a:off x="425785" y="1109813"/>
            <a:ext cx="7892715" cy="461665"/>
          </a:xfrm>
          <a:prstGeom prst="rect">
            <a:avLst/>
          </a:prstGeom>
          <a:noFill/>
        </p:spPr>
        <p:txBody>
          <a:bodyPr wrap="square" rtlCol="0">
            <a:spAutoFit/>
          </a:bodyPr>
          <a:lstStyle/>
          <a:p>
            <a:r>
              <a:rPr lang="en-US" sz="2400" dirty="0"/>
              <a:t>About us:</a:t>
            </a:r>
          </a:p>
        </p:txBody>
      </p:sp>
      <p:sp>
        <p:nvSpPr>
          <p:cNvPr id="11" name="Rectangle 10">
            <a:extLst>
              <a:ext uri="{FF2B5EF4-FFF2-40B4-BE49-F238E27FC236}">
                <a16:creationId xmlns:a16="http://schemas.microsoft.com/office/drawing/2014/main" id="{4207D5A2-8E26-6848-B823-CC809F3C1BBA}"/>
              </a:ext>
            </a:extLst>
          </p:cNvPr>
          <p:cNvSpPr/>
          <p:nvPr/>
        </p:nvSpPr>
        <p:spPr>
          <a:xfrm>
            <a:off x="298784" y="3984507"/>
            <a:ext cx="11450051" cy="923330"/>
          </a:xfrm>
          <a:prstGeom prst="rect">
            <a:avLst/>
          </a:prstGeom>
        </p:spPr>
        <p:txBody>
          <a:bodyPr wrap="square">
            <a:spAutoFit/>
          </a:bodyPr>
          <a:lstStyle/>
          <a:p>
            <a:pPr marL="285750" indent="-285750" algn="just">
              <a:buFont typeface="Arial" panose="020B0604020202020204" pitchFamily="34" charset="0"/>
              <a:buChar char="•"/>
            </a:pPr>
            <a:r>
              <a:rPr lang="en-GB" b="1" dirty="0">
                <a:latin typeface="Calibri" panose="020F0502020204030204" pitchFamily="34" charset="0"/>
                <a:ea typeface="Times New Roman" panose="02020603050405020304" pitchFamily="18" charset="0"/>
              </a:rPr>
              <a:t>Our Mission</a:t>
            </a:r>
            <a:endParaRPr lang="en-GB" sz="2000" dirty="0">
              <a:effectLst/>
              <a:latin typeface="Times New Roman" panose="02020603050405020304" pitchFamily="18" charset="0"/>
              <a:ea typeface="Times New Roman" panose="02020603050405020304" pitchFamily="18" charset="0"/>
            </a:endParaRPr>
          </a:p>
          <a:p>
            <a:pPr algn="just"/>
            <a:r>
              <a:rPr lang="en-GB" dirty="0">
                <a:latin typeface="Calibri" panose="020F0502020204030204" pitchFamily="34" charset="0"/>
                <a:ea typeface="Times New Roman" panose="02020603050405020304" pitchFamily="18" charset="0"/>
              </a:rPr>
              <a:t>     The Community Supported Agriculture (CSA) Network UK supports and promotes CSA farms to flourish across </a:t>
            </a:r>
          </a:p>
          <a:p>
            <a:pPr algn="just"/>
            <a:r>
              <a:rPr lang="en-GB" dirty="0">
                <a:latin typeface="Calibri" panose="020F0502020204030204" pitchFamily="34" charset="0"/>
                <a:ea typeface="Times New Roman" panose="02020603050405020304" pitchFamily="18" charset="0"/>
              </a:rPr>
              <a:t>     the country, working towards a fair, sustainable and resilient food system.</a:t>
            </a:r>
            <a:endParaRPr lang="en-GB" sz="20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F776465E-D2FC-7A46-B91F-D28C0BABA3E8}"/>
              </a:ext>
            </a:extLst>
          </p:cNvPr>
          <p:cNvSpPr txBox="1"/>
          <p:nvPr/>
        </p:nvSpPr>
        <p:spPr>
          <a:xfrm>
            <a:off x="298784" y="4949401"/>
            <a:ext cx="5452518" cy="646331"/>
          </a:xfrm>
          <a:prstGeom prst="rect">
            <a:avLst/>
          </a:prstGeom>
          <a:noFill/>
        </p:spPr>
        <p:txBody>
          <a:bodyPr wrap="none" rtlCol="0">
            <a:spAutoFit/>
          </a:bodyPr>
          <a:lstStyle/>
          <a:p>
            <a:pPr marL="285750" indent="-285750">
              <a:buFont typeface="Arial" panose="020B0604020202020204" pitchFamily="34" charset="0"/>
              <a:buChar char="•"/>
            </a:pPr>
            <a:r>
              <a:rPr lang="en-GB" b="1" dirty="0"/>
              <a:t>Our Vision </a:t>
            </a:r>
          </a:p>
          <a:p>
            <a:r>
              <a:rPr lang="en-GB" dirty="0"/>
              <a:t>     A thriving CSA in every neighbourhood across the UK </a:t>
            </a:r>
            <a:endParaRPr lang="en-US" dirty="0"/>
          </a:p>
        </p:txBody>
      </p:sp>
      <mc:AlternateContent xmlns:mc="http://schemas.openxmlformats.org/markup-compatibility/2006" xmlns:cx2="http://schemas.microsoft.com/office/drawing/2015/10/21/chartex">
        <mc:Choice Requires="cx2">
          <p:graphicFrame>
            <p:nvGraphicFramePr>
              <p:cNvPr id="14" name="Chart 13">
                <a:extLst>
                  <a:ext uri="{FF2B5EF4-FFF2-40B4-BE49-F238E27FC236}">
                    <a16:creationId xmlns:a16="http://schemas.microsoft.com/office/drawing/2014/main" id="{DDD027F6-9BE2-9B42-B13A-3BFCAD6AC920}"/>
                  </a:ext>
                </a:extLst>
              </p:cNvPr>
              <p:cNvGraphicFramePr/>
              <p:nvPr/>
            </p:nvGraphicFramePr>
            <p:xfrm>
              <a:off x="8445501" y="1543907"/>
              <a:ext cx="3355836" cy="2103120"/>
            </p:xfrm>
            <a:graphic>
              <a:graphicData uri="http://schemas.microsoft.com/office/drawing/2014/chartex">
                <cx:chart xmlns:cx="http://schemas.microsoft.com/office/drawing/2014/chartex" xmlns:r="http://schemas.openxmlformats.org/officeDocument/2006/relationships" r:id="rId4"/>
              </a:graphicData>
            </a:graphic>
          </p:graphicFrame>
        </mc:Choice>
        <mc:Fallback xmlns="">
          <p:pic>
            <p:nvPicPr>
              <p:cNvPr id="14" name="Chart 13">
                <a:extLst>
                  <a:ext uri="{FF2B5EF4-FFF2-40B4-BE49-F238E27FC236}">
                    <a16:creationId xmlns:a16="http://schemas.microsoft.com/office/drawing/2014/main" id="{DDD027F6-9BE2-9B42-B13A-3BFCAD6AC920}"/>
                  </a:ext>
                </a:extLst>
              </p:cNvPr>
              <p:cNvPicPr>
                <a:picLocks noGrp="1" noRot="1" noChangeAspect="1" noMove="1" noResize="1" noEditPoints="1" noAdjustHandles="1" noChangeArrowheads="1" noChangeShapeType="1"/>
              </p:cNvPicPr>
              <p:nvPr/>
            </p:nvPicPr>
            <p:blipFill>
              <a:blip r:embed="rId5"/>
              <a:stretch>
                <a:fillRect/>
              </a:stretch>
            </p:blipFill>
            <p:spPr>
              <a:xfrm>
                <a:off x="8445501" y="1543907"/>
                <a:ext cx="3355836" cy="2103120"/>
              </a:xfrm>
              <a:prstGeom prst="rect">
                <a:avLst/>
              </a:prstGeom>
            </p:spPr>
          </p:pic>
        </mc:Fallback>
      </mc:AlternateContent>
    </p:spTree>
    <p:extLst>
      <p:ext uri="{BB962C8B-B14F-4D97-AF65-F5344CB8AC3E}">
        <p14:creationId xmlns:p14="http://schemas.microsoft.com/office/powerpoint/2010/main" val="3399570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10471-A6DE-2E93-A41F-62AA1A3EAD96}"/>
              </a:ext>
            </a:extLst>
          </p:cNvPr>
          <p:cNvSpPr>
            <a:spLocks noGrp="1"/>
          </p:cNvSpPr>
          <p:nvPr>
            <p:ph type="ctrTitle"/>
          </p:nvPr>
        </p:nvSpPr>
        <p:spPr/>
        <p:txBody>
          <a:bodyPr/>
          <a:lstStyle/>
          <a:p>
            <a:r>
              <a:rPr lang="en-GB" dirty="0"/>
              <a:t>Knockfarrel Produce</a:t>
            </a:r>
          </a:p>
        </p:txBody>
      </p:sp>
      <p:sp>
        <p:nvSpPr>
          <p:cNvPr id="3" name="Subtitle 2">
            <a:extLst>
              <a:ext uri="{FF2B5EF4-FFF2-40B4-BE49-F238E27FC236}">
                <a16:creationId xmlns:a16="http://schemas.microsoft.com/office/drawing/2014/main" id="{FB6D6A0A-C3F8-2690-63FC-119C249CC628}"/>
              </a:ext>
            </a:extLst>
          </p:cNvPr>
          <p:cNvSpPr>
            <a:spLocks noGrp="1"/>
          </p:cNvSpPr>
          <p:nvPr>
            <p:ph type="subTitle" idx="1"/>
          </p:nvPr>
        </p:nvSpPr>
        <p:spPr/>
        <p:txBody>
          <a:bodyPr/>
          <a:lstStyle/>
          <a:p>
            <a:endParaRPr lang="en-GB" dirty="0"/>
          </a:p>
        </p:txBody>
      </p:sp>
      <p:pic>
        <p:nvPicPr>
          <p:cNvPr id="5" name="Picture 4" descr="Logo, company name&#10;&#10;Description automatically generated">
            <a:extLst>
              <a:ext uri="{FF2B5EF4-FFF2-40B4-BE49-F238E27FC236}">
                <a16:creationId xmlns:a16="http://schemas.microsoft.com/office/drawing/2014/main" id="{E44B0D29-A6C1-9CCE-32A4-056D1A874BB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94788" y="908304"/>
            <a:ext cx="7202424" cy="5041392"/>
          </a:xfrm>
          <a:prstGeom prst="rect">
            <a:avLst/>
          </a:prstGeom>
        </p:spPr>
      </p:pic>
    </p:spTree>
    <p:extLst>
      <p:ext uri="{BB962C8B-B14F-4D97-AF65-F5344CB8AC3E}">
        <p14:creationId xmlns:p14="http://schemas.microsoft.com/office/powerpoint/2010/main" val="557528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EA85C-5789-1322-9BDA-F276D846E686}"/>
              </a:ext>
            </a:extLst>
          </p:cNvPr>
          <p:cNvSpPr>
            <a:spLocks noGrp="1"/>
          </p:cNvSpPr>
          <p:nvPr>
            <p:ph type="title"/>
          </p:nvPr>
        </p:nvSpPr>
        <p:spPr/>
        <p:txBody>
          <a:bodyPr/>
          <a:lstStyle/>
          <a:p>
            <a:endParaRPr lang="en-GB"/>
          </a:p>
        </p:txBody>
      </p:sp>
      <p:pic>
        <p:nvPicPr>
          <p:cNvPr id="5" name="Content Placeholder 4" descr="A picture containing grass, outdoor, sky, mountain&#10;&#10;Description automatically generated">
            <a:extLst>
              <a:ext uri="{FF2B5EF4-FFF2-40B4-BE49-F238E27FC236}">
                <a16:creationId xmlns:a16="http://schemas.microsoft.com/office/drawing/2014/main" id="{F66B35BF-D71A-7657-BEE3-C9B515E87C5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19801" y="1734077"/>
            <a:ext cx="11734073" cy="4043772"/>
          </a:xfrm>
        </p:spPr>
      </p:pic>
    </p:spTree>
    <p:extLst>
      <p:ext uri="{BB962C8B-B14F-4D97-AF65-F5344CB8AC3E}">
        <p14:creationId xmlns:p14="http://schemas.microsoft.com/office/powerpoint/2010/main" val="32401617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2B755-416C-443E-A726-23646EF0AA49}"/>
              </a:ext>
            </a:extLst>
          </p:cNvPr>
          <p:cNvSpPr>
            <a:spLocks noGrp="1"/>
          </p:cNvSpPr>
          <p:nvPr>
            <p:ph type="title"/>
          </p:nvPr>
        </p:nvSpPr>
        <p:spPr/>
        <p:txBody>
          <a:bodyPr/>
          <a:lstStyle/>
          <a:p>
            <a:r>
              <a:rPr lang="en-GB" dirty="0"/>
              <a:t>KN</a:t>
            </a:r>
          </a:p>
        </p:txBody>
      </p:sp>
      <p:pic>
        <p:nvPicPr>
          <p:cNvPr id="9" name="Content Placeholder 8" descr="A close up of a green field&#10;&#10;Description generated with very high confidence">
            <a:extLst>
              <a:ext uri="{FF2B5EF4-FFF2-40B4-BE49-F238E27FC236}">
                <a16:creationId xmlns:a16="http://schemas.microsoft.com/office/drawing/2014/main" id="{5B8D0C1A-204F-496F-9356-46AA59A82C06}"/>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871522" y="225287"/>
            <a:ext cx="8418475" cy="6403860"/>
          </a:xfrm>
        </p:spPr>
      </p:pic>
    </p:spTree>
    <p:extLst>
      <p:ext uri="{BB962C8B-B14F-4D97-AF65-F5344CB8AC3E}">
        <p14:creationId xmlns:p14="http://schemas.microsoft.com/office/powerpoint/2010/main" val="12580147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1B150E-DE0A-F79F-55F5-98B9FC8B710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A26207B-066D-B1F5-DDA6-E3971D3223A2}"/>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B82766FF-862A-C079-51A9-53FF92D4F4E4}"/>
              </a:ext>
            </a:extLst>
          </p:cNvPr>
          <p:cNvSpPr>
            <a:spLocks noGrp="1"/>
          </p:cNvSpPr>
          <p:nvPr>
            <p:ph sz="half" idx="2"/>
          </p:nvPr>
        </p:nvSpPr>
        <p:spPr/>
        <p:txBody>
          <a:bodyPr/>
          <a:lstStyle/>
          <a:p>
            <a:endParaRPr lang="en-GB"/>
          </a:p>
        </p:txBody>
      </p:sp>
      <p:pic>
        <p:nvPicPr>
          <p:cNvPr id="5" name="Picture 4">
            <a:extLst>
              <a:ext uri="{FF2B5EF4-FFF2-40B4-BE49-F238E27FC236}">
                <a16:creationId xmlns:a16="http://schemas.microsoft.com/office/drawing/2014/main" id="{B1CBC253-EDE2-14BF-2D52-10F5C2E94D49}"/>
              </a:ext>
            </a:extLst>
          </p:cNvPr>
          <p:cNvPicPr>
            <a:picLocks noChangeAspect="1"/>
          </p:cNvPicPr>
          <p:nvPr/>
        </p:nvPicPr>
        <p:blipFill>
          <a:blip r:embed="rId2"/>
          <a:stretch>
            <a:fillRect/>
          </a:stretch>
        </p:blipFill>
        <p:spPr>
          <a:xfrm>
            <a:off x="-126259" y="-71021"/>
            <a:ext cx="12452411" cy="7004481"/>
          </a:xfrm>
          <a:prstGeom prst="rect">
            <a:avLst/>
          </a:prstGeom>
        </p:spPr>
      </p:pic>
    </p:spTree>
    <p:extLst>
      <p:ext uri="{BB962C8B-B14F-4D97-AF65-F5344CB8AC3E}">
        <p14:creationId xmlns:p14="http://schemas.microsoft.com/office/powerpoint/2010/main" val="33830298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D5F04-AE5E-4519-972D-E5E6526DBD89}"/>
              </a:ext>
            </a:extLst>
          </p:cNvPr>
          <p:cNvSpPr>
            <a:spLocks noGrp="1"/>
          </p:cNvSpPr>
          <p:nvPr>
            <p:ph type="title"/>
          </p:nvPr>
        </p:nvSpPr>
        <p:spPr/>
        <p:txBody>
          <a:bodyPr/>
          <a:lstStyle/>
          <a:p>
            <a:endParaRPr lang="en-GB"/>
          </a:p>
        </p:txBody>
      </p:sp>
      <p:pic>
        <p:nvPicPr>
          <p:cNvPr id="7" name="Content Placeholder 6" descr="A zebra standing on top of a dirt field&#10;&#10;Description generated with high confidence">
            <a:extLst>
              <a:ext uri="{FF2B5EF4-FFF2-40B4-BE49-F238E27FC236}">
                <a16:creationId xmlns:a16="http://schemas.microsoft.com/office/drawing/2014/main" id="{002DF554-A037-4A22-8A91-03F01F242282}"/>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1656604" y="225082"/>
            <a:ext cx="8553157" cy="6414868"/>
          </a:xfrm>
        </p:spPr>
      </p:pic>
    </p:spTree>
    <p:extLst>
      <p:ext uri="{BB962C8B-B14F-4D97-AF65-F5344CB8AC3E}">
        <p14:creationId xmlns:p14="http://schemas.microsoft.com/office/powerpoint/2010/main" val="262049888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TotalTime>
  <Words>2763</Words>
  <Application>Microsoft Macintosh PowerPoint</Application>
  <PresentationFormat>Widescreen</PresentationFormat>
  <Paragraphs>176</Paragraphs>
  <Slides>25</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Knockfarrel Produce</vt:lpstr>
      <vt:lpstr>PowerPoint Presentation</vt:lpstr>
      <vt:lpstr>KN</vt:lpstr>
      <vt:lpstr>PowerPoint Presentation</vt:lpstr>
      <vt:lpstr>PowerPoint Presentation</vt:lpstr>
      <vt:lpstr>PowerPoint Presentation</vt:lpstr>
      <vt:lpstr>2021 croft outputs</vt:lpstr>
      <vt:lpstr>Knockfarrel Produce CSA?</vt:lpstr>
      <vt:lpstr>PowerPoint Presentation</vt:lpstr>
      <vt:lpstr>Food Chain Revolutions Is Community Supported Agriculture a viable alternative?</vt:lpstr>
      <vt:lpstr>Helsinki, Finland</vt:lpstr>
      <vt:lpstr>Mulhuttan, Sweden Adam Arnesson</vt:lpstr>
      <vt:lpstr>San  Francisco, US</vt:lpstr>
      <vt:lpstr>Fukushima, Japan Teikei’s</vt:lpstr>
      <vt:lpstr>PowerPoint Presentation</vt:lpstr>
      <vt:lpstr>PowerPoint Presentation</vt:lpstr>
      <vt:lpstr>PowerPoint Presentation</vt:lpstr>
      <vt:lpstr>PowerPoint Presentation</vt:lpstr>
      <vt:lpstr>PowerPoint Presentation</vt:lpstr>
      <vt:lpstr>Plotgate Community Farm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suzymayr suzymayr</dc:creator>
  <cp:lastModifiedBy>Ted Roberts</cp:lastModifiedBy>
  <cp:revision>2</cp:revision>
  <dcterms:created xsi:type="dcterms:W3CDTF">2022-12-14T21:03:57Z</dcterms:created>
  <dcterms:modified xsi:type="dcterms:W3CDTF">2023-01-28T13:24:48Z</dcterms:modified>
</cp:coreProperties>
</file>