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8" r:id="rId3"/>
    <p:sldId id="257" r:id="rId4"/>
    <p:sldId id="259" r:id="rId5"/>
    <p:sldId id="260" r:id="rId6"/>
    <p:sldId id="261" r:id="rId7"/>
    <p:sldId id="262" r:id="rId8"/>
    <p:sldId id="263" r:id="rId9"/>
    <p:sldId id="265" r:id="rId10"/>
    <p:sldId id="267" r:id="rId11"/>
    <p:sldId id="270" r:id="rId12"/>
    <p:sldId id="271" r:id="rId13"/>
    <p:sldId id="273" r:id="rId14"/>
    <p:sldId id="274" r:id="rId15"/>
    <p:sldId id="276" r:id="rId16"/>
    <p:sldId id="278" r:id="rId1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j-lt"/>
        <a:ea typeface="+mj-ea"/>
        <a:cs typeface="+mj-cs"/>
        <a:sym typeface="Helvetica Neu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19"/>
    <p:restoredTop sz="69284"/>
  </p:normalViewPr>
  <p:slideViewPr>
    <p:cSldViewPr snapToGrid="0">
      <p:cViewPr varScale="1">
        <p:scale>
          <a:sx n="60" d="100"/>
          <a:sy n="60" d="100"/>
        </p:scale>
        <p:origin x="2208" y="176"/>
      </p:cViewPr>
      <p:guideLst/>
    </p:cSldViewPr>
  </p:slideViewPr>
  <p:outlineViewPr>
    <p:cViewPr>
      <p:scale>
        <a:sx n="33" d="100"/>
        <a:sy n="33" d="100"/>
      </p:scale>
      <p:origin x="0" y="-2672"/>
    </p:cViewPr>
  </p:outlineViewPr>
  <p:notesTextViewPr>
    <p:cViewPr>
      <p:scale>
        <a:sx n="1" d="1"/>
        <a:sy n="1" d="1"/>
      </p:scale>
      <p:origin x="0" y="0"/>
    </p:cViewPr>
  </p:notesTextViewPr>
  <p:notesViewPr>
    <p:cSldViewPr snapToGrid="0">
      <p:cViewPr varScale="1">
        <p:scale>
          <a:sx n="95" d="100"/>
          <a:sy n="95" d="100"/>
        </p:scale>
        <p:origin x="354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prstGeom prst="rect">
            <a:avLst/>
          </a:prstGeom>
        </p:spPr>
        <p:txBody>
          <a:bodyPr/>
          <a:lstStyle/>
          <a:p>
            <a:endParaRPr/>
          </a:p>
        </p:txBody>
      </p:sp>
      <p:sp>
        <p:nvSpPr>
          <p:cNvPr id="165" name="Shape 165"/>
          <p:cNvSpPr>
            <a:spLocks noGrp="1"/>
          </p:cNvSpPr>
          <p:nvPr>
            <p:ph type="body" sz="quarter" idx="1"/>
          </p:nvPr>
        </p:nvSpPr>
        <p:spPr>
          <a:prstGeom prst="rect">
            <a:avLst/>
          </a:prstGeom>
        </p:spPr>
        <p:txBody>
          <a:bodyPr/>
          <a:lstStyle/>
          <a:p>
            <a:r>
              <a:rPr lang="en-GB" dirty="0"/>
              <a:t>LEAP was set up as an impact first programme</a:t>
            </a:r>
          </a:p>
          <a:p>
            <a:r>
              <a:rPr lang="en-GB" dirty="0"/>
              <a:t>Grant used to assess, monitor and develop their social impact</a:t>
            </a:r>
          </a:p>
          <a:p>
            <a:r>
              <a:rPr lang="en-GB" dirty="0"/>
              <a:t>The aim of LEAP was that over time we would plot their progress in terms of social impact </a:t>
            </a:r>
            <a:r>
              <a:rPr lang="en-GB" dirty="0" err="1"/>
              <a:t>dvpt</a:t>
            </a:r>
            <a:endParaRPr lang="en-GB" dirty="0"/>
          </a:p>
          <a:p>
            <a:r>
              <a:rPr lang="en-GB" dirty="0"/>
              <a:t>But this has proved very challenging in the context of also trying to run a business</a:t>
            </a:r>
          </a:p>
          <a:p>
            <a:r>
              <a:rPr lang="en-GB" dirty="0"/>
              <a:t>Mostly we have helped the orgs benchmark what impact they are already having beyond maybe some customer surveys but these were mainly focussed around the product rather than any social impact</a:t>
            </a:r>
          </a:p>
          <a:p>
            <a:endParaRPr lang="en-GB" dirty="0"/>
          </a:p>
          <a:p>
            <a:r>
              <a:rPr dirty="0"/>
              <a:t>Mostly we’ve conducted with surveys, interviews and focus groups with customers, volunteers, staff and business leaders</a:t>
            </a:r>
          </a:p>
          <a:p>
            <a:r>
              <a:rPr dirty="0"/>
              <a:t>The report was based on a cohort of 8 businesses, currently 11, and 3 more in the pipeline </a:t>
            </a:r>
          </a:p>
          <a:p>
            <a:r>
              <a:rPr dirty="0"/>
              <a:t>We also presented at an International Conference this summer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noRot="1" noChangeAspect="1"/>
          </p:cNvSpPr>
          <p:nvPr>
            <p:ph type="sldImg"/>
          </p:nvPr>
        </p:nvSpPr>
        <p:spPr>
          <a:prstGeom prst="rect">
            <a:avLst/>
          </a:prstGeom>
        </p:spPr>
        <p:txBody>
          <a:bodyPr/>
          <a:lstStyle/>
          <a:p>
            <a:endParaRPr/>
          </a:p>
        </p:txBody>
      </p:sp>
      <p:sp>
        <p:nvSpPr>
          <p:cNvPr id="230" name="Shape 230"/>
          <p:cNvSpPr>
            <a:spLocks noGrp="1"/>
          </p:cNvSpPr>
          <p:nvPr>
            <p:ph type="body" sz="quarter" idx="1"/>
          </p:nvPr>
        </p:nvSpPr>
        <p:spPr>
          <a:prstGeom prst="rect">
            <a:avLst/>
          </a:prstGeom>
        </p:spPr>
        <p:txBody>
          <a:bodyPr/>
          <a:lstStyle/>
          <a:p>
            <a:r>
              <a:rPr dirty="0"/>
              <a:t>What we </a:t>
            </a:r>
            <a:r>
              <a:rPr lang="en-GB" dirty="0"/>
              <a:t>found out from the various interviews we did with people engaged with the CFB </a:t>
            </a:r>
            <a:r>
              <a:rPr lang="en-GB" dirty="0" err="1"/>
              <a:t>i</a:t>
            </a:r>
            <a:r>
              <a:rPr dirty="0"/>
              <a:t>people will connect to the bits of the mission that suit their view of the world, sometimes despite rather than because</a:t>
            </a:r>
            <a:endParaRPr lang="en-GB" dirty="0"/>
          </a:p>
          <a:p>
            <a:endParaRPr lang="en-GB" dirty="0"/>
          </a:p>
          <a:p>
            <a:pPr marL="0" marR="0" lvl="0" indent="0" defTabSz="457200" eaLnBrk="1" fontAlgn="auto" latinLnBrk="0" hangingPunct="1">
              <a:lnSpc>
                <a:spcPct val="117999"/>
              </a:lnSpc>
              <a:spcBef>
                <a:spcPts val="0"/>
              </a:spcBef>
              <a:spcAft>
                <a:spcPts val="0"/>
              </a:spcAft>
              <a:buClrTx/>
              <a:buSzTx/>
              <a:buFontTx/>
              <a:buNone/>
              <a:tabLst/>
              <a:defRPr/>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People project their own mission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onto an organisation saying things like</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 “they reflect my values”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and that they wanted to</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 “support the ethics and values that the business represented”.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But</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 it’s not always clear exactly what those ethics and values are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and customers interpret those in ways that reflect their own values. At the same time there can also be a tension between the values the founders want to embody whilst trying to do so in a neoliberal system that is stacked up against them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prstGeom prst="rect">
            <a:avLst/>
          </a:prstGeom>
        </p:spPr>
        <p:txBody>
          <a:bodyPr/>
          <a:lstStyle/>
          <a:p>
            <a:endParaRPr/>
          </a:p>
        </p:txBody>
      </p:sp>
      <p:sp>
        <p:nvSpPr>
          <p:cNvPr id="236" name="Shape 236"/>
          <p:cNvSpPr>
            <a:spLocks noGrp="1"/>
          </p:cNvSpPr>
          <p:nvPr>
            <p:ph type="body" sz="quarter" idx="1"/>
          </p:nvPr>
        </p:nvSpPr>
        <p:spPr>
          <a:prstGeom prst="rect">
            <a:avLst/>
          </a:prstGeom>
        </p:spPr>
        <p:txBody>
          <a:bodyPr/>
          <a:lstStyle/>
          <a:p>
            <a:r>
              <a:rPr lang="en-GB" dirty="0"/>
              <a:t>There can also be a tension between the values of the customers and the founders as this quote shows. On the one hand it’s good that people engage with just those parts of the business they like and ignore the others, but on the downside it raises the question about who is driving the mission?</a:t>
            </a:r>
          </a:p>
          <a:p>
            <a:endParaRPr lang="en-GB" dirty="0"/>
          </a:p>
          <a:p>
            <a:r>
              <a:rPr lang="en-GB" dirty="0"/>
              <a:t>This in turn raises the question </a:t>
            </a:r>
            <a:r>
              <a:rPr dirty="0"/>
              <a:t>Who is driving the mission? The founders or the customers?</a:t>
            </a:r>
          </a:p>
          <a:p>
            <a:r>
              <a:rPr dirty="0"/>
              <a:t>Each customer interprets the CFBs mission in their own way – customers project their values onto the business</a:t>
            </a:r>
          </a:p>
          <a:p>
            <a:r>
              <a:rPr dirty="0"/>
              <a:t>Environmental concerns come out as key driver as does supporting local </a:t>
            </a:r>
            <a:r>
              <a:rPr dirty="0" err="1"/>
              <a:t>busineses</a:t>
            </a:r>
            <a:endParaRPr dirty="0"/>
          </a:p>
          <a:p>
            <a:r>
              <a:rPr dirty="0"/>
              <a:t>yet organic doesn’t (under 50pct) shows disconnect between the message of organic and the environmental benefits</a:t>
            </a:r>
          </a:p>
          <a:p>
            <a:r>
              <a:rPr dirty="0"/>
              <a:t>Linking of taste and place reflects something closer to the French </a:t>
            </a:r>
            <a:r>
              <a:rPr dirty="0" err="1"/>
              <a:t>terrioir</a:t>
            </a:r>
            <a:r>
              <a:rPr dirty="0"/>
              <a:t> which appeals to some but alienates others</a:t>
            </a:r>
            <a:endParaRPr lang="en-GB" dirty="0"/>
          </a:p>
          <a:p>
            <a:endParaRPr lang="en-GB" dirty="0"/>
          </a:p>
          <a:p>
            <a:r>
              <a:rPr lang="en-GB"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main driver for consumer engagement are environmental concerns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84pct said they wanted to use less packaging and reduce their carbon footprint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Over 70pt stated a desire to support local businesses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Only 48pctplaced organic as highly important – we’d like to understand better this disconnect between organic and environmental impact</a:t>
            </a:r>
          </a:p>
          <a:p>
            <a:endParaRPr lang="en-GB"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r>
              <a:rPr lang="en-GB" sz="2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effectLst/>
                <a:latin typeface="Arial" panose="020B0604020202020204" pitchFamily="34" charset="0"/>
                <a:ea typeface="Times New Roman" panose="02020603050405020304" pitchFamily="18" charset="0"/>
                <a:cs typeface="Times New Roman" panose="02020603050405020304" pitchFamily="18" charset="0"/>
              </a:rPr>
              <a:t>The way </a:t>
            </a:r>
            <a:r>
              <a:rPr lang="en-GB" sz="2400" b="1" dirty="0">
                <a:effectLst/>
                <a:latin typeface="Arial" panose="020B0604020202020204" pitchFamily="34" charset="0"/>
                <a:ea typeface="Times New Roman" panose="02020603050405020304" pitchFamily="18" charset="0"/>
                <a:cs typeface="Times New Roman" panose="02020603050405020304" pitchFamily="18" charset="0"/>
              </a:rPr>
              <a:t>customers interpret local as more environmentally friendly is also questionable</a:t>
            </a:r>
            <a:r>
              <a:rPr lang="en-GB" sz="2400" dirty="0">
                <a:effectLst/>
                <a:latin typeface="Arial" panose="020B0604020202020204" pitchFamily="34" charset="0"/>
                <a:ea typeface="Times New Roman" panose="02020603050405020304" pitchFamily="18" charset="0"/>
                <a:cs typeface="Times New Roman" panose="02020603050405020304" pitchFamily="18" charset="0"/>
              </a:rPr>
              <a:t>  but the linking of locality to taste and place reflects something closer to the </a:t>
            </a:r>
            <a:r>
              <a:rPr lang="en-GB" sz="2400" b="1" dirty="0">
                <a:effectLst/>
                <a:latin typeface="Arial" panose="020B0604020202020204" pitchFamily="34" charset="0"/>
                <a:ea typeface="Times New Roman" panose="02020603050405020304" pitchFamily="18" charset="0"/>
                <a:cs typeface="Times New Roman" panose="02020603050405020304" pitchFamily="18" charset="0"/>
              </a:rPr>
              <a:t>French concept of “terroir” which appeals to some consumers whilst </a:t>
            </a:r>
            <a:r>
              <a:rPr lang="en-GB" sz="2400" b="1" dirty="0" err="1">
                <a:effectLst/>
                <a:latin typeface="Arial" panose="020B0604020202020204" pitchFamily="34" charset="0"/>
                <a:ea typeface="Times New Roman" panose="02020603050405020304" pitchFamily="18" charset="0"/>
                <a:cs typeface="Times New Roman" panose="02020603050405020304" pitchFamily="18" charset="0"/>
              </a:rPr>
              <a:t>alientating</a:t>
            </a:r>
            <a:r>
              <a:rPr lang="en-GB" sz="2400" b="1" dirty="0">
                <a:effectLst/>
                <a:latin typeface="Arial" panose="020B0604020202020204" pitchFamily="34" charset="0"/>
                <a:ea typeface="Times New Roman" panose="02020603050405020304" pitchFamily="18" charset="0"/>
                <a:cs typeface="Times New Roman" panose="02020603050405020304" pitchFamily="18" charset="0"/>
              </a:rPr>
              <a:t> others.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noRot="1" noChangeAspect="1"/>
          </p:cNvSpPr>
          <p:nvPr>
            <p:ph type="sldImg"/>
          </p:nvPr>
        </p:nvSpPr>
        <p:spPr>
          <a:prstGeom prst="rect">
            <a:avLst/>
          </a:prstGeom>
        </p:spPr>
        <p:txBody>
          <a:bodyPr/>
          <a:lstStyle/>
          <a:p>
            <a:endParaRPr/>
          </a:p>
        </p:txBody>
      </p:sp>
      <p:sp>
        <p:nvSpPr>
          <p:cNvPr id="246" name="Shape 246"/>
          <p:cNvSpPr>
            <a:spLocks noGrp="1"/>
          </p:cNvSpPr>
          <p:nvPr>
            <p:ph type="body" sz="quarter" idx="1"/>
          </p:nvPr>
        </p:nvSpPr>
        <p:spPr>
          <a:prstGeom prst="rect">
            <a:avLst/>
          </a:prstGeom>
        </p:spPr>
        <p:txBody>
          <a:bodyPr/>
          <a:lstStyle/>
          <a:p>
            <a:r>
              <a:rPr lang="en-GB" dirty="0"/>
              <a:t>So how do CFBs grow from beyond the people they are reaching now?</a:t>
            </a:r>
          </a:p>
          <a:p>
            <a:endParaRPr lang="en-GB" dirty="0"/>
          </a:p>
          <a:p>
            <a:r>
              <a:rPr dirty="0"/>
              <a:t>To grow a market, businesses face a problem of perception rooted in mainstream food cultures </a:t>
            </a:r>
            <a:endParaRPr lang="en-GB" dirty="0"/>
          </a:p>
          <a:p>
            <a:endParaRPr lang="en-GB" dirty="0"/>
          </a:p>
          <a:p>
            <a:pPr marL="0" marR="0" lvl="0" indent="0" defTabSz="457200" eaLnBrk="1" fontAlgn="auto" latinLnBrk="0" hangingPunct="1">
              <a:lnSpc>
                <a:spcPct val="117999"/>
              </a:lnSpc>
              <a:spcBef>
                <a:spcPts val="0"/>
              </a:spcBef>
              <a:spcAft>
                <a:spcPts val="0"/>
              </a:spcAft>
              <a:buClrTx/>
              <a:buSzTx/>
              <a:buFontTx/>
              <a:buNone/>
              <a:tabLst/>
              <a:defRPr/>
            </a:pPr>
            <a:r>
              <a:rPr lang="en-GB" sz="1800" dirty="0">
                <a:solidFill>
                  <a:srgbClr val="000000"/>
                </a:solidFill>
                <a:effectLst/>
                <a:latin typeface="Arial" panose="020B0604020202020204" pitchFamily="34" charset="0"/>
                <a:ea typeface="Times New Roman" panose="02020603050405020304" pitchFamily="18" charset="0"/>
              </a:rPr>
              <a:t>Many CFBs saw a surge in numbers during Covid which seems to have been </a:t>
            </a:r>
            <a:r>
              <a:rPr lang="en-GB" sz="1800" b="1" dirty="0">
                <a:solidFill>
                  <a:srgbClr val="000000"/>
                </a:solidFill>
                <a:effectLst/>
                <a:latin typeface="Arial" panose="020B0604020202020204" pitchFamily="34" charset="0"/>
                <a:ea typeface="Times New Roman" panose="02020603050405020304" pitchFamily="18" charset="0"/>
              </a:rPr>
              <a:t>driven by availability and access rather than any connection to mission</a:t>
            </a:r>
            <a:r>
              <a:rPr lang="en-GB" sz="1800" dirty="0">
                <a:solidFill>
                  <a:srgbClr val="000000"/>
                </a:solidFill>
                <a:effectLst/>
                <a:latin typeface="Arial" panose="020B0604020202020204" pitchFamily="34" charset="0"/>
                <a:ea typeface="Times New Roman" panose="02020603050405020304" pitchFamily="18" charset="0"/>
              </a:rPr>
              <a:t>. </a:t>
            </a:r>
            <a:r>
              <a:rPr lang="en-GB" sz="1800" b="1" dirty="0">
                <a:solidFill>
                  <a:srgbClr val="000000"/>
                </a:solidFill>
                <a:effectLst/>
                <a:latin typeface="Arial" panose="020B0604020202020204" pitchFamily="34" charset="0"/>
                <a:ea typeface="Times New Roman" panose="02020603050405020304" pitchFamily="18" charset="0"/>
              </a:rPr>
              <a:t>Different CFBs however have suffered different levels of drop off since Covid and understanding more about those people to signed up during that time and why it didn’t translate to long term commitment is something that warrants further exploration</a:t>
            </a:r>
            <a:r>
              <a:rPr lang="en-GB" sz="1800" dirty="0">
                <a:solidFill>
                  <a:srgbClr val="000000"/>
                </a:solidFill>
                <a:effectLst/>
                <a:latin typeface="Arial" panose="020B0604020202020204" pitchFamily="34" charset="0"/>
                <a:ea typeface="Times New Roman" panose="02020603050405020304" pitchFamily="18" charset="0"/>
              </a:rPr>
              <a:t> and could be </a:t>
            </a:r>
            <a:r>
              <a:rPr lang="en-GB" sz="1800" b="1" dirty="0">
                <a:solidFill>
                  <a:srgbClr val="000000"/>
                </a:solidFill>
                <a:effectLst/>
                <a:latin typeface="Arial" panose="020B0604020202020204" pitchFamily="34" charset="0"/>
                <a:ea typeface="Times New Roman" panose="02020603050405020304" pitchFamily="18" charset="0"/>
              </a:rPr>
              <a:t>important for improving longer term resilience</a:t>
            </a:r>
            <a:r>
              <a:rPr lang="en-GB" sz="1800" dirty="0">
                <a:solidFill>
                  <a:srgbClr val="000000"/>
                </a:solidFill>
                <a:effectLst/>
                <a:latin typeface="Arial" panose="020B0604020202020204" pitchFamily="34" charset="0"/>
                <a:ea typeface="Times New Roman" panose="02020603050405020304" pitchFamily="18" charset="0"/>
              </a:rPr>
              <a:t> of CFBs.</a:t>
            </a:r>
            <a:endParaRPr lang="en-GB" sz="1800" dirty="0">
              <a:effectLst/>
              <a:latin typeface="Times New Roman" panose="02020603050405020304" pitchFamily="18" charset="0"/>
              <a:ea typeface="Times New Roman" panose="02020603050405020304" pitchFamily="18" charset="0"/>
            </a:endParaRPr>
          </a:p>
          <a:p>
            <a:endParaRPr dirty="0"/>
          </a:p>
          <a:p>
            <a:endParaRPr dirty="0"/>
          </a:p>
          <a:p>
            <a:r>
              <a:rPr lang="en-GB" dirty="0"/>
              <a:t>It seems therefore that the </a:t>
            </a:r>
            <a:r>
              <a:rPr dirty="0"/>
              <a:t>Covid spike driven by access and availability rather than mission</a:t>
            </a:r>
          </a:p>
          <a:p>
            <a:r>
              <a:rPr lang="en-GB" dirty="0"/>
              <a:t>Understanding why this is the case would be really useful for long term resilience</a:t>
            </a:r>
          </a:p>
          <a:p>
            <a:r>
              <a:rPr lang="en-GB" dirty="0"/>
              <a:t>It is probably not too late to tap into the people who left and find out a bit more about their motivations</a:t>
            </a:r>
          </a:p>
          <a:p>
            <a:r>
              <a:rPr dirty="0"/>
              <a:t>Gave us a chance to see into the minds of new customers</a:t>
            </a:r>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noRot="1" noChangeAspect="1"/>
          </p:cNvSpPr>
          <p:nvPr>
            <p:ph type="sldImg"/>
          </p:nvPr>
        </p:nvSpPr>
        <p:spPr>
          <a:prstGeom prst="rect">
            <a:avLst/>
          </a:prstGeom>
        </p:spPr>
        <p:txBody>
          <a:bodyPr/>
          <a:lstStyle/>
          <a:p>
            <a:endParaRPr/>
          </a:p>
        </p:txBody>
      </p:sp>
      <p:sp>
        <p:nvSpPr>
          <p:cNvPr id="252" name="Shape 252"/>
          <p:cNvSpPr>
            <a:spLocks noGrp="1"/>
          </p:cNvSpPr>
          <p:nvPr>
            <p:ph type="body" sz="quarter" idx="1"/>
          </p:nvPr>
        </p:nvSpPr>
        <p:spPr>
          <a:prstGeom prst="rect">
            <a:avLst/>
          </a:prstGeom>
        </p:spPr>
        <p:txBody>
          <a:bodyPr/>
          <a:lstStyle/>
          <a:p>
            <a:r>
              <a:rPr lang="en-GB" dirty="0"/>
              <a:t>The conflicts and challenges of running a business that just about washes its face whilst also delivering on the mission which costs money and doesn’t add to the financial bottom line</a:t>
            </a:r>
          </a:p>
          <a:p>
            <a:endParaRPr lang="en-GB" dirty="0"/>
          </a:p>
          <a:p>
            <a:r>
              <a:rPr lang="en-GB" dirty="0"/>
              <a:t>Is it reasonable to expect CFBs to also deliver social impacts</a:t>
            </a:r>
          </a:p>
          <a:p>
            <a:endParaRPr lang="en-GB" dirty="0"/>
          </a:p>
          <a:p>
            <a:r>
              <a:rPr lang="en-GB" dirty="0"/>
              <a:t>There isa need of an urgent reframing and questioning around who pays for that social mission and who is putting the pressure of CFBs to deliver it?. CFBs have the potential and will to deliver far more social impact than they do but the question of who pays needs to be brought to the fore and CFBs must move the focus away from an expectation that they will or should deliver this as part of their business model where the neoliberal environment in which they operate makes that impossible</a:t>
            </a:r>
          </a:p>
          <a:p>
            <a:endParaRPr lang="en-GB" dirty="0"/>
          </a:p>
          <a:p>
            <a:r>
              <a:rPr dirty="0"/>
              <a:t>Signs of a distinct disconnect</a:t>
            </a:r>
          </a:p>
          <a:p>
            <a:r>
              <a:rPr dirty="0"/>
              <a:t>If there’s a big gap between business and mission, where is the meeting point?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noRot="1" noChangeAspect="1"/>
          </p:cNvSpPr>
          <p:nvPr>
            <p:ph type="sldImg"/>
          </p:nvPr>
        </p:nvSpPr>
        <p:spPr>
          <a:prstGeom prst="rect">
            <a:avLst/>
          </a:prstGeom>
        </p:spPr>
        <p:txBody>
          <a:bodyPr/>
          <a:lstStyle/>
          <a:p>
            <a:endParaRPr/>
          </a:p>
        </p:txBody>
      </p:sp>
      <p:sp>
        <p:nvSpPr>
          <p:cNvPr id="264" name="Shape 264"/>
          <p:cNvSpPr>
            <a:spLocks noGrp="1"/>
          </p:cNvSpPr>
          <p:nvPr>
            <p:ph type="body" sz="quarter" idx="1"/>
          </p:nvPr>
        </p:nvSpPr>
        <p:spPr>
          <a:prstGeom prst="rect">
            <a:avLst/>
          </a:prstGeom>
        </p:spPr>
        <p:txBody>
          <a:bodyPr/>
          <a:lstStyle/>
          <a:p>
            <a:endParaRPr lang="en-GB" dirty="0"/>
          </a:p>
          <a:p>
            <a:r>
              <a:rPr lang="en-GB" dirty="0"/>
              <a:t>Answering all of these questions will help us to understand better what resilience means in the context of a CFB</a:t>
            </a:r>
          </a:p>
          <a:p>
            <a:endParaRPr lang="en-GB" dirty="0"/>
          </a:p>
          <a:p>
            <a:r>
              <a:rPr lang="en-GB" dirty="0"/>
              <a:t>We think some focus on the </a:t>
            </a:r>
            <a:r>
              <a:rPr lang="en-GB" dirty="0" err="1"/>
              <a:t>ecomomic</a:t>
            </a:r>
            <a:r>
              <a:rPr lang="en-GB" dirty="0"/>
              <a:t> benefits for the local economies also warrants some attention given the interest that customers (particularly in rural areas) have on issues of locality a</a:t>
            </a:r>
          </a:p>
          <a:p>
            <a:r>
              <a:rPr lang="en-GB" dirty="0"/>
              <a:t>and </a:t>
            </a:r>
            <a:r>
              <a:rPr lang="en-GB" dirty="0" err="1"/>
              <a:t>terrior</a:t>
            </a:r>
            <a:r>
              <a:rPr lang="en-GB" dirty="0"/>
              <a:t>.</a:t>
            </a:r>
          </a:p>
          <a:p>
            <a:endParaRPr lang="en-GB" dirty="0"/>
          </a:p>
          <a:p>
            <a:r>
              <a:rPr lang="en-GB" dirty="0"/>
              <a:t>Some sort of low level LM3 type analysis which gives CFBs data on their economic impact could be useful in reducing drop off and fostering customer loyalty. Customers know about the environmental impacts that CFBs have but their economic impact is less well known and understood by both customers and policy holders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contact us if you would be interested in being part of future research</a:t>
            </a:r>
          </a:p>
          <a:p>
            <a:endParaRPr lang="en-US" dirty="0"/>
          </a:p>
          <a:p>
            <a:r>
              <a:rPr lang="en-US" dirty="0"/>
              <a:t>Have a look at the full Food for Thought report</a:t>
            </a:r>
          </a:p>
          <a:p>
            <a:endParaRPr lang="en-US" dirty="0"/>
          </a:p>
          <a:p>
            <a:r>
              <a:rPr lang="en-US" dirty="0"/>
              <a:t>Have a look at the social impact toolkit </a:t>
            </a:r>
          </a:p>
          <a:p>
            <a:endParaRPr lang="en-US" dirty="0"/>
          </a:p>
          <a:p>
            <a:r>
              <a:rPr lang="en-US" dirty="0"/>
              <a:t>Be interested to hear your thoughts and what else you would like to know about CFBs.</a:t>
            </a:r>
          </a:p>
        </p:txBody>
      </p:sp>
    </p:spTree>
    <p:extLst>
      <p:ext uri="{BB962C8B-B14F-4D97-AF65-F5344CB8AC3E}">
        <p14:creationId xmlns:p14="http://schemas.microsoft.com/office/powerpoint/2010/main" val="2048470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r>
              <a:rPr dirty="0"/>
              <a:t>As a reminder to ourselves about why social impact is important and how we got here:</a:t>
            </a:r>
          </a:p>
          <a:p>
            <a:endParaRPr dirty="0"/>
          </a:p>
          <a:p>
            <a:r>
              <a:rPr lang="en-GB" dirty="0"/>
              <a:t>Because we only support enterprises that produce food agroecologically so therefore we do need to be as interested in the social as well as the environmental impacts </a:t>
            </a:r>
          </a:p>
          <a:p>
            <a:endParaRPr lang="en-GB" dirty="0"/>
          </a:p>
          <a:p>
            <a:r>
              <a:rPr dirty="0"/>
              <a:t>Agroecology is a set of practices that encompass environmental and social outcomes</a:t>
            </a:r>
          </a:p>
          <a:p>
            <a:endParaRPr dirty="0"/>
          </a:p>
          <a:p>
            <a:r>
              <a:rPr dirty="0"/>
              <a:t>For highest impact, we should be (and are) aiming for both</a:t>
            </a:r>
          </a:p>
          <a:p>
            <a:endParaRPr dirty="0"/>
          </a:p>
          <a:p>
            <a:r>
              <a:rPr dirty="0"/>
              <a:t>Key to remember - these are responsibilities shared by policymakers, practitioners, and stakeholders </a:t>
            </a:r>
          </a:p>
          <a:p>
            <a:endParaRPr dirty="0"/>
          </a:p>
          <a:p>
            <a:r>
              <a:rPr dirty="0"/>
              <a:t>Also: Everyone buys into it at different levels - although its something we might talk about, its not something all the businesses would define as - but, </a:t>
            </a:r>
            <a:r>
              <a:rPr b="1" dirty="0"/>
              <a:t>all the businesses we work with have social aims as part of their overall mission.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impact toolkit developed over a number of years with CFBs which looks to drill down into three outcome areas</a:t>
            </a:r>
          </a:p>
          <a:p>
            <a:r>
              <a:rPr lang="en-US" dirty="0"/>
              <a:t>Livelihoods, training and local economic impacts</a:t>
            </a:r>
          </a:p>
          <a:p>
            <a:r>
              <a:rPr lang="en-US" dirty="0"/>
              <a:t>Health and wellbeing and diet</a:t>
            </a:r>
          </a:p>
          <a:p>
            <a:r>
              <a:rPr lang="en-US" dirty="0"/>
              <a:t>Community engagement, inclusion and connection</a:t>
            </a:r>
          </a:p>
          <a:p>
            <a:endParaRPr lang="en-US" dirty="0"/>
          </a:p>
          <a:p>
            <a:r>
              <a:rPr lang="en-US" dirty="0"/>
              <a:t>https://</a:t>
            </a:r>
            <a:r>
              <a:rPr lang="en-US" dirty="0" err="1"/>
              <a:t>www.social</a:t>
            </a:r>
            <a:r>
              <a:rPr lang="en-US" dirty="0"/>
              <a:t>-impact-</a:t>
            </a:r>
            <a:r>
              <a:rPr lang="en-US" dirty="0" err="1"/>
              <a:t>toolkit.co.uk</a:t>
            </a:r>
            <a:endParaRPr lang="en-US" dirty="0"/>
          </a:p>
        </p:txBody>
      </p:sp>
    </p:spTree>
    <p:extLst>
      <p:ext uri="{BB962C8B-B14F-4D97-AF65-F5344CB8AC3E}">
        <p14:creationId xmlns:p14="http://schemas.microsoft.com/office/powerpoint/2010/main" val="1321755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prstGeom prst="rect">
            <a:avLst/>
          </a:prstGeom>
        </p:spPr>
        <p:txBody>
          <a:bodyPr/>
          <a:lstStyle/>
          <a:p>
            <a:endParaRPr/>
          </a:p>
        </p:txBody>
      </p:sp>
      <p:sp>
        <p:nvSpPr>
          <p:cNvPr id="175" name="Shape 175"/>
          <p:cNvSpPr>
            <a:spLocks noGrp="1"/>
          </p:cNvSpPr>
          <p:nvPr>
            <p:ph type="body" sz="quarter" idx="1"/>
          </p:nvPr>
        </p:nvSpPr>
        <p:spPr>
          <a:prstGeom prst="rect">
            <a:avLst/>
          </a:prstGeom>
        </p:spPr>
        <p:txBody>
          <a:bodyPr/>
          <a:lstStyle/>
          <a:p>
            <a:r>
              <a:rPr lang="en-GB" dirty="0"/>
              <a:t>Overall questions that we were trying to answer were:</a:t>
            </a:r>
          </a:p>
          <a:p>
            <a:endParaRPr lang="en-GB" dirty="0"/>
          </a:p>
          <a:p>
            <a:r>
              <a:rPr dirty="0"/>
              <a:t>Broadly, when we think about social impacts, whatever they might be, these are the questions we’re bringing to them. </a:t>
            </a:r>
          </a:p>
          <a:p>
            <a:endParaRPr dirty="0"/>
          </a:p>
          <a:p>
            <a:r>
              <a:rPr dirty="0"/>
              <a:t>Some of them are clearly market research - identifying current and potential customers, building your story, knowing what people are connecting with. </a:t>
            </a:r>
          </a:p>
          <a:p>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noRot="1" noChangeAspect="1"/>
          </p:cNvSpPr>
          <p:nvPr>
            <p:ph type="sldImg"/>
          </p:nvPr>
        </p:nvSpPr>
        <p:spPr>
          <a:prstGeom prst="rect">
            <a:avLst/>
          </a:prstGeom>
        </p:spPr>
        <p:txBody>
          <a:bodyPr/>
          <a:lstStyle/>
          <a:p>
            <a:endParaRPr/>
          </a:p>
        </p:txBody>
      </p:sp>
      <p:sp>
        <p:nvSpPr>
          <p:cNvPr id="181" name="Shape 181"/>
          <p:cNvSpPr>
            <a:spLocks noGrp="1"/>
          </p:cNvSpPr>
          <p:nvPr>
            <p:ph type="body" sz="quarter" idx="1"/>
          </p:nvPr>
        </p:nvSpPr>
        <p:spPr>
          <a:prstGeom prst="rect">
            <a:avLst/>
          </a:prstGeom>
        </p:spPr>
        <p:txBody>
          <a:bodyPr/>
          <a:lstStyle/>
          <a:p>
            <a:pPr>
              <a:defRPr sz="1800">
                <a:latin typeface="Arial"/>
                <a:ea typeface="Arial"/>
                <a:cs typeface="Arial"/>
                <a:sym typeface="Arial"/>
              </a:defRPr>
            </a:pPr>
            <a:r>
              <a:rPr lang="en-GB" dirty="0"/>
              <a:t>First area we looked at was around jobs and training</a:t>
            </a:r>
          </a:p>
          <a:p>
            <a:pPr>
              <a:defRPr sz="1800">
                <a:latin typeface="Arial"/>
                <a:ea typeface="Arial"/>
                <a:cs typeface="Arial"/>
                <a:sym typeface="Arial"/>
              </a:defRPr>
            </a:pPr>
            <a:endParaRPr lang="en-GB" dirty="0"/>
          </a:p>
          <a:p>
            <a:pPr>
              <a:defRPr sz="1800">
                <a:latin typeface="Arial"/>
                <a:ea typeface="Arial"/>
                <a:cs typeface="Arial"/>
                <a:sym typeface="Arial"/>
              </a:defRPr>
            </a:pPr>
            <a:r>
              <a:rPr dirty="0"/>
              <a:t>Difficult for CFBs to compete with supermarkets</a:t>
            </a:r>
            <a:r>
              <a:rPr lang="en-GB" dirty="0"/>
              <a:t> and the conventional food sector </a:t>
            </a:r>
            <a:r>
              <a:rPr dirty="0"/>
              <a:t> in terms of pay and benefits</a:t>
            </a:r>
          </a:p>
          <a:p>
            <a:pPr>
              <a:defRPr sz="1800">
                <a:latin typeface="Arial"/>
                <a:ea typeface="Arial"/>
                <a:cs typeface="Arial"/>
                <a:sym typeface="Arial"/>
              </a:defRPr>
            </a:pPr>
            <a:r>
              <a:rPr lang="en-GB" dirty="0" err="1"/>
              <a:t>Evenmore</a:t>
            </a:r>
            <a:r>
              <a:rPr lang="en-GB" dirty="0"/>
              <a:t> so now in the tight labour market in the face of </a:t>
            </a:r>
            <a:r>
              <a:rPr dirty="0"/>
              <a:t>Brexit makes finding people to work even more challenging</a:t>
            </a:r>
          </a:p>
          <a:p>
            <a:pPr>
              <a:defRPr sz="1800">
                <a:latin typeface="Arial"/>
                <a:ea typeface="Arial"/>
                <a:cs typeface="Arial"/>
                <a:sym typeface="Arial"/>
              </a:defRPr>
            </a:pPr>
            <a:r>
              <a:rPr dirty="0"/>
              <a:t>Little money</a:t>
            </a:r>
            <a:r>
              <a:rPr lang="en-GB" dirty="0"/>
              <a:t>/margins to provide the pay or</a:t>
            </a:r>
            <a:r>
              <a:rPr dirty="0"/>
              <a:t> f</a:t>
            </a:r>
            <a:r>
              <a:rPr lang="en-GB" dirty="0"/>
              <a:t>he opportunities for </a:t>
            </a:r>
            <a:r>
              <a:rPr dirty="0"/>
              <a:t> personal development or training</a:t>
            </a:r>
          </a:p>
          <a:p>
            <a:pPr>
              <a:defRPr sz="1800">
                <a:latin typeface="Arial"/>
                <a:ea typeface="Arial"/>
                <a:cs typeface="Arial"/>
                <a:sym typeface="Arial"/>
              </a:defRPr>
            </a:pPr>
            <a:endParaRPr dirty="0"/>
          </a:p>
          <a:p>
            <a:pPr>
              <a:defRPr sz="1800">
                <a:latin typeface="Arial"/>
                <a:ea typeface="Arial"/>
                <a:cs typeface="Arial"/>
                <a:sym typeface="Arial"/>
              </a:defRPr>
            </a:pPr>
            <a:r>
              <a:rPr lang="en-GB" dirty="0"/>
              <a:t>Staff and </a:t>
            </a:r>
            <a:r>
              <a:rPr dirty="0"/>
              <a:t>Trainees often make a lifestyle choice to join the CFB</a:t>
            </a:r>
            <a:r>
              <a:rPr lang="en-GB" dirty="0"/>
              <a:t> rather than an economic choice</a:t>
            </a:r>
            <a:endParaRPr dirty="0"/>
          </a:p>
          <a:p>
            <a:pPr>
              <a:defRPr sz="1800">
                <a:latin typeface="Arial"/>
                <a:ea typeface="Arial"/>
                <a:cs typeface="Arial"/>
                <a:sym typeface="Arial"/>
              </a:defRPr>
            </a:pPr>
            <a:r>
              <a:rPr dirty="0"/>
              <a:t>Makes it exclusive but they get positives out of it despite the physical hardships</a:t>
            </a:r>
            <a:endParaRPr lang="en-GB" dirty="0"/>
          </a:p>
          <a:p>
            <a:pPr>
              <a:defRPr sz="1800">
                <a:latin typeface="Arial"/>
                <a:ea typeface="Arial"/>
                <a:cs typeface="Arial"/>
                <a:sym typeface="Arial"/>
              </a:defRPr>
            </a:pPr>
            <a:endParaRPr lang="en-GB" dirty="0"/>
          </a:p>
          <a:p>
            <a:pPr>
              <a:defRPr sz="1800">
                <a:latin typeface="Arial"/>
                <a:ea typeface="Arial"/>
                <a:cs typeface="Arial"/>
                <a:sym typeface="Arial"/>
              </a:defRPr>
            </a:pPr>
            <a:r>
              <a:rPr lang="en-GB" dirty="0"/>
              <a:t>There are negatives here though in terms of social impact if you are only attracting certain types of people to your business</a:t>
            </a:r>
            <a:endParaRPr dirty="0"/>
          </a:p>
          <a:p>
            <a:pPr>
              <a:defRPr sz="1800">
                <a:latin typeface="Arial"/>
                <a:ea typeface="Arial"/>
                <a:cs typeface="Arial"/>
                <a:sym typeface="Arial"/>
              </a:defRPr>
            </a:pPr>
            <a:endParaRPr dirty="0"/>
          </a:p>
          <a:p>
            <a:pPr>
              <a:defRPr sz="1800">
                <a:latin typeface="Arial"/>
                <a:ea typeface="Arial"/>
                <a:cs typeface="Arial"/>
                <a:sym typeface="Arial"/>
              </a:defRPr>
            </a:pPr>
            <a:r>
              <a:rPr dirty="0"/>
              <a:t>But it will limit the types of people you get</a:t>
            </a:r>
          </a:p>
          <a:p>
            <a:pPr>
              <a:defRPr sz="1800">
                <a:latin typeface="Arial"/>
                <a:ea typeface="Arial"/>
                <a:cs typeface="Arial"/>
                <a:sym typeface="Arial"/>
              </a:defRPr>
            </a:pPr>
            <a:endParaRPr dirty="0"/>
          </a:p>
          <a:p>
            <a:pPr>
              <a:defRPr sz="1800">
                <a:latin typeface="Arial"/>
                <a:ea typeface="Arial"/>
                <a:cs typeface="Arial"/>
                <a:sym typeface="Arial"/>
              </a:defRPr>
            </a:pPr>
            <a:endParaRPr lang="en-GB" dirty="0"/>
          </a:p>
          <a:p>
            <a:pPr marL="0" marR="0" lvl="0" indent="0" defTabSz="457200" eaLnBrk="1" fontAlgn="auto" latinLnBrk="0" hangingPunct="1">
              <a:lnSpc>
                <a:spcPct val="117999"/>
              </a:lnSpc>
              <a:spcBef>
                <a:spcPts val="0"/>
              </a:spcBef>
              <a:spcAft>
                <a:spcPts val="0"/>
              </a:spcAft>
              <a:buClrTx/>
              <a:buSzTx/>
              <a:buFontTx/>
              <a:buNone/>
              <a:tabLst/>
              <a:defRPr sz="1800">
                <a:latin typeface="Arial"/>
                <a:ea typeface="Arial"/>
                <a:cs typeface="Arial"/>
                <a:sym typeface="Arial"/>
              </a:defRPr>
            </a:pPr>
            <a:r>
              <a:rPr lang="en-GB" sz="1800" dirty="0">
                <a:solidFill>
                  <a:srgbClr val="000000"/>
                </a:solidFill>
                <a:effectLst/>
                <a:latin typeface="Arial" panose="020B0604020202020204" pitchFamily="34" charset="0"/>
                <a:ea typeface="Times New Roman" panose="02020603050405020304" pitchFamily="18" charset="0"/>
              </a:rPr>
              <a:t>Lack of resources means there is a danger that </a:t>
            </a:r>
            <a:r>
              <a:rPr lang="en-GB" sz="1800" b="1" dirty="0">
                <a:solidFill>
                  <a:srgbClr val="000000"/>
                </a:solidFill>
                <a:effectLst/>
                <a:latin typeface="Arial" panose="020B0604020202020204" pitchFamily="34" charset="0"/>
                <a:ea typeface="Times New Roman" panose="02020603050405020304" pitchFamily="18" charset="0"/>
              </a:rPr>
              <a:t>CFBs embed a cycle of privilege</a:t>
            </a:r>
            <a:r>
              <a:rPr lang="en-GB" sz="1800" dirty="0">
                <a:solidFill>
                  <a:srgbClr val="000000"/>
                </a:solidFill>
                <a:effectLst/>
                <a:latin typeface="Arial" panose="020B0604020202020204" pitchFamily="34" charset="0"/>
                <a:ea typeface="Times New Roman" panose="02020603050405020304" pitchFamily="18" charset="0"/>
              </a:rPr>
              <a:t> where only those with some resources can realistically take on the work long term or are able to take up the opportunities of training.</a:t>
            </a:r>
            <a:endParaRPr lang="en-GB" sz="1800" dirty="0">
              <a:effectLst/>
              <a:latin typeface="Times New Roman" panose="02020603050405020304" pitchFamily="18" charset="0"/>
              <a:ea typeface="Times New Roman" panose="02020603050405020304" pitchFamily="18" charset="0"/>
            </a:endParaRPr>
          </a:p>
          <a:p>
            <a:pPr>
              <a:defRPr sz="1800">
                <a:latin typeface="Arial"/>
                <a:ea typeface="Arial"/>
                <a:cs typeface="Arial"/>
                <a:sym typeface="Arial"/>
              </a:defRPr>
            </a:pPr>
            <a:endParaRPr dirty="0"/>
          </a:p>
          <a:p>
            <a:pPr>
              <a:defRPr sz="1800">
                <a:latin typeface="Arial"/>
                <a:ea typeface="Arial"/>
                <a:cs typeface="Arial"/>
                <a:sym typeface="Arial"/>
              </a:defRPr>
            </a:pPr>
            <a:endParaRPr dirty="0"/>
          </a:p>
          <a:p>
            <a:pPr>
              <a:defRPr sz="1800">
                <a:latin typeface="Calibri"/>
                <a:ea typeface="Calibri"/>
                <a:cs typeface="Calibri"/>
                <a:sym typeface="Calibri"/>
              </a:defRPr>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p>
            <a:pPr>
              <a:defRPr sz="1800">
                <a:latin typeface="Arial"/>
                <a:ea typeface="Arial"/>
                <a:cs typeface="Arial"/>
                <a:sym typeface="Arial"/>
              </a:defRPr>
            </a:pPr>
            <a:endParaRPr dirty="0"/>
          </a:p>
          <a:p>
            <a:pPr>
              <a:defRPr sz="1800">
                <a:latin typeface="Arial"/>
                <a:ea typeface="Arial"/>
                <a:cs typeface="Arial"/>
                <a:sym typeface="Arial"/>
              </a:defRPr>
            </a:pPr>
            <a:r>
              <a:rPr dirty="0"/>
              <a:t>Realities of jobs in food production is that they are </a:t>
            </a:r>
            <a:r>
              <a:rPr b="1" dirty="0"/>
              <a:t>often physically demanding and not always mentally stimulating</a:t>
            </a:r>
            <a:r>
              <a:rPr dirty="0"/>
              <a:t> - which can be an issue when you’re attracting people who are connecting to the mission, </a:t>
            </a:r>
            <a:r>
              <a:rPr lang="en-GB" dirty="0"/>
              <a:t>How do you keep them motivated and engaged over the long term?</a:t>
            </a:r>
            <a:endParaRPr dirty="0"/>
          </a:p>
          <a:p>
            <a:pPr>
              <a:defRPr sz="1800">
                <a:latin typeface="Arial"/>
                <a:ea typeface="Arial"/>
                <a:cs typeface="Arial"/>
                <a:sym typeface="Arial"/>
              </a:defRPr>
            </a:pPr>
            <a:endParaRPr dirty="0"/>
          </a:p>
          <a:p>
            <a:pPr>
              <a:defRPr sz="1800">
                <a:latin typeface="Arial"/>
                <a:ea typeface="Arial"/>
                <a:cs typeface="Arial"/>
                <a:sym typeface="Arial"/>
              </a:defRPr>
            </a:pPr>
            <a:r>
              <a:rPr dirty="0"/>
              <a:t>What is needed to make both jobs and traineeships more attractive?</a:t>
            </a:r>
          </a:p>
          <a:p>
            <a:pPr>
              <a:defRPr sz="1800">
                <a:latin typeface="Arial"/>
                <a:ea typeface="Arial"/>
                <a:cs typeface="Arial"/>
                <a:sym typeface="Arial"/>
              </a:defRPr>
            </a:pPr>
            <a:endParaRPr dirty="0"/>
          </a:p>
          <a:p>
            <a:pPr>
              <a:defRPr sz="1800">
                <a:latin typeface="Calibri"/>
                <a:ea typeface="Calibri"/>
                <a:cs typeface="Calibri"/>
                <a:sym typeface="Calibri"/>
              </a:defRPr>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noRot="1" noChangeAspect="1"/>
          </p:cNvSpPr>
          <p:nvPr>
            <p:ph type="sldImg"/>
          </p:nvPr>
        </p:nvSpPr>
        <p:spPr>
          <a:prstGeom prst="rect">
            <a:avLst/>
          </a:prstGeom>
        </p:spPr>
        <p:txBody>
          <a:bodyPr/>
          <a:lstStyle/>
          <a:p>
            <a:endParaRPr/>
          </a:p>
        </p:txBody>
      </p:sp>
      <p:sp>
        <p:nvSpPr>
          <p:cNvPr id="193" name="Shape 193"/>
          <p:cNvSpPr>
            <a:spLocks noGrp="1"/>
          </p:cNvSpPr>
          <p:nvPr>
            <p:ph type="body" sz="quarter" idx="1"/>
          </p:nvPr>
        </p:nvSpPr>
        <p:spPr>
          <a:prstGeom prst="rect">
            <a:avLst/>
          </a:prstGeom>
        </p:spPr>
        <p:txBody>
          <a:bodyPr/>
          <a:lstStyle/>
          <a:p>
            <a:pPr>
              <a:defRPr sz="1800">
                <a:latin typeface="Arial"/>
                <a:ea typeface="Arial"/>
                <a:cs typeface="Arial"/>
                <a:sym typeface="Arial"/>
              </a:defRPr>
            </a:pPr>
            <a:r>
              <a:rPr dirty="0"/>
              <a:t>Definitely we heard a lot of stories about the positives that staff get from the job - that </a:t>
            </a:r>
            <a:r>
              <a:rPr b="1" dirty="0"/>
              <a:t>connection with mission</a:t>
            </a:r>
            <a:r>
              <a:rPr lang="en-GB" b="1" dirty="0"/>
              <a:t> – feeling they are living out their values</a:t>
            </a:r>
            <a:r>
              <a:rPr dirty="0"/>
              <a:t>, and their own reconnections to values and wider understanding of the realities of food production </a:t>
            </a:r>
            <a:endParaRPr lang="en-GB" dirty="0"/>
          </a:p>
          <a:p>
            <a:pPr>
              <a:defRPr sz="1800">
                <a:latin typeface="Arial"/>
                <a:ea typeface="Arial"/>
                <a:cs typeface="Arial"/>
                <a:sym typeface="Arial"/>
              </a:defRPr>
            </a:pPr>
            <a:endParaRPr lang="en-GB" dirty="0"/>
          </a:p>
          <a:p>
            <a:pPr>
              <a:defRPr sz="1800">
                <a:latin typeface="Arial"/>
                <a:ea typeface="Arial"/>
                <a:cs typeface="Arial"/>
                <a:sym typeface="Arial"/>
              </a:defRPr>
            </a:pPr>
            <a:r>
              <a:rPr lang="en-GB" b="1" dirty="0"/>
              <a:t>Mental health benefits </a:t>
            </a:r>
            <a:r>
              <a:rPr lang="en-GB" dirty="0"/>
              <a:t>from connection with the land and easing of easing of people’s </a:t>
            </a:r>
            <a:r>
              <a:rPr lang="en-GB" b="1" dirty="0"/>
              <a:t>eco-anxiety</a:t>
            </a:r>
            <a:r>
              <a:rPr lang="en-GB" dirty="0"/>
              <a:t> around their feelings of lack of action and agency with respect to climate change</a:t>
            </a:r>
            <a:endParaRPr dirty="0"/>
          </a:p>
          <a:p>
            <a:pPr>
              <a:defRPr sz="1800">
                <a:latin typeface="Arial"/>
                <a:ea typeface="Arial"/>
                <a:cs typeface="Arial"/>
                <a:sym typeface="Arial"/>
              </a:defRPr>
            </a:pPr>
            <a:endParaRPr dirty="0"/>
          </a:p>
          <a:p>
            <a:pPr>
              <a:defRPr sz="1800">
                <a:latin typeface="Arial"/>
                <a:ea typeface="Arial"/>
                <a:cs typeface="Arial"/>
                <a:sym typeface="Arial"/>
              </a:defRPr>
            </a:pPr>
            <a:endParaRPr dirty="0"/>
          </a:p>
          <a:p>
            <a:pPr>
              <a:defRPr sz="1800">
                <a:latin typeface="Calibri"/>
                <a:ea typeface="Calibri"/>
                <a:cs typeface="Calibri"/>
                <a:sym typeface="Calibri"/>
              </a:defRPr>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noRot="1" noChangeAspect="1"/>
          </p:cNvSpPr>
          <p:nvPr>
            <p:ph type="sldImg"/>
          </p:nvPr>
        </p:nvSpPr>
        <p:spPr>
          <a:prstGeom prst="rect">
            <a:avLst/>
          </a:prstGeom>
        </p:spPr>
        <p:txBody>
          <a:bodyPr/>
          <a:lstStyle/>
          <a:p>
            <a:endParaRPr/>
          </a:p>
        </p:txBody>
      </p:sp>
      <p:sp>
        <p:nvSpPr>
          <p:cNvPr id="203" name="Shape 203"/>
          <p:cNvSpPr>
            <a:spLocks noGrp="1"/>
          </p:cNvSpPr>
          <p:nvPr>
            <p:ph type="body" sz="quarter" idx="1"/>
          </p:nvPr>
        </p:nvSpPr>
        <p:spPr>
          <a:prstGeom prst="rect">
            <a:avLst/>
          </a:prstGeom>
        </p:spPr>
        <p:txBody>
          <a:bodyPr/>
          <a:lstStyle/>
          <a:p>
            <a:r>
              <a:rPr lang="en-GB" dirty="0"/>
              <a:t>Historically quite often volunteers were integral to the business model. This quote summarises that aspect and the fact that delivering social impact beyond just keeping the business going is very challenging.</a:t>
            </a:r>
          </a:p>
          <a:p>
            <a:endParaRPr lang="en-GB" dirty="0"/>
          </a:p>
          <a:p>
            <a:endParaRPr lang="en-GB" dirty="0"/>
          </a:p>
          <a:p>
            <a:r>
              <a:rPr lang="en-GB" dirty="0"/>
              <a:t>But increasingly we have found with our CFBs that they are seeing volunteering as a community activity rather than part of the business model</a:t>
            </a:r>
          </a:p>
          <a:p>
            <a:endParaRPr lang="en-GB" dirty="0"/>
          </a:p>
          <a:p>
            <a:r>
              <a:rPr lang="en-GB" dirty="0"/>
              <a:t>This has come from a sense of disquiet amongst some CFBs that the use of volunteering is difficult to maintain within the business model and where it happens there are issues in some cases with neither the CFB nor the volunteer getting what they want from the experience</a:t>
            </a:r>
          </a:p>
          <a:p>
            <a:endParaRPr lang="en-GB" dirty="0"/>
          </a:p>
          <a:p>
            <a:r>
              <a:rPr dirty="0"/>
              <a:t>Businesses feel that volunteering role doesn’t meet their or the volunteers expectations</a:t>
            </a:r>
          </a:p>
          <a:p>
            <a:endParaRPr lang="en-GB" dirty="0"/>
          </a:p>
          <a:p>
            <a:r>
              <a:rPr dirty="0"/>
              <a:t>Little engagement with Volunteer Support services</a:t>
            </a:r>
            <a:endParaRPr lang="en-GB" dirty="0"/>
          </a:p>
          <a:p>
            <a:endParaRPr dirty="0"/>
          </a:p>
          <a:p>
            <a:r>
              <a:rPr lang="en-GB" dirty="0"/>
              <a:t>CFBs feel like they are not properly equipped and trained to deal with volunteers</a:t>
            </a:r>
            <a:r>
              <a:rPr dirty="0"/>
              <a:t> own needs and issues and CFBs don’t have training or skills to deal with this leaving both exposed</a:t>
            </a:r>
          </a:p>
          <a:p>
            <a:endParaRPr dirty="0"/>
          </a:p>
          <a:p>
            <a:r>
              <a:rPr dirty="0"/>
              <a:t>Works better when move towards volunteering being a community activity and not part of the business model. Then responsibilities are different and able to give time to focus on it. Needs and expectations of both parties are met</a:t>
            </a:r>
            <a:endParaRPr sz="1800" dirty="0">
              <a:latin typeface="Arial"/>
              <a:ea typeface="Arial"/>
              <a:cs typeface="Arial"/>
              <a:sym typeface="Arial"/>
            </a:endParaRPr>
          </a:p>
          <a:p>
            <a:pPr>
              <a:defRPr sz="1800">
                <a:latin typeface="Calibri"/>
                <a:ea typeface="Calibri"/>
                <a:cs typeface="Calibri"/>
                <a:sym typeface="Calibri"/>
              </a:defRPr>
            </a:pPr>
            <a:endParaRPr lang="en-GB" sz="1800" dirty="0">
              <a:latin typeface="Arial"/>
              <a:ea typeface="Arial"/>
              <a:cs typeface="Arial"/>
              <a:sym typeface="Arial"/>
            </a:endParaRPr>
          </a:p>
          <a:p>
            <a:pPr>
              <a:defRPr sz="1800">
                <a:latin typeface="Calibri"/>
                <a:ea typeface="Calibri"/>
                <a:cs typeface="Calibri"/>
                <a:sym typeface="Calibri"/>
              </a:defRPr>
            </a:pPr>
            <a:endParaRPr lang="en-GB" sz="1800" dirty="0">
              <a:latin typeface="Arial"/>
              <a:ea typeface="Arial"/>
              <a:cs typeface="Arial"/>
              <a:sym typeface="Arial"/>
            </a:endParaRPr>
          </a:p>
          <a:p>
            <a:r>
              <a:rPr lang="en-US" dirty="0"/>
              <a:t>Is there a shift from volunteering supporting business to being a social impact only? Could this be a good thing? What does it say about long term resilience of the business if it’s one or the other? Is there a trajectory from one to the other?</a:t>
            </a:r>
          </a:p>
          <a:p>
            <a:endParaRPr lang="en-US" dirty="0"/>
          </a:p>
          <a:p>
            <a:r>
              <a:rPr lang="en-US" dirty="0"/>
              <a:t>What do the demographics of the volunteer pool tell us about diversity and inclusion and the community involved with the CFB? Whilst we capture information about volunteers we know relatively little about who they are and their backgrounds. More research into this would be useful</a:t>
            </a:r>
          </a:p>
          <a:p>
            <a:endParaRPr lang="en-US" dirty="0"/>
          </a:p>
          <a:p>
            <a:r>
              <a:rPr lang="en-US" dirty="0"/>
              <a:t>Why are CFBs not accessing volunteer support services?</a:t>
            </a:r>
          </a:p>
          <a:p>
            <a:r>
              <a:rPr lang="en-US" dirty="0"/>
              <a:t>How vulnerable are CFBs and volunteers where they might be managing/engaging with people with issues of their own and no formal training or support to manage that?</a:t>
            </a:r>
          </a:p>
          <a:p>
            <a:pPr>
              <a:defRPr sz="1800">
                <a:latin typeface="Calibri"/>
                <a:ea typeface="Calibri"/>
                <a:cs typeface="Calibri"/>
                <a:sym typeface="Calibri"/>
              </a:defRPr>
            </a:pPr>
            <a:endParaRPr sz="1800" dirty="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noRot="1" noChangeAspect="1"/>
          </p:cNvSpPr>
          <p:nvPr>
            <p:ph type="sldImg"/>
          </p:nvPr>
        </p:nvSpPr>
        <p:spPr>
          <a:prstGeom prst="rect">
            <a:avLst/>
          </a:prstGeom>
        </p:spPr>
        <p:txBody>
          <a:bodyPr/>
          <a:lstStyle/>
          <a:p>
            <a:endParaRPr/>
          </a:p>
        </p:txBody>
      </p:sp>
      <p:sp>
        <p:nvSpPr>
          <p:cNvPr id="213" name="Shape 213"/>
          <p:cNvSpPr>
            <a:spLocks noGrp="1"/>
          </p:cNvSpPr>
          <p:nvPr>
            <p:ph type="body" sz="quarter" idx="1"/>
          </p:nvPr>
        </p:nvSpPr>
        <p:spPr>
          <a:prstGeom prst="rect">
            <a:avLst/>
          </a:prstGeom>
        </p:spPr>
        <p:txBody>
          <a:bodyPr/>
          <a:lstStyle/>
          <a:p>
            <a:r>
              <a:rPr dirty="0"/>
              <a:t>Lack of diversity amongst staff, customers and volunteers is problematic from a social impact point of view as </a:t>
            </a:r>
            <a:r>
              <a:rPr lang="en-GB" dirty="0"/>
              <a:t>arguably</a:t>
            </a:r>
            <a:r>
              <a:rPr dirty="0"/>
              <a:t> as </a:t>
            </a:r>
            <a:r>
              <a:rPr lang="en-GB" dirty="0"/>
              <a:t>well from a</a:t>
            </a:r>
            <a:r>
              <a:rPr dirty="0"/>
              <a:t> business perspective </a:t>
            </a:r>
            <a:endParaRPr lang="en-GB" dirty="0"/>
          </a:p>
          <a:p>
            <a:endParaRPr lang="en-GB" dirty="0"/>
          </a:p>
          <a:p>
            <a:r>
              <a:rPr lang="en-GB" dirty="0"/>
              <a:t>Is there a resilience/growth potential question around diversity which the above quote picks up on?</a:t>
            </a:r>
            <a:endParaRPr dirty="0"/>
          </a:p>
          <a:p>
            <a:endParaRPr dirty="0"/>
          </a:p>
          <a:p>
            <a:r>
              <a:rPr dirty="0"/>
              <a:t>Not just about race but about broader demographic engagement - it taps into all those debates around food poverty, the exclusivity of food cultures, the</a:t>
            </a:r>
            <a:r>
              <a:rPr lang="en-GB" dirty="0"/>
              <a:t> impact that CFBs can have on</a:t>
            </a:r>
            <a:r>
              <a:rPr dirty="0"/>
              <a:t> gentrification</a:t>
            </a:r>
            <a:endParaRPr lang="en-GB" dirty="0"/>
          </a:p>
          <a:p>
            <a:endParaRPr dirty="0"/>
          </a:p>
          <a:p>
            <a:r>
              <a:rPr dirty="0"/>
              <a:t>Many businesses are established by incomers, and often the staff and volunteers are as well. All sorts of reasons for this, but it does raise questions about the concept of community in Community Supported Agriculture. </a:t>
            </a:r>
            <a:r>
              <a:rPr lang="en-GB" dirty="0"/>
              <a:t>What is the relationship of the CFB to its immediate community?</a:t>
            </a:r>
            <a:endParaRPr dirty="0"/>
          </a:p>
          <a:p>
            <a:endParaRPr lang="en-GB" dirty="0"/>
          </a:p>
          <a:p>
            <a:r>
              <a:rPr lang="en-GB" dirty="0"/>
              <a:t>This quote reflects the importance of a diversity of people involved in the business in order to encourage others to engage with it</a:t>
            </a:r>
            <a:endParaRPr dirty="0"/>
          </a:p>
          <a:p>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1" name="Body Level One…"/>
          <p:cNvSpPr txBox="1">
            <a:spLocks noGrp="1"/>
          </p:cNvSpPr>
          <p:nvPr>
            <p:ph type="body" sz="quarter" idx="1" hasCustomPrompt="1"/>
          </p:nvPr>
        </p:nvSpPr>
        <p:spPr>
          <a:xfrm>
            <a:off x="698500" y="8657487"/>
            <a:ext cx="11607801" cy="461061"/>
          </a:xfrm>
          <a:prstGeom prst="rect">
            <a:avLst/>
          </a:prstGeom>
        </p:spPr>
        <p:txBody>
          <a:bodyPr anchor="b"/>
          <a:lstStyle>
            <a:lvl1pPr marL="0" indent="0" defTabSz="563540">
              <a:lnSpc>
                <a:spcPct val="100000"/>
              </a:lnSpc>
              <a:spcBef>
                <a:spcPts val="0"/>
              </a:spcBef>
              <a:buSzTx/>
              <a:buNone/>
              <a:defRPr sz="2300" b="1"/>
            </a:lvl1pPr>
            <a:lvl2pPr marL="673100" indent="-292100" defTabSz="563540">
              <a:lnSpc>
                <a:spcPct val="100000"/>
              </a:lnSpc>
              <a:spcBef>
                <a:spcPts val="0"/>
              </a:spcBef>
              <a:defRPr sz="2300" b="1"/>
            </a:lvl2pPr>
            <a:lvl3pPr marL="1054100" indent="-292100" defTabSz="563540">
              <a:lnSpc>
                <a:spcPct val="100000"/>
              </a:lnSpc>
              <a:spcBef>
                <a:spcPts val="0"/>
              </a:spcBef>
              <a:defRPr sz="2300" b="1"/>
            </a:lvl3pPr>
            <a:lvl4pPr marL="1435100" indent="-292100" defTabSz="563540">
              <a:lnSpc>
                <a:spcPct val="100000"/>
              </a:lnSpc>
              <a:spcBef>
                <a:spcPts val="0"/>
              </a:spcBef>
              <a:defRPr sz="2300" b="1"/>
            </a:lvl4pPr>
            <a:lvl5pPr marL="1816100" indent="-292100" defTabSz="563540">
              <a:lnSpc>
                <a:spcPct val="100000"/>
              </a:lnSpc>
              <a:spcBef>
                <a:spcPts val="0"/>
              </a:spcBef>
              <a:defRPr sz="2300" b="1"/>
            </a:lvl5pPr>
          </a:lstStyle>
          <a:p>
            <a:r>
              <a:t>Author and Date</a:t>
            </a:r>
          </a:p>
          <a:p>
            <a:pPr lvl="1"/>
            <a:endParaRPr/>
          </a:p>
          <a:p>
            <a:pPr lvl="2"/>
            <a:endParaRPr/>
          </a:p>
          <a:p>
            <a:pPr lvl="3"/>
            <a:endParaRPr/>
          </a:p>
          <a:p>
            <a:pPr lvl="4"/>
            <a:endParaRPr/>
          </a:p>
        </p:txBody>
      </p:sp>
      <p:sp>
        <p:nvSpPr>
          <p:cNvPr id="12" name="Presentation Title"/>
          <p:cNvSpPr txBox="1">
            <a:spLocks noGrp="1"/>
          </p:cNvSpPr>
          <p:nvPr>
            <p:ph type="title" hasCustomPrompt="1"/>
          </p:nvPr>
        </p:nvSpPr>
        <p:spPr>
          <a:xfrm>
            <a:off x="698500" y="1854200"/>
            <a:ext cx="11609058" cy="3302000"/>
          </a:xfrm>
          <a:prstGeom prst="rect">
            <a:avLst/>
          </a:prstGeom>
        </p:spPr>
        <p:txBody>
          <a:bodyPr anchor="b"/>
          <a:lstStyle>
            <a:lvl1pPr>
              <a:defRPr sz="8200" spc="-164"/>
            </a:lvl1pPr>
          </a:lstStyle>
          <a:p>
            <a:r>
              <a:t>Presentation Title</a:t>
            </a:r>
          </a:p>
        </p:txBody>
      </p:sp>
      <p:sp>
        <p:nvSpPr>
          <p:cNvPr id="13" name="Body Level One…"/>
          <p:cNvSpPr txBox="1">
            <a:spLocks noGrp="1"/>
          </p:cNvSpPr>
          <p:nvPr>
            <p:ph type="body" sz="quarter" idx="21" hasCustomPrompt="1"/>
          </p:nvPr>
        </p:nvSpPr>
        <p:spPr>
          <a:xfrm>
            <a:off x="698500" y="5105400"/>
            <a:ext cx="11607800" cy="1456399"/>
          </a:xfrm>
          <a:prstGeom prst="rect">
            <a:avLst/>
          </a:prstGeom>
        </p:spPr>
        <p:txBody>
          <a:bodyPr/>
          <a:lstStyle>
            <a:lvl1pPr marL="0" indent="0" defTabSz="587022">
              <a:lnSpc>
                <a:spcPct val="100000"/>
              </a:lnSpc>
              <a:spcBef>
                <a:spcPts val="0"/>
              </a:spcBef>
              <a:buSzTx/>
              <a:buNone/>
              <a:defRPr sz="3800" b="1"/>
            </a:lvl1pPr>
          </a:lstStyle>
          <a:p>
            <a:r>
              <a:t>Presentation Subtitle</a:t>
            </a:r>
          </a:p>
        </p:txBody>
      </p:sp>
      <p:sp>
        <p:nvSpPr>
          <p:cNvPr id="14" name="Slide Number"/>
          <p:cNvSpPr txBox="1">
            <a:spLocks noGrp="1"/>
          </p:cNvSpPr>
          <p:nvPr>
            <p:ph type="sldNum" sz="quarter" idx="2"/>
          </p:nvPr>
        </p:nvSpPr>
        <p:spPr>
          <a:xfrm>
            <a:off x="6353454" y="9220200"/>
            <a:ext cx="297892" cy="28747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698500" y="3568700"/>
            <a:ext cx="11607800" cy="2617789"/>
          </a:xfrm>
          <a:prstGeom prst="rect">
            <a:avLst/>
          </a:prstGeom>
        </p:spPr>
        <p:txBody>
          <a:bodyPr anchor="ctr"/>
          <a:lstStyle>
            <a:lvl1pPr marL="0" indent="0" algn="ctr">
              <a:lnSpc>
                <a:spcPct val="80000"/>
              </a:lnSpc>
              <a:spcBef>
                <a:spcPts val="0"/>
              </a:spcBef>
              <a:buSzTx/>
              <a:buNone/>
              <a:defRPr sz="8200" spc="-164">
                <a:latin typeface="Helvetica Neue Medium"/>
                <a:ea typeface="Helvetica Neue Medium"/>
                <a:cs typeface="Helvetica Neue Medium"/>
                <a:sym typeface="Helvetica Neue Medium"/>
              </a:defRPr>
            </a:lvl1pPr>
            <a:lvl2pPr marL="0" indent="0" algn="ctr">
              <a:lnSpc>
                <a:spcPct val="80000"/>
              </a:lnSpc>
              <a:spcBef>
                <a:spcPts val="0"/>
              </a:spcBef>
              <a:buSzTx/>
              <a:buNone/>
              <a:defRPr sz="8200" spc="-164">
                <a:latin typeface="Helvetica Neue Medium"/>
                <a:ea typeface="Helvetica Neue Medium"/>
                <a:cs typeface="Helvetica Neue Medium"/>
                <a:sym typeface="Helvetica Neue Medium"/>
              </a:defRPr>
            </a:lvl2pPr>
            <a:lvl3pPr marL="0" indent="0" algn="ctr">
              <a:lnSpc>
                <a:spcPct val="80000"/>
              </a:lnSpc>
              <a:spcBef>
                <a:spcPts val="0"/>
              </a:spcBef>
              <a:buSzTx/>
              <a:buNone/>
              <a:defRPr sz="8200" spc="-164">
                <a:latin typeface="Helvetica Neue Medium"/>
                <a:ea typeface="Helvetica Neue Medium"/>
                <a:cs typeface="Helvetica Neue Medium"/>
                <a:sym typeface="Helvetica Neue Medium"/>
              </a:defRPr>
            </a:lvl3pPr>
            <a:lvl4pPr marL="0" indent="0" algn="ctr">
              <a:lnSpc>
                <a:spcPct val="80000"/>
              </a:lnSpc>
              <a:spcBef>
                <a:spcPts val="0"/>
              </a:spcBef>
              <a:buSzTx/>
              <a:buNone/>
              <a:defRPr sz="8200" spc="-164">
                <a:latin typeface="Helvetica Neue Medium"/>
                <a:ea typeface="Helvetica Neue Medium"/>
                <a:cs typeface="Helvetica Neue Medium"/>
                <a:sym typeface="Helvetica Neue Medium"/>
              </a:defRPr>
            </a:lvl4pPr>
            <a:lvl5pPr marL="0" indent="0" algn="ctr">
              <a:lnSpc>
                <a:spcPct val="80000"/>
              </a:lnSpc>
              <a:spcBef>
                <a:spcPts val="0"/>
              </a:spcBef>
              <a:buSzTx/>
              <a:buNone/>
              <a:defRPr sz="8200" spc="-164">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sz="quarter" idx="1" hasCustomPrompt="1"/>
          </p:nvPr>
        </p:nvSpPr>
        <p:spPr>
          <a:xfrm>
            <a:off x="698500" y="6209979"/>
            <a:ext cx="11607800" cy="671804"/>
          </a:xfrm>
          <a:prstGeom prst="rect">
            <a:avLst/>
          </a:prstGeom>
        </p:spPr>
        <p:txBody>
          <a:bodyPr/>
          <a:lstStyle>
            <a:lvl1pPr marL="0" indent="0" algn="ctr">
              <a:lnSpc>
                <a:spcPct val="100000"/>
              </a:lnSpc>
              <a:spcBef>
                <a:spcPts val="0"/>
              </a:spcBef>
              <a:buSzTx/>
              <a:buNone/>
              <a:defRPr sz="3800" b="1"/>
            </a:lvl1pPr>
            <a:lvl2pPr marL="863600" indent="-482600" algn="ctr">
              <a:lnSpc>
                <a:spcPct val="100000"/>
              </a:lnSpc>
              <a:spcBef>
                <a:spcPts val="0"/>
              </a:spcBef>
              <a:defRPr sz="3800" b="1"/>
            </a:lvl2pPr>
            <a:lvl3pPr marL="1244600" indent="-482600" algn="ctr">
              <a:lnSpc>
                <a:spcPct val="100000"/>
              </a:lnSpc>
              <a:spcBef>
                <a:spcPts val="0"/>
              </a:spcBef>
              <a:defRPr sz="3800" b="1"/>
            </a:lvl3pPr>
            <a:lvl4pPr marL="1625600" indent="-482600" algn="ctr">
              <a:lnSpc>
                <a:spcPct val="100000"/>
              </a:lnSpc>
              <a:spcBef>
                <a:spcPts val="0"/>
              </a:spcBef>
              <a:defRPr sz="3800" b="1"/>
            </a:lvl4pPr>
            <a:lvl5pPr marL="2006600" indent="-482600" algn="ctr">
              <a:lnSpc>
                <a:spcPct val="100000"/>
              </a:lnSpc>
              <a:spcBef>
                <a:spcPts val="0"/>
              </a:spcBef>
              <a:defRPr sz="3800" b="1"/>
            </a:lvl5pPr>
          </a:lstStyle>
          <a:p>
            <a:r>
              <a:t>Fact information</a:t>
            </a:r>
          </a:p>
          <a:p>
            <a:pPr lvl="1"/>
            <a:endParaRPr/>
          </a:p>
          <a:p>
            <a:pPr lvl="2"/>
            <a:endParaRPr/>
          </a:p>
          <a:p>
            <a:pPr lvl="3"/>
            <a:endParaRPr/>
          </a:p>
          <a:p>
            <a:pPr lvl="4"/>
            <a:endParaRPr/>
          </a:p>
        </p:txBody>
      </p:sp>
      <p:sp>
        <p:nvSpPr>
          <p:cNvPr id="107" name="Body Level One…"/>
          <p:cNvSpPr txBox="1">
            <a:spLocks noGrp="1"/>
          </p:cNvSpPr>
          <p:nvPr>
            <p:ph type="body" idx="21" hasCustomPrompt="1"/>
          </p:nvPr>
        </p:nvSpPr>
        <p:spPr>
          <a:xfrm>
            <a:off x="698500" y="999065"/>
            <a:ext cx="11607800" cy="5210916"/>
          </a:xfrm>
          <a:prstGeom prst="rect">
            <a:avLst/>
          </a:prstGeom>
        </p:spPr>
        <p:txBody>
          <a:bodyPr anchor="b"/>
          <a:lstStyle/>
          <a:p>
            <a:pPr marL="0" lvl="4" indent="1207008" algn="ctr" defTabSz="762929">
              <a:lnSpc>
                <a:spcPct val="80000"/>
              </a:lnSpc>
              <a:spcBef>
                <a:spcPts val="0"/>
              </a:spcBef>
              <a:buSzTx/>
              <a:buNone/>
              <a:defRPr sz="7744" b="1" spc="-77"/>
            </a:pPr>
            <a:r>
              <a:t>100%
</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Body Level One…"/>
          <p:cNvSpPr txBox="1">
            <a:spLocks noGrp="1"/>
          </p:cNvSpPr>
          <p:nvPr>
            <p:ph type="body" sz="half" idx="1" hasCustomPrompt="1"/>
          </p:nvPr>
        </p:nvSpPr>
        <p:spPr>
          <a:xfrm>
            <a:off x="736600" y="3721100"/>
            <a:ext cx="11531600" cy="2324100"/>
          </a:xfrm>
          <a:prstGeom prst="rect">
            <a:avLst/>
          </a:prstGeom>
        </p:spPr>
        <p:txBody>
          <a:bodyPr anchor="ctr"/>
          <a:lstStyle>
            <a:lvl1pPr marL="342900" indent="-228600">
              <a:spcBef>
                <a:spcPts val="0"/>
              </a:spcBef>
              <a:buSzTx/>
              <a:buNone/>
              <a:defRPr sz="6000" spc="-119">
                <a:latin typeface="Helvetica Neue Medium"/>
                <a:ea typeface="Helvetica Neue Medium"/>
                <a:cs typeface="Helvetica Neue Medium"/>
                <a:sym typeface="Helvetica Neue Medium"/>
              </a:defRPr>
            </a:lvl1pPr>
            <a:lvl2pPr marL="342900" indent="114300">
              <a:spcBef>
                <a:spcPts val="0"/>
              </a:spcBef>
              <a:buSzTx/>
              <a:buNone/>
              <a:defRPr sz="6000" spc="-119">
                <a:latin typeface="Helvetica Neue Medium"/>
                <a:ea typeface="Helvetica Neue Medium"/>
                <a:cs typeface="Helvetica Neue Medium"/>
                <a:sym typeface="Helvetica Neue Medium"/>
              </a:defRPr>
            </a:lvl2pPr>
            <a:lvl3pPr marL="342900" indent="114300">
              <a:spcBef>
                <a:spcPts val="0"/>
              </a:spcBef>
              <a:buSzTx/>
              <a:buNone/>
              <a:defRPr sz="6000" spc="-119">
                <a:latin typeface="Helvetica Neue Medium"/>
                <a:ea typeface="Helvetica Neue Medium"/>
                <a:cs typeface="Helvetica Neue Medium"/>
                <a:sym typeface="Helvetica Neue Medium"/>
              </a:defRPr>
            </a:lvl3pPr>
            <a:lvl4pPr marL="342900" indent="114300">
              <a:spcBef>
                <a:spcPts val="0"/>
              </a:spcBef>
              <a:buSzTx/>
              <a:buNone/>
              <a:defRPr sz="6000" spc="-119">
                <a:latin typeface="Helvetica Neue Medium"/>
                <a:ea typeface="Helvetica Neue Medium"/>
                <a:cs typeface="Helvetica Neue Medium"/>
                <a:sym typeface="Helvetica Neue Medium"/>
              </a:defRPr>
            </a:lvl4pPr>
            <a:lvl5pPr marL="342900" indent="114300">
              <a:spcBef>
                <a:spcPts val="0"/>
              </a:spcBef>
              <a:buSzTx/>
              <a:buNone/>
              <a:defRPr sz="6000" spc="-119">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6" name="Attribution"/>
          <p:cNvSpPr txBox="1">
            <a:spLocks noGrp="1"/>
          </p:cNvSpPr>
          <p:nvPr>
            <p:ph type="body" sz="quarter" idx="21" hasCustomPrompt="1"/>
          </p:nvPr>
        </p:nvSpPr>
        <p:spPr>
          <a:xfrm>
            <a:off x="1219200" y="6426199"/>
            <a:ext cx="11049000" cy="461061"/>
          </a:xfrm>
          <a:prstGeom prst="rect">
            <a:avLst/>
          </a:prstGeom>
        </p:spPr>
        <p:txBody>
          <a:bodyPr/>
          <a:lstStyle>
            <a:lvl1pPr marL="0" indent="0" defTabSz="563540">
              <a:lnSpc>
                <a:spcPct val="100000"/>
              </a:lnSpc>
              <a:spcBef>
                <a:spcPts val="0"/>
              </a:spcBef>
              <a:buSzTx/>
              <a:buNone/>
              <a:defRPr sz="2300" b="1"/>
            </a:lvl1pPr>
          </a:lstStyle>
          <a:p>
            <a:r>
              <a:t>Attribution</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pappardelle pasta with parsley butter, roasted hazelnuts and shaved parmesan cheese"/>
          <p:cNvSpPr>
            <a:spLocks noGrp="1"/>
          </p:cNvSpPr>
          <p:nvPr>
            <p:ph type="pic" idx="21"/>
          </p:nvPr>
        </p:nvSpPr>
        <p:spPr>
          <a:xfrm>
            <a:off x="-2082800" y="687557"/>
            <a:ext cx="11165190" cy="8373893"/>
          </a:xfrm>
          <a:prstGeom prst="rect">
            <a:avLst/>
          </a:prstGeom>
        </p:spPr>
        <p:txBody>
          <a:bodyPr lIns="91439" tIns="45719" rIns="91439" bIns="45719">
            <a:noAutofit/>
          </a:bodyPr>
          <a:lstStyle/>
          <a:p>
            <a:endParaRPr/>
          </a:p>
        </p:txBody>
      </p:sp>
      <p:sp>
        <p:nvSpPr>
          <p:cNvPr id="125" name="Bowl of salad with fried rice, boiled eggs and chopsticks"/>
          <p:cNvSpPr>
            <a:spLocks noGrp="1"/>
          </p:cNvSpPr>
          <p:nvPr>
            <p:ph type="pic" sz="half" idx="22"/>
          </p:nvPr>
        </p:nvSpPr>
        <p:spPr>
          <a:xfrm>
            <a:off x="6597650" y="292100"/>
            <a:ext cx="5740400" cy="4592321"/>
          </a:xfrm>
          <a:prstGeom prst="rect">
            <a:avLst/>
          </a:prstGeom>
        </p:spPr>
        <p:txBody>
          <a:bodyPr lIns="91439" tIns="45719" rIns="91439" bIns="45719">
            <a:noAutofit/>
          </a:bodyPr>
          <a:lstStyle/>
          <a:p>
            <a:endParaRPr/>
          </a:p>
        </p:txBody>
      </p:sp>
      <p:sp>
        <p:nvSpPr>
          <p:cNvPr id="126" name="Bowl with salmon cakes, salad and houmous"/>
          <p:cNvSpPr>
            <a:spLocks noGrp="1"/>
          </p:cNvSpPr>
          <p:nvPr>
            <p:ph type="pic" idx="23"/>
          </p:nvPr>
        </p:nvSpPr>
        <p:spPr>
          <a:xfrm>
            <a:off x="4984750" y="2749412"/>
            <a:ext cx="7937500" cy="9238279"/>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1016000" y="-1054100"/>
            <a:ext cx="14427200" cy="1154176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xfrm>
            <a:off x="6353454" y="9220200"/>
            <a:ext cx="297892" cy="287479"/>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376767" y="-915894"/>
            <a:ext cx="17835653" cy="10682196"/>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698500" y="5181600"/>
            <a:ext cx="11607800" cy="3302000"/>
          </a:xfrm>
          <a:prstGeom prst="rect">
            <a:avLst/>
          </a:prstGeom>
        </p:spPr>
        <p:txBody>
          <a:bodyPr anchor="b"/>
          <a:lstStyle>
            <a:lvl1pPr>
              <a:defRPr sz="8200" spc="-164"/>
            </a:lvl1pPr>
          </a:lstStyle>
          <a:p>
            <a:r>
              <a:t>Presentation Title</a:t>
            </a:r>
          </a:p>
        </p:txBody>
      </p:sp>
      <p:sp>
        <p:nvSpPr>
          <p:cNvPr id="23" name="Body Level One…"/>
          <p:cNvSpPr txBox="1">
            <a:spLocks noGrp="1"/>
          </p:cNvSpPr>
          <p:nvPr>
            <p:ph type="body" sz="quarter" idx="1" hasCustomPrompt="1"/>
          </p:nvPr>
        </p:nvSpPr>
        <p:spPr>
          <a:xfrm>
            <a:off x="698500" y="8432800"/>
            <a:ext cx="11607800" cy="689769"/>
          </a:xfrm>
          <a:prstGeom prst="rect">
            <a:avLst/>
          </a:prstGeom>
        </p:spPr>
        <p:txBody>
          <a:bodyPr/>
          <a:lstStyle>
            <a:lvl1pPr marL="0" indent="0" defTabSz="587022">
              <a:lnSpc>
                <a:spcPct val="100000"/>
              </a:lnSpc>
              <a:spcBef>
                <a:spcPts val="0"/>
              </a:spcBef>
              <a:buSzTx/>
              <a:buNone/>
              <a:defRPr sz="3800" b="1"/>
            </a:lvl1pPr>
            <a:lvl2pPr marL="0" indent="0" defTabSz="587022">
              <a:lnSpc>
                <a:spcPct val="100000"/>
              </a:lnSpc>
              <a:spcBef>
                <a:spcPts val="0"/>
              </a:spcBef>
              <a:buSzTx/>
              <a:buNone/>
              <a:defRPr sz="3800" b="1"/>
            </a:lvl2pPr>
            <a:lvl3pPr marL="0" indent="0" defTabSz="587022">
              <a:lnSpc>
                <a:spcPct val="100000"/>
              </a:lnSpc>
              <a:spcBef>
                <a:spcPts val="0"/>
              </a:spcBef>
              <a:buSzTx/>
              <a:buNone/>
              <a:defRPr sz="3800" b="1"/>
            </a:lvl3pPr>
            <a:lvl4pPr marL="0" indent="0" defTabSz="587022">
              <a:lnSpc>
                <a:spcPct val="100000"/>
              </a:lnSpc>
              <a:spcBef>
                <a:spcPts val="0"/>
              </a:spcBef>
              <a:buSzTx/>
              <a:buNone/>
              <a:defRPr sz="3800" b="1"/>
            </a:lvl4pPr>
            <a:lvl5pPr marL="0" indent="0" defTabSz="587022">
              <a:lnSpc>
                <a:spcPct val="100000"/>
              </a:lnSpc>
              <a:spcBef>
                <a:spcPts val="0"/>
              </a:spcBef>
              <a:buSzTx/>
              <a:buNone/>
              <a:defRPr sz="3800" b="1"/>
            </a:lvl5pPr>
          </a:lstStyle>
          <a:p>
            <a:r>
              <a:t>Presentation Subtitle</a:t>
            </a:r>
          </a:p>
          <a:p>
            <a:pPr lvl="1"/>
            <a:endParaRPr/>
          </a:p>
          <a:p>
            <a:pPr lvl="2"/>
            <a:endParaRPr/>
          </a:p>
          <a:p>
            <a:pPr lvl="3"/>
            <a:endParaRPr/>
          </a:p>
          <a:p>
            <a:pPr lvl="4"/>
            <a:endParaRPr/>
          </a:p>
        </p:txBody>
      </p:sp>
      <p:sp>
        <p:nvSpPr>
          <p:cNvPr id="24" name="Author and Date"/>
          <p:cNvSpPr txBox="1">
            <a:spLocks noGrp="1"/>
          </p:cNvSpPr>
          <p:nvPr>
            <p:ph type="body" sz="quarter" idx="22" hasCustomPrompt="1"/>
          </p:nvPr>
        </p:nvSpPr>
        <p:spPr>
          <a:xfrm>
            <a:off x="698499" y="571500"/>
            <a:ext cx="11607803" cy="461060"/>
          </a:xfrm>
          <a:prstGeom prst="rect">
            <a:avLst/>
          </a:prstGeom>
        </p:spPr>
        <p:txBody>
          <a:bodyPr/>
          <a:lstStyle>
            <a:lvl1pPr marL="0" indent="0" defTabSz="563540">
              <a:lnSpc>
                <a:spcPct val="100000"/>
              </a:lnSpc>
              <a:spcBef>
                <a:spcPts val="0"/>
              </a:spcBef>
              <a:buSzTx/>
              <a:buNone/>
              <a:defRPr sz="2300" b="1"/>
            </a:lvl1pPr>
          </a:lstStyle>
          <a:p>
            <a:r>
              <a:t>Author and Date</a:t>
            </a:r>
          </a:p>
        </p:txBody>
      </p:sp>
      <p:sp>
        <p:nvSpPr>
          <p:cNvPr id="25" name="Slide Number"/>
          <p:cNvSpPr txBox="1">
            <a:spLocks noGrp="1"/>
          </p:cNvSpPr>
          <p:nvPr>
            <p:ph type="sldNum" sz="quarter" idx="2"/>
          </p:nvPr>
        </p:nvSpPr>
        <p:spPr>
          <a:xfrm>
            <a:off x="6349999" y="9220201"/>
            <a:ext cx="297892" cy="287478"/>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oumous "/>
          <p:cNvSpPr>
            <a:spLocks noGrp="1"/>
          </p:cNvSpPr>
          <p:nvPr>
            <p:ph type="pic" idx="21"/>
          </p:nvPr>
        </p:nvSpPr>
        <p:spPr>
          <a:xfrm>
            <a:off x="5319128" y="495298"/>
            <a:ext cx="7543802" cy="8780060"/>
          </a:xfrm>
          <a:prstGeom prst="rect">
            <a:avLst/>
          </a:prstGeom>
        </p:spPr>
        <p:txBody>
          <a:bodyPr lIns="91439" tIns="45719" rIns="91439" bIns="45719">
            <a:noAutofit/>
          </a:bodyPr>
          <a:lstStyle/>
          <a:p>
            <a:endParaRPr/>
          </a:p>
        </p:txBody>
      </p:sp>
      <p:sp>
        <p:nvSpPr>
          <p:cNvPr id="33" name="Body Level One…"/>
          <p:cNvSpPr txBox="1">
            <a:spLocks noGrp="1"/>
          </p:cNvSpPr>
          <p:nvPr>
            <p:ph type="body" sz="quarter" idx="1" hasCustomPrompt="1"/>
          </p:nvPr>
        </p:nvSpPr>
        <p:spPr>
          <a:xfrm>
            <a:off x="698500" y="5003800"/>
            <a:ext cx="5105400" cy="4044566"/>
          </a:xfrm>
          <a:prstGeom prst="rect">
            <a:avLst/>
          </a:prstGeom>
        </p:spPr>
        <p:txBody>
          <a:bodyPr/>
          <a:lstStyle>
            <a:lvl1pPr marL="0" indent="0" defTabSz="587022">
              <a:lnSpc>
                <a:spcPct val="100000"/>
              </a:lnSpc>
              <a:spcBef>
                <a:spcPts val="0"/>
              </a:spcBef>
              <a:buSzTx/>
              <a:buNone/>
              <a:defRPr sz="3800" b="1"/>
            </a:lvl1pPr>
            <a:lvl2pPr marL="0" indent="0" defTabSz="587022">
              <a:lnSpc>
                <a:spcPct val="100000"/>
              </a:lnSpc>
              <a:spcBef>
                <a:spcPts val="0"/>
              </a:spcBef>
              <a:buSzTx/>
              <a:buNone/>
              <a:defRPr sz="3800" b="1"/>
            </a:lvl2pPr>
            <a:lvl3pPr marL="0" indent="0" defTabSz="587022">
              <a:lnSpc>
                <a:spcPct val="100000"/>
              </a:lnSpc>
              <a:spcBef>
                <a:spcPts val="0"/>
              </a:spcBef>
              <a:buSzTx/>
              <a:buNone/>
              <a:defRPr sz="3800" b="1"/>
            </a:lvl3pPr>
            <a:lvl4pPr marL="0" indent="0" defTabSz="587022">
              <a:lnSpc>
                <a:spcPct val="100000"/>
              </a:lnSpc>
              <a:spcBef>
                <a:spcPts val="0"/>
              </a:spcBef>
              <a:buSzTx/>
              <a:buNone/>
              <a:defRPr sz="3800" b="1"/>
            </a:lvl4pPr>
            <a:lvl5pPr marL="0" indent="0" defTabSz="587022">
              <a:lnSpc>
                <a:spcPct val="100000"/>
              </a:lnSpc>
              <a:spcBef>
                <a:spcPts val="0"/>
              </a:spcBef>
              <a:buSzTx/>
              <a:buNone/>
              <a:defRPr sz="3800" b="1"/>
            </a:lvl5pPr>
          </a:lstStyle>
          <a:p>
            <a:r>
              <a:t>Slide Subtitle</a:t>
            </a:r>
          </a:p>
          <a:p>
            <a:pPr lvl="1"/>
            <a:endParaRPr/>
          </a:p>
          <a:p>
            <a:pPr lvl="2"/>
            <a:endParaRPr/>
          </a:p>
          <a:p>
            <a:pPr lvl="3"/>
            <a:endParaRPr/>
          </a:p>
          <a:p>
            <a:pPr lvl="4"/>
            <a:endParaRPr/>
          </a:p>
        </p:txBody>
      </p:sp>
      <p:sp>
        <p:nvSpPr>
          <p:cNvPr id="34" name="Slide Title"/>
          <p:cNvSpPr txBox="1">
            <a:spLocks noGrp="1"/>
          </p:cNvSpPr>
          <p:nvPr>
            <p:ph type="title" hasCustomPrompt="1"/>
          </p:nvPr>
        </p:nvSpPr>
        <p:spPr>
          <a:xfrm>
            <a:off x="698500" y="692533"/>
            <a:ext cx="5105400" cy="4387467"/>
          </a:xfrm>
          <a:prstGeom prst="rect">
            <a:avLst/>
          </a:prstGeom>
        </p:spPr>
        <p:txBody>
          <a:bodyPr anchor="b"/>
          <a:lstStyle/>
          <a:p>
            <a:r>
              <a:t>Slide Title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3" name="Slide Subtitle"/>
          <p:cNvSpPr txBox="1">
            <a:spLocks noGrp="1"/>
          </p:cNvSpPr>
          <p:nvPr>
            <p:ph type="body" sz="quarter" idx="21" hasCustomPrompt="1"/>
          </p:nvPr>
        </p:nvSpPr>
        <p:spPr>
          <a:xfrm>
            <a:off x="698499" y="1412977"/>
            <a:ext cx="11607803" cy="671804"/>
          </a:xfrm>
          <a:prstGeom prst="rect">
            <a:avLst/>
          </a:prstGeom>
        </p:spPr>
        <p:txBody>
          <a:bodyPr/>
          <a:lstStyle>
            <a:lvl1pPr marL="0" indent="0" defTabSz="587022">
              <a:lnSpc>
                <a:spcPct val="100000"/>
              </a:lnSpc>
              <a:spcBef>
                <a:spcPts val="0"/>
              </a:spcBef>
              <a:buSzTx/>
              <a:buNone/>
              <a:defRPr sz="3800" b="1"/>
            </a:lvl1pPr>
          </a:lstStyle>
          <a:p>
            <a:r>
              <a:t>Slide Subtitle</a:t>
            </a:r>
          </a:p>
        </p:txBody>
      </p:sp>
      <p:sp>
        <p:nvSpPr>
          <p:cNvPr id="44" name="Slide Title"/>
          <p:cNvSpPr txBox="1">
            <a:spLocks noGrp="1"/>
          </p:cNvSpPr>
          <p:nvPr>
            <p:ph type="title" hasCustomPrompt="1"/>
          </p:nvPr>
        </p:nvSpPr>
        <p:spPr>
          <a:prstGeom prst="rect">
            <a:avLst/>
          </a:prstGeom>
        </p:spPr>
        <p:txBody>
          <a:bodyPr/>
          <a:lstStyle/>
          <a:p>
            <a:r>
              <a:t>Slide Title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589358"/>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Bowl of pappardelle pasta with parsley butter, roasted hazelnuts and shaved parmesan cheese"/>
          <p:cNvSpPr>
            <a:spLocks noGrp="1"/>
          </p:cNvSpPr>
          <p:nvPr>
            <p:ph type="pic" idx="21"/>
          </p:nvPr>
        </p:nvSpPr>
        <p:spPr>
          <a:xfrm>
            <a:off x="6172200" y="596900"/>
            <a:ext cx="6448425" cy="8597900"/>
          </a:xfrm>
          <a:prstGeom prst="rect">
            <a:avLst/>
          </a:prstGeom>
        </p:spPr>
        <p:txBody>
          <a:bodyPr lIns="91439" tIns="45719" rIns="91439" bIns="45719">
            <a:noAutofit/>
          </a:bodyPr>
          <a:lstStyle/>
          <a:p>
            <a:endParaRPr/>
          </a:p>
        </p:txBody>
      </p:sp>
      <p:sp>
        <p:nvSpPr>
          <p:cNvPr id="61" name="Slide Title"/>
          <p:cNvSpPr txBox="1">
            <a:spLocks noGrp="1"/>
          </p:cNvSpPr>
          <p:nvPr>
            <p:ph type="title" hasCustomPrompt="1"/>
          </p:nvPr>
        </p:nvSpPr>
        <p:spPr>
          <a:xfrm>
            <a:off x="698500" y="444500"/>
            <a:ext cx="5105400" cy="1016000"/>
          </a:xfrm>
          <a:prstGeom prst="rect">
            <a:avLst/>
          </a:prstGeom>
        </p:spPr>
        <p:txBody>
          <a:bodyPr/>
          <a:lstStyle/>
          <a:p>
            <a:r>
              <a:t>Slide Title</a:t>
            </a:r>
          </a:p>
        </p:txBody>
      </p:sp>
      <p:sp>
        <p:nvSpPr>
          <p:cNvPr id="62" name="Body Level One…"/>
          <p:cNvSpPr txBox="1">
            <a:spLocks noGrp="1"/>
          </p:cNvSpPr>
          <p:nvPr>
            <p:ph type="body" sz="quarter" idx="1" hasCustomPrompt="1"/>
          </p:nvPr>
        </p:nvSpPr>
        <p:spPr>
          <a:xfrm>
            <a:off x="698500" y="1412977"/>
            <a:ext cx="5105400" cy="671804"/>
          </a:xfrm>
          <a:prstGeom prst="rect">
            <a:avLst/>
          </a:prstGeom>
        </p:spPr>
        <p:txBody>
          <a:bodyPr/>
          <a:lstStyle>
            <a:lvl1pPr marL="0" indent="0" defTabSz="587022">
              <a:lnSpc>
                <a:spcPct val="100000"/>
              </a:lnSpc>
              <a:spcBef>
                <a:spcPts val="0"/>
              </a:spcBef>
              <a:buSzTx/>
              <a:buNone/>
              <a:defRPr sz="3800" b="1"/>
            </a:lvl1pPr>
            <a:lvl2pPr marL="863600" indent="-482600" defTabSz="587022">
              <a:lnSpc>
                <a:spcPct val="100000"/>
              </a:lnSpc>
              <a:spcBef>
                <a:spcPts val="0"/>
              </a:spcBef>
              <a:defRPr sz="3800" b="1"/>
            </a:lvl2pPr>
            <a:lvl3pPr marL="1244600" indent="-482600" defTabSz="587022">
              <a:lnSpc>
                <a:spcPct val="100000"/>
              </a:lnSpc>
              <a:spcBef>
                <a:spcPts val="0"/>
              </a:spcBef>
              <a:defRPr sz="3800" b="1"/>
            </a:lvl3pPr>
            <a:lvl4pPr marL="1625600" indent="-482600" defTabSz="587022">
              <a:lnSpc>
                <a:spcPct val="100000"/>
              </a:lnSpc>
              <a:spcBef>
                <a:spcPts val="0"/>
              </a:spcBef>
              <a:defRPr sz="3800" b="1"/>
            </a:lvl4pPr>
            <a:lvl5pPr marL="2006600" indent="-482600" defTabSz="587022">
              <a:lnSpc>
                <a:spcPct val="100000"/>
              </a:lnSpc>
              <a:spcBef>
                <a:spcPts val="0"/>
              </a:spcBef>
              <a:defRPr sz="3800" b="1"/>
            </a:lvl5pPr>
          </a:lstStyle>
          <a:p>
            <a:r>
              <a:t>Slide Subtitle</a:t>
            </a:r>
          </a:p>
          <a:p>
            <a:pPr lvl="1"/>
            <a:endParaRPr/>
          </a:p>
          <a:p>
            <a:pPr lvl="2"/>
            <a:endParaRPr/>
          </a:p>
          <a:p>
            <a:pPr lvl="3"/>
            <a:endParaRPr/>
          </a:p>
          <a:p>
            <a:pPr lvl="4"/>
            <a:endParaRPr/>
          </a:p>
        </p:txBody>
      </p:sp>
      <p:sp>
        <p:nvSpPr>
          <p:cNvPr id="63" name="Body Level One…"/>
          <p:cNvSpPr txBox="1">
            <a:spLocks noGrp="1"/>
          </p:cNvSpPr>
          <p:nvPr>
            <p:ph type="body" sz="half" idx="22" hasCustomPrompt="1"/>
          </p:nvPr>
        </p:nvSpPr>
        <p:spPr>
          <a:xfrm>
            <a:off x="698500" y="3480196"/>
            <a:ext cx="5105400" cy="5593162"/>
          </a:xfrm>
          <a:prstGeom prst="rect">
            <a:avLst/>
          </a:prstGeom>
        </p:spPr>
        <p:txBody>
          <a:bodyPr/>
          <a:lstStyle/>
          <a:p>
            <a:r>
              <a:t>Slide bullet text</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698500" y="3225800"/>
            <a:ext cx="11607800" cy="3302000"/>
          </a:xfrm>
          <a:prstGeom prst="rect">
            <a:avLst/>
          </a:prstGeom>
        </p:spPr>
        <p:txBody>
          <a:bodyPr anchor="ctr"/>
          <a:lstStyle>
            <a:lvl1pPr>
              <a:defRPr sz="8200" b="0" spc="-164">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prstGeom prst="rect">
            <a:avLst/>
          </a:prstGeom>
        </p:spPr>
        <p:txBody>
          <a:bodyPr/>
          <a:lstStyle/>
          <a:p>
            <a:r>
              <a:t>Slide Title</a:t>
            </a:r>
          </a:p>
        </p:txBody>
      </p:sp>
      <p:sp>
        <p:nvSpPr>
          <p:cNvPr id="80" name="Body Level One…"/>
          <p:cNvSpPr txBox="1">
            <a:spLocks noGrp="1"/>
          </p:cNvSpPr>
          <p:nvPr>
            <p:ph type="body" sz="quarter" idx="1" hasCustomPrompt="1"/>
          </p:nvPr>
        </p:nvSpPr>
        <p:spPr>
          <a:xfrm>
            <a:off x="698500" y="1412977"/>
            <a:ext cx="11607801" cy="671804"/>
          </a:xfrm>
          <a:prstGeom prst="rect">
            <a:avLst/>
          </a:prstGeom>
        </p:spPr>
        <p:txBody>
          <a:bodyPr/>
          <a:lstStyle>
            <a:lvl1pPr marL="0" indent="0" defTabSz="587022">
              <a:lnSpc>
                <a:spcPct val="100000"/>
              </a:lnSpc>
              <a:spcBef>
                <a:spcPts val="0"/>
              </a:spcBef>
              <a:buSzTx/>
              <a:buNone/>
              <a:defRPr sz="3800" b="1"/>
            </a:lvl1pPr>
            <a:lvl2pPr marL="863600" indent="-482600" defTabSz="587022">
              <a:lnSpc>
                <a:spcPct val="100000"/>
              </a:lnSpc>
              <a:spcBef>
                <a:spcPts val="0"/>
              </a:spcBef>
              <a:defRPr sz="3800" b="1"/>
            </a:lvl2pPr>
            <a:lvl3pPr marL="1244600" indent="-482600" defTabSz="587022">
              <a:lnSpc>
                <a:spcPct val="100000"/>
              </a:lnSpc>
              <a:spcBef>
                <a:spcPts val="0"/>
              </a:spcBef>
              <a:defRPr sz="3800" b="1"/>
            </a:lvl3pPr>
            <a:lvl4pPr marL="1625600" indent="-482600" defTabSz="587022">
              <a:lnSpc>
                <a:spcPct val="100000"/>
              </a:lnSpc>
              <a:spcBef>
                <a:spcPts val="0"/>
              </a:spcBef>
              <a:defRPr sz="3800" b="1"/>
            </a:lvl4pPr>
            <a:lvl5pPr marL="2006600" indent="-482600" defTabSz="587022">
              <a:lnSpc>
                <a:spcPct val="100000"/>
              </a:lnSpc>
              <a:spcBef>
                <a:spcPts val="0"/>
              </a:spcBef>
              <a:defRPr sz="3800" b="1"/>
            </a:lvl5pPr>
          </a:lstStyle>
          <a:p>
            <a:r>
              <a:t>Slide Subtitle</a:t>
            </a:r>
          </a:p>
          <a:p>
            <a:pPr lvl="1"/>
            <a:endParaRPr/>
          </a:p>
          <a:p>
            <a:pPr lvl="2"/>
            <a:endParaRPr/>
          </a:p>
          <a:p>
            <a:pPr lvl="3"/>
            <a:endParaRPr/>
          </a:p>
          <a:p>
            <a:pPr lvl="4"/>
            <a:endParaRP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698500" y="444500"/>
            <a:ext cx="11607800" cy="1016000"/>
          </a:xfrm>
          <a:prstGeom prst="rect">
            <a:avLst/>
          </a:prstGeom>
        </p:spPr>
        <p:txBody>
          <a:bodyPr/>
          <a:lstStyle/>
          <a:p>
            <a:r>
              <a:t>Agenda Title</a:t>
            </a:r>
          </a:p>
        </p:txBody>
      </p:sp>
      <p:sp>
        <p:nvSpPr>
          <p:cNvPr id="89" name="Body Level One…"/>
          <p:cNvSpPr txBox="1">
            <a:spLocks noGrp="1"/>
          </p:cNvSpPr>
          <p:nvPr>
            <p:ph type="body" sz="quarter" idx="1" hasCustomPrompt="1"/>
          </p:nvPr>
        </p:nvSpPr>
        <p:spPr>
          <a:xfrm>
            <a:off x="698500" y="1409700"/>
            <a:ext cx="11607801" cy="671803"/>
          </a:xfrm>
          <a:prstGeom prst="rect">
            <a:avLst/>
          </a:prstGeom>
        </p:spPr>
        <p:txBody>
          <a:bodyPr/>
          <a:lstStyle>
            <a:lvl1pPr marL="0" indent="0" defTabSz="587022">
              <a:lnSpc>
                <a:spcPct val="100000"/>
              </a:lnSpc>
              <a:spcBef>
                <a:spcPts val="0"/>
              </a:spcBef>
              <a:buSzTx/>
              <a:buNone/>
              <a:defRPr sz="3800" b="1"/>
            </a:lvl1pPr>
            <a:lvl2pPr marL="863600" indent="-482600" defTabSz="587022">
              <a:lnSpc>
                <a:spcPct val="100000"/>
              </a:lnSpc>
              <a:spcBef>
                <a:spcPts val="0"/>
              </a:spcBef>
              <a:defRPr sz="3800" b="1"/>
            </a:lvl2pPr>
            <a:lvl3pPr marL="1244600" indent="-482600" defTabSz="587022">
              <a:lnSpc>
                <a:spcPct val="100000"/>
              </a:lnSpc>
              <a:spcBef>
                <a:spcPts val="0"/>
              </a:spcBef>
              <a:defRPr sz="3800" b="1"/>
            </a:lvl3pPr>
            <a:lvl4pPr marL="1625600" indent="-482600" defTabSz="587022">
              <a:lnSpc>
                <a:spcPct val="100000"/>
              </a:lnSpc>
              <a:spcBef>
                <a:spcPts val="0"/>
              </a:spcBef>
              <a:defRPr sz="3800" b="1"/>
            </a:lvl4pPr>
            <a:lvl5pPr marL="2006600" indent="-482600" defTabSz="587022">
              <a:lnSpc>
                <a:spcPct val="100000"/>
              </a:lnSpc>
              <a:spcBef>
                <a:spcPts val="0"/>
              </a:spcBef>
              <a:defRPr sz="3800" b="1"/>
            </a:lvl5pPr>
          </a:lstStyle>
          <a:p>
            <a:r>
              <a:t>Agenda Subtitle</a:t>
            </a:r>
          </a:p>
          <a:p>
            <a:pPr lvl="1"/>
            <a:endParaRPr/>
          </a:p>
          <a:p>
            <a:pPr lvl="2"/>
            <a:endParaRPr/>
          </a:p>
          <a:p>
            <a:pPr lvl="3"/>
            <a:endParaRPr/>
          </a:p>
          <a:p>
            <a:pPr lvl="4"/>
            <a:endParaRPr/>
          </a:p>
        </p:txBody>
      </p:sp>
      <p:sp>
        <p:nvSpPr>
          <p:cNvPr id="90" name="Body Level One…"/>
          <p:cNvSpPr txBox="1">
            <a:spLocks noGrp="1"/>
          </p:cNvSpPr>
          <p:nvPr>
            <p:ph type="body" idx="21" hasCustomPrompt="1"/>
          </p:nvPr>
        </p:nvSpPr>
        <p:spPr>
          <a:prstGeom prst="rect">
            <a:avLst/>
          </a:prstGeom>
        </p:spPr>
        <p:txBody>
          <a:bodyPr/>
          <a:lstStyle>
            <a:lvl1pPr marL="0" indent="0">
              <a:spcBef>
                <a:spcPts val="1300"/>
              </a:spcBef>
              <a:buSzTx/>
              <a:buNone/>
              <a:defRPr sz="3800" spc="-100"/>
            </a:lvl1pPr>
          </a:lstStyle>
          <a:p>
            <a:r>
              <a:t>Agenda Topics</a:t>
            </a: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hasCustomPrompt="1"/>
          </p:nvPr>
        </p:nvSpPr>
        <p:spPr>
          <a:xfrm>
            <a:off x="698500" y="2959100"/>
            <a:ext cx="11607800" cy="609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3" name="Slide Title"/>
          <p:cNvSpPr txBox="1">
            <a:spLocks noGrp="1"/>
          </p:cNvSpPr>
          <p:nvPr>
            <p:ph type="title" hasCustomPrompt="1"/>
          </p:nvPr>
        </p:nvSpPr>
        <p:spPr>
          <a:xfrm>
            <a:off x="698500" y="440266"/>
            <a:ext cx="11607800" cy="1016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4" name="Slide Number"/>
          <p:cNvSpPr txBox="1">
            <a:spLocks noGrp="1"/>
          </p:cNvSpPr>
          <p:nvPr>
            <p:ph type="sldNum" sz="quarter" idx="2"/>
          </p:nvPr>
        </p:nvSpPr>
        <p:spPr>
          <a:xfrm>
            <a:off x="6350067" y="9220200"/>
            <a:ext cx="297892" cy="287479"/>
          </a:xfrm>
          <a:prstGeom prst="rect">
            <a:avLst/>
          </a:prstGeom>
          <a:ln w="12700">
            <a:miter lim="400000"/>
          </a:ln>
        </p:spPr>
        <p:txBody>
          <a:bodyPr wrap="none" lIns="50800" tIns="50800" rIns="50800" bIns="50800" anchor="b">
            <a:spAutoFit/>
          </a:bodyPr>
          <a:lstStyle>
            <a:lvl1pPr defTabSz="584200">
              <a:defRPr sz="13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j-lt"/>
          <a:ea typeface="+mj-ea"/>
          <a:cs typeface="+mj-cs"/>
          <a:sym typeface="Helvetica Neue"/>
        </a:defRPr>
      </a:lvl1pPr>
      <a:lvl2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j-lt"/>
          <a:ea typeface="+mj-ea"/>
          <a:cs typeface="+mj-cs"/>
          <a:sym typeface="Helvetica Neue"/>
        </a:defRPr>
      </a:lvl2pPr>
      <a:lvl3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j-lt"/>
          <a:ea typeface="+mj-ea"/>
          <a:cs typeface="+mj-cs"/>
          <a:sym typeface="Helvetica Neue"/>
        </a:defRPr>
      </a:lvl3pPr>
      <a:lvl4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j-lt"/>
          <a:ea typeface="+mj-ea"/>
          <a:cs typeface="+mj-cs"/>
          <a:sym typeface="Helvetica Neue"/>
        </a:defRPr>
      </a:lvl4pPr>
      <a:lvl5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j-lt"/>
          <a:ea typeface="+mj-ea"/>
          <a:cs typeface="+mj-cs"/>
          <a:sym typeface="Helvetica Neue"/>
        </a:defRPr>
      </a:lvl5pPr>
      <a:lvl6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j-lt"/>
          <a:ea typeface="+mj-ea"/>
          <a:cs typeface="+mj-cs"/>
          <a:sym typeface="Helvetica Neue"/>
        </a:defRPr>
      </a:lvl6pPr>
      <a:lvl7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j-lt"/>
          <a:ea typeface="+mj-ea"/>
          <a:cs typeface="+mj-cs"/>
          <a:sym typeface="Helvetica Neue"/>
        </a:defRPr>
      </a:lvl7pPr>
      <a:lvl8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j-lt"/>
          <a:ea typeface="+mj-ea"/>
          <a:cs typeface="+mj-cs"/>
          <a:sym typeface="Helvetica Neue"/>
        </a:defRPr>
      </a:lvl8pPr>
      <a:lvl9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j-lt"/>
          <a:ea typeface="+mj-ea"/>
          <a:cs typeface="+mj-cs"/>
          <a:sym typeface="Helvetica Neue"/>
        </a:defRPr>
      </a:lvl9pPr>
    </p:titleStyle>
    <p:bodyStyle>
      <a:lvl1pPr marL="381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Helvetica Neue"/>
        </a:defRPr>
      </a:lvl6pPr>
      <a:lvl7pPr marL="2667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realfarming.org/"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hyperlink" Target="mailto:rob@realfarming.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ob Wannerton, January 2023"/>
          <p:cNvSpPr txBox="1">
            <a:spLocks noGrp="1"/>
          </p:cNvSpPr>
          <p:nvPr>
            <p:ph type="body" sz="quarter" idx="1"/>
          </p:nvPr>
        </p:nvSpPr>
        <p:spPr>
          <a:xfrm>
            <a:off x="698499" y="8675925"/>
            <a:ext cx="11607803" cy="461061"/>
          </a:xfrm>
          <a:prstGeom prst="rect">
            <a:avLst/>
          </a:prstGeom>
        </p:spPr>
        <p:txBody>
          <a:bodyPr/>
          <a:lstStyle>
            <a:lvl1pPr>
              <a:defRPr b="0">
                <a:latin typeface="Helvetica Neue Medium"/>
                <a:ea typeface="Helvetica Neue Medium"/>
                <a:cs typeface="Helvetica Neue Medium"/>
                <a:sym typeface="Helvetica Neue Medium"/>
              </a:defRPr>
            </a:lvl1pPr>
          </a:lstStyle>
          <a:p>
            <a:r>
              <a:rPr dirty="0"/>
              <a:t>Rob </a:t>
            </a:r>
            <a:r>
              <a:rPr dirty="0" err="1"/>
              <a:t>Wannerton</a:t>
            </a:r>
            <a:r>
              <a:rPr lang="en-GB" dirty="0"/>
              <a:t>/Clare Horrell </a:t>
            </a:r>
            <a:r>
              <a:rPr dirty="0"/>
              <a:t>January 2023</a:t>
            </a:r>
          </a:p>
        </p:txBody>
      </p:sp>
      <p:sp>
        <p:nvSpPr>
          <p:cNvPr id="152" name="Food for Thought"/>
          <p:cNvSpPr txBox="1">
            <a:spLocks noGrp="1"/>
          </p:cNvSpPr>
          <p:nvPr>
            <p:ph type="title"/>
          </p:nvPr>
        </p:nvSpPr>
        <p:spPr>
          <a:xfrm>
            <a:off x="698499" y="1854200"/>
            <a:ext cx="11609059" cy="3302000"/>
          </a:xfrm>
          <a:prstGeom prst="rect">
            <a:avLst/>
          </a:prstGeom>
        </p:spPr>
        <p:txBody>
          <a:bodyPr/>
          <a:lstStyle>
            <a:lvl1pPr>
              <a:defRPr spc="-199">
                <a:solidFill>
                  <a:srgbClr val="F48B01"/>
                </a:solidFill>
                <a:latin typeface="+mn-lt"/>
                <a:ea typeface="+mn-ea"/>
                <a:cs typeface="+mn-cs"/>
                <a:sym typeface="Helvetica"/>
              </a:defRPr>
            </a:lvl1pPr>
          </a:lstStyle>
          <a:p>
            <a:r>
              <a:rPr dirty="0"/>
              <a:t>Food for Thought</a:t>
            </a:r>
          </a:p>
        </p:txBody>
      </p:sp>
      <p:sp>
        <p:nvSpPr>
          <p:cNvPr id="153" name="Exploring the Social Impact of Community Food Businesses"/>
          <p:cNvSpPr txBox="1"/>
          <p:nvPr/>
        </p:nvSpPr>
        <p:spPr>
          <a:xfrm>
            <a:off x="698500" y="5105400"/>
            <a:ext cx="11607800" cy="14563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defTabSz="587022">
              <a:defRPr sz="3800" b="1">
                <a:solidFill>
                  <a:srgbClr val="7EAF7A"/>
                </a:solidFill>
                <a:latin typeface="+mn-lt"/>
                <a:ea typeface="+mn-ea"/>
                <a:cs typeface="+mn-cs"/>
                <a:sym typeface="Helvetica"/>
              </a:defRPr>
            </a:lvl1pPr>
          </a:lstStyle>
          <a:p>
            <a:r>
              <a:t>Exploring the Social Impact of Community Food Businesses</a:t>
            </a:r>
          </a:p>
        </p:txBody>
      </p:sp>
      <p:pic>
        <p:nvPicPr>
          <p:cNvPr id="154" name="image4.jpg" descr="image4.jpg"/>
          <p:cNvPicPr>
            <a:picLocks noChangeAspect="1"/>
          </p:cNvPicPr>
          <p:nvPr/>
        </p:nvPicPr>
        <p:blipFill>
          <a:blip r:embed="rId2"/>
          <a:srcRect t="3763" r="10243" b="9150"/>
          <a:stretch>
            <a:fillRect/>
          </a:stretch>
        </p:blipFill>
        <p:spPr>
          <a:xfrm>
            <a:off x="9054434" y="1322523"/>
            <a:ext cx="2333484" cy="2264034"/>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 Placeholder 1"/>
          <p:cNvSpPr txBox="1">
            <a:spLocks noGrp="1"/>
          </p:cNvSpPr>
          <p:nvPr>
            <p:ph type="body" idx="1"/>
          </p:nvPr>
        </p:nvSpPr>
        <p:spPr>
          <a:xfrm>
            <a:off x="507675" y="2466132"/>
            <a:ext cx="11989450" cy="6405559"/>
          </a:xfrm>
          <a:prstGeom prst="rect">
            <a:avLst/>
          </a:prstGeom>
        </p:spPr>
        <p:txBody>
          <a:bodyPr/>
          <a:lstStyle/>
          <a:p>
            <a:pPr marL="0" indent="0" algn="r" defTabSz="1577876">
              <a:spcBef>
                <a:spcPts val="2900"/>
              </a:spcBef>
              <a:buSzTx/>
              <a:buNone/>
              <a:defRPr sz="2184" b="1">
                <a:solidFill>
                  <a:srgbClr val="F48B01"/>
                </a:solidFill>
                <a:latin typeface="+mn-lt"/>
                <a:ea typeface="+mn-ea"/>
                <a:cs typeface="+mn-cs"/>
                <a:sym typeface="Helvetica"/>
              </a:defRPr>
            </a:pPr>
            <a:endParaRPr dirty="0"/>
          </a:p>
          <a:p>
            <a:pPr marL="0" indent="0" defTabSz="416052">
              <a:lnSpc>
                <a:spcPct val="130000"/>
              </a:lnSpc>
              <a:spcBef>
                <a:spcPts val="200"/>
              </a:spcBef>
              <a:buSzTx/>
              <a:buNone/>
              <a:defRPr sz="3276" b="1">
                <a:uFill>
                  <a:solidFill>
                    <a:srgbClr val="000000"/>
                  </a:solidFill>
                </a:uFill>
                <a:latin typeface="+mn-lt"/>
                <a:ea typeface="+mn-ea"/>
                <a:cs typeface="+mn-cs"/>
                <a:sym typeface="Helvetica"/>
              </a:defRPr>
            </a:pPr>
            <a:r>
              <a:rPr dirty="0"/>
              <a:t>“</a:t>
            </a:r>
            <a:r>
              <a:rPr dirty="0">
                <a:solidFill>
                  <a:schemeClr val="accent3">
                    <a:lumMod val="50000"/>
                  </a:schemeClr>
                </a:solidFill>
              </a:rPr>
              <a:t>I’d say that (proudly)</a:t>
            </a:r>
            <a:r>
              <a:rPr dirty="0"/>
              <a:t> </a:t>
            </a:r>
            <a:r>
              <a:rPr dirty="0">
                <a:solidFill>
                  <a:schemeClr val="accent3">
                    <a:lumMod val="50000"/>
                  </a:schemeClr>
                </a:solidFill>
              </a:rPr>
              <a:t>coming from a working class background,</a:t>
            </a:r>
            <a:r>
              <a:rPr dirty="0"/>
              <a:t> there is sometimes gaps in my knowledge when it comes to certain unusual foods and products, which some other colleagues don't seem to have. Given the working class population which surrounds the areas where our shops are, </a:t>
            </a:r>
            <a:r>
              <a:rPr dirty="0">
                <a:solidFill>
                  <a:schemeClr val="accent3">
                    <a:lumMod val="50000"/>
                  </a:schemeClr>
                </a:solidFill>
              </a:rPr>
              <a:t>I think it’s important to have colleagues like myself, as customers who come in just for a look could feel that the shop is an environment which ‘isn’t for them</a:t>
            </a:r>
            <a:r>
              <a:rPr dirty="0"/>
              <a:t>’” </a:t>
            </a:r>
          </a:p>
          <a:p>
            <a:pPr marL="0" indent="0" algn="r" defTabSz="416052">
              <a:lnSpc>
                <a:spcPct val="115000"/>
              </a:lnSpc>
              <a:spcBef>
                <a:spcPts val="0"/>
              </a:spcBef>
              <a:buSzTx/>
              <a:buNone/>
              <a:defRPr sz="2275" b="1">
                <a:solidFill>
                  <a:srgbClr val="F79646"/>
                </a:solidFill>
                <a:uFill>
                  <a:solidFill>
                    <a:srgbClr val="000000"/>
                  </a:solidFill>
                </a:uFill>
                <a:latin typeface="+mn-lt"/>
                <a:ea typeface="+mn-ea"/>
                <a:cs typeface="+mn-cs"/>
                <a:sym typeface="Helvetica"/>
              </a:defRPr>
            </a:pPr>
            <a:r>
              <a:rPr dirty="0"/>
              <a:t>Staff Survey Respondent</a:t>
            </a:r>
          </a:p>
        </p:txBody>
      </p:sp>
      <p:sp>
        <p:nvSpPr>
          <p:cNvPr id="210" name="Title 3"/>
          <p:cNvSpPr txBox="1">
            <a:spLocks noGrp="1"/>
          </p:cNvSpPr>
          <p:nvPr>
            <p:ph type="title"/>
          </p:nvPr>
        </p:nvSpPr>
        <p:spPr>
          <a:xfrm>
            <a:off x="698500" y="440266"/>
            <a:ext cx="11607800" cy="1016001"/>
          </a:xfrm>
          <a:prstGeom prst="rect">
            <a:avLst/>
          </a:prstGeom>
        </p:spPr>
        <p:txBody>
          <a:bodyPr/>
          <a:lstStyle>
            <a:lvl1pPr defTabSz="1716590">
              <a:defRPr sz="5940" spc="-198">
                <a:solidFill>
                  <a:srgbClr val="F48B01"/>
                </a:solidFill>
              </a:defRPr>
            </a:lvl1pPr>
          </a:lstStyle>
          <a:p>
            <a:r>
              <a:t>Diversity &amp; Inclusion</a:t>
            </a:r>
          </a:p>
        </p:txBody>
      </p:sp>
      <p:sp>
        <p:nvSpPr>
          <p:cNvPr id="211" name="Impact Questions"/>
          <p:cNvSpPr txBox="1"/>
          <p:nvPr/>
        </p:nvSpPr>
        <p:spPr>
          <a:xfrm>
            <a:off x="698499" y="1412977"/>
            <a:ext cx="11607803" cy="6718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defTabSz="569410">
              <a:defRPr sz="3600" b="1">
                <a:solidFill>
                  <a:srgbClr val="7EAF7A"/>
                </a:solidFill>
                <a:latin typeface="+mn-lt"/>
                <a:ea typeface="+mn-ea"/>
                <a:cs typeface="+mn-cs"/>
                <a:sym typeface="Helvetica"/>
              </a:defRPr>
            </a:lvl1pPr>
          </a:lstStyle>
          <a:p>
            <a:r>
              <a:t>What we were told </a:t>
            </a:r>
          </a:p>
        </p:txBody>
      </p:sp>
      <p:pic>
        <p:nvPicPr>
          <p:cNvPr id="2" name="image4.jpg" descr="image4.jpg">
            <a:extLst>
              <a:ext uri="{FF2B5EF4-FFF2-40B4-BE49-F238E27FC236}">
                <a16:creationId xmlns:a16="http://schemas.microsoft.com/office/drawing/2014/main" id="{65861D3F-3F05-0C6A-EB74-5A0248A41C96}"/>
              </a:ext>
            </a:extLst>
          </p:cNvPr>
          <p:cNvPicPr>
            <a:picLocks noChangeAspect="1"/>
          </p:cNvPicPr>
          <p:nvPr/>
        </p:nvPicPr>
        <p:blipFill>
          <a:blip r:embed="rId3"/>
          <a:srcRect t="3763" r="10243" b="9150"/>
          <a:stretch>
            <a:fillRect/>
          </a:stretch>
        </p:blipFill>
        <p:spPr>
          <a:xfrm>
            <a:off x="10163642" y="202098"/>
            <a:ext cx="2333484" cy="2264034"/>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Title 3"/>
          <p:cNvSpPr txBox="1">
            <a:spLocks noGrp="1"/>
          </p:cNvSpPr>
          <p:nvPr>
            <p:ph type="title"/>
          </p:nvPr>
        </p:nvSpPr>
        <p:spPr>
          <a:xfrm>
            <a:off x="698500" y="440266"/>
            <a:ext cx="11607800" cy="1016001"/>
          </a:xfrm>
          <a:prstGeom prst="rect">
            <a:avLst/>
          </a:prstGeom>
        </p:spPr>
        <p:txBody>
          <a:bodyPr/>
          <a:lstStyle>
            <a:lvl1pPr defTabSz="1716590">
              <a:defRPr sz="5940" spc="-198">
                <a:solidFill>
                  <a:srgbClr val="F48B01"/>
                </a:solidFill>
              </a:defRPr>
            </a:lvl1pPr>
          </a:lstStyle>
          <a:p>
            <a:r>
              <a:t>Mission &amp; Values</a:t>
            </a:r>
          </a:p>
        </p:txBody>
      </p:sp>
      <p:sp>
        <p:nvSpPr>
          <p:cNvPr id="226" name="Impact Questions"/>
          <p:cNvSpPr txBox="1"/>
          <p:nvPr/>
        </p:nvSpPr>
        <p:spPr>
          <a:xfrm>
            <a:off x="698499" y="1412977"/>
            <a:ext cx="11607803" cy="6718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defTabSz="569410">
              <a:defRPr sz="3600" b="1">
                <a:solidFill>
                  <a:srgbClr val="7EAF7A"/>
                </a:solidFill>
              </a:defRPr>
            </a:lvl1pPr>
          </a:lstStyle>
          <a:p>
            <a:r>
              <a:t>What we were told </a:t>
            </a:r>
          </a:p>
        </p:txBody>
      </p:sp>
      <p:sp>
        <p:nvSpPr>
          <p:cNvPr id="228" name="“I would shop more with X if not everything was organic… I love your ethos in the main, but I have a bit of a &quot;thing&quot; about the better-than-thou attitude that is associated with the organic industry and I actually shop with you in spite of your goods bei"/>
          <p:cNvSpPr txBox="1"/>
          <p:nvPr/>
        </p:nvSpPr>
        <p:spPr>
          <a:xfrm>
            <a:off x="596117" y="2607768"/>
            <a:ext cx="11163491" cy="57338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lnSpc>
                <a:spcPct val="130000"/>
              </a:lnSpc>
              <a:spcBef>
                <a:spcPts val="2100"/>
              </a:spcBef>
              <a:defRPr sz="2500" b="1">
                <a:solidFill>
                  <a:srgbClr val="000000"/>
                </a:solidFill>
                <a:latin typeface="+mn-lt"/>
                <a:ea typeface="+mn-ea"/>
                <a:cs typeface="+mn-cs"/>
                <a:sym typeface="Helvetica"/>
              </a:defRPr>
            </a:pPr>
            <a:r>
              <a:rPr sz="3200" dirty="0"/>
              <a:t>“</a:t>
            </a:r>
            <a:r>
              <a:rPr sz="3200" dirty="0">
                <a:solidFill>
                  <a:schemeClr val="accent3">
                    <a:lumMod val="50000"/>
                  </a:schemeClr>
                </a:solidFill>
              </a:rPr>
              <a:t>I would shop more with X if not everything was organic</a:t>
            </a:r>
            <a:r>
              <a:rPr sz="3200" dirty="0"/>
              <a:t>… I love your ethos in the main, but I have a bit of a "thing" about the better-than-thou attitude that is associated with the organic industry </a:t>
            </a:r>
            <a:r>
              <a:rPr lang="en-GB" sz="3200" dirty="0"/>
              <a:t>…….. </a:t>
            </a:r>
            <a:r>
              <a:rPr sz="3200" dirty="0">
                <a:solidFill>
                  <a:schemeClr val="accent3">
                    <a:lumMod val="50000"/>
                  </a:schemeClr>
                </a:solidFill>
              </a:rPr>
              <a:t>(all your other good work around living wage and local growers is more important to me than being petty about organic)”</a:t>
            </a:r>
          </a:p>
          <a:p>
            <a:pPr algn="r">
              <a:lnSpc>
                <a:spcPct val="90000"/>
              </a:lnSpc>
              <a:spcBef>
                <a:spcPts val="200"/>
              </a:spcBef>
              <a:defRPr sz="2400" b="1">
                <a:solidFill>
                  <a:srgbClr val="F48B01"/>
                </a:solidFill>
              </a:defRPr>
            </a:pPr>
            <a:endParaRPr lang="en-GB" dirty="0"/>
          </a:p>
          <a:p>
            <a:pPr algn="r">
              <a:lnSpc>
                <a:spcPct val="90000"/>
              </a:lnSpc>
              <a:spcBef>
                <a:spcPts val="200"/>
              </a:spcBef>
              <a:defRPr sz="2400" b="1">
                <a:solidFill>
                  <a:srgbClr val="F48B01"/>
                </a:solidFill>
              </a:defRPr>
            </a:pPr>
            <a:endParaRPr lang="en-GB" dirty="0"/>
          </a:p>
          <a:p>
            <a:pPr algn="r">
              <a:lnSpc>
                <a:spcPct val="90000"/>
              </a:lnSpc>
              <a:spcBef>
                <a:spcPts val="200"/>
              </a:spcBef>
              <a:defRPr sz="2400" b="1">
                <a:solidFill>
                  <a:srgbClr val="F48B01"/>
                </a:solidFill>
              </a:defRPr>
            </a:pPr>
            <a:endParaRPr lang="en-GB" dirty="0"/>
          </a:p>
          <a:p>
            <a:pPr algn="r">
              <a:lnSpc>
                <a:spcPct val="90000"/>
              </a:lnSpc>
              <a:spcBef>
                <a:spcPts val="200"/>
              </a:spcBef>
              <a:defRPr sz="2400" b="1">
                <a:solidFill>
                  <a:srgbClr val="F48B01"/>
                </a:solidFill>
              </a:defRPr>
            </a:pPr>
            <a:endParaRPr lang="en-GB" dirty="0"/>
          </a:p>
          <a:p>
            <a:pPr algn="r">
              <a:lnSpc>
                <a:spcPct val="90000"/>
              </a:lnSpc>
              <a:spcBef>
                <a:spcPts val="200"/>
              </a:spcBef>
              <a:defRPr sz="2400" b="1">
                <a:solidFill>
                  <a:srgbClr val="F48B01"/>
                </a:solidFill>
              </a:defRPr>
            </a:pPr>
            <a:r>
              <a:rPr dirty="0"/>
              <a:t>Customer Survey Respondent</a:t>
            </a:r>
          </a:p>
        </p:txBody>
      </p:sp>
      <p:pic>
        <p:nvPicPr>
          <p:cNvPr id="2" name="image4.jpg" descr="image4.jpg">
            <a:extLst>
              <a:ext uri="{FF2B5EF4-FFF2-40B4-BE49-F238E27FC236}">
                <a16:creationId xmlns:a16="http://schemas.microsoft.com/office/drawing/2014/main" id="{41DD0406-5E69-3BA0-C6FF-8E7CA6AACE84}"/>
              </a:ext>
            </a:extLst>
          </p:cNvPr>
          <p:cNvPicPr>
            <a:picLocks noChangeAspect="1"/>
          </p:cNvPicPr>
          <p:nvPr/>
        </p:nvPicPr>
        <p:blipFill>
          <a:blip r:embed="rId3"/>
          <a:srcRect t="3763" r="10243" b="9150"/>
          <a:stretch>
            <a:fillRect/>
          </a:stretch>
        </p:blipFill>
        <p:spPr>
          <a:xfrm>
            <a:off x="10224015" y="93518"/>
            <a:ext cx="2333484" cy="2264034"/>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itle 3"/>
          <p:cNvSpPr txBox="1">
            <a:spLocks noGrp="1"/>
          </p:cNvSpPr>
          <p:nvPr>
            <p:ph type="title"/>
          </p:nvPr>
        </p:nvSpPr>
        <p:spPr>
          <a:xfrm>
            <a:off x="698500" y="440266"/>
            <a:ext cx="11607800" cy="1016001"/>
          </a:xfrm>
          <a:prstGeom prst="rect">
            <a:avLst/>
          </a:prstGeom>
        </p:spPr>
        <p:txBody>
          <a:bodyPr/>
          <a:lstStyle>
            <a:lvl1pPr defTabSz="1716590">
              <a:defRPr sz="5940" spc="-198">
                <a:solidFill>
                  <a:srgbClr val="F48B01"/>
                </a:solidFill>
              </a:defRPr>
            </a:lvl1pPr>
          </a:lstStyle>
          <a:p>
            <a:r>
              <a:t>Mission &amp; Values</a:t>
            </a:r>
          </a:p>
        </p:txBody>
      </p:sp>
      <p:sp>
        <p:nvSpPr>
          <p:cNvPr id="233" name="Impact Questions"/>
          <p:cNvSpPr txBox="1"/>
          <p:nvPr/>
        </p:nvSpPr>
        <p:spPr>
          <a:xfrm>
            <a:off x="698499" y="1412977"/>
            <a:ext cx="11607803" cy="6718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defTabSz="569410">
              <a:defRPr sz="3600" b="1">
                <a:solidFill>
                  <a:srgbClr val="7EAF7A"/>
                </a:solidFill>
              </a:defRPr>
            </a:lvl1pPr>
          </a:lstStyle>
          <a:p>
            <a:r>
              <a:t>What we were told </a:t>
            </a:r>
          </a:p>
        </p:txBody>
      </p:sp>
      <p:sp>
        <p:nvSpPr>
          <p:cNvPr id="234" name="“I suspect a lot of our customers find it easy to substitute our produce with produce bought from somewhere else that’s local. And they might feel equally good about that, think, you know, it’s alright, it’s local. Whereas for us, that’s deeply problemat"/>
          <p:cNvSpPr txBox="1"/>
          <p:nvPr/>
        </p:nvSpPr>
        <p:spPr>
          <a:xfrm>
            <a:off x="698499" y="3160151"/>
            <a:ext cx="11607802" cy="39739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130000"/>
              </a:lnSpc>
              <a:spcBef>
                <a:spcPts val="3200"/>
              </a:spcBef>
              <a:defRPr sz="3300" b="1">
                <a:solidFill>
                  <a:srgbClr val="000000"/>
                </a:solidFill>
                <a:latin typeface="+mn-lt"/>
                <a:ea typeface="+mn-ea"/>
                <a:cs typeface="+mn-cs"/>
                <a:sym typeface="Helvetica"/>
              </a:defRPr>
            </a:pPr>
            <a:r>
              <a:rPr dirty="0">
                <a:solidFill>
                  <a:schemeClr val="accent3">
                    <a:lumMod val="50000"/>
                  </a:schemeClr>
                </a:solidFill>
              </a:rPr>
              <a:t>“I suspect a lot of our customers find it easy to substitute our produce with produce bought from somewhere else that’s local</a:t>
            </a:r>
            <a:r>
              <a:rPr dirty="0"/>
              <a:t>. And they might feel equally good about that, think, you know, it’s alright, it’s local. Whereas </a:t>
            </a:r>
            <a:r>
              <a:rPr dirty="0">
                <a:solidFill>
                  <a:schemeClr val="accent3">
                    <a:lumMod val="50000"/>
                  </a:schemeClr>
                </a:solidFill>
              </a:rPr>
              <a:t>for us, that’s deeply problematic”</a:t>
            </a:r>
          </a:p>
          <a:p>
            <a:pPr algn="r">
              <a:lnSpc>
                <a:spcPct val="130000"/>
              </a:lnSpc>
              <a:spcBef>
                <a:spcPts val="700"/>
              </a:spcBef>
              <a:defRPr sz="2700" b="1">
                <a:solidFill>
                  <a:srgbClr val="F48B01"/>
                </a:solidFill>
              </a:defRPr>
            </a:pPr>
            <a:r>
              <a:rPr dirty="0"/>
              <a:t>Community Business Leader Interview</a:t>
            </a:r>
          </a:p>
        </p:txBody>
      </p:sp>
      <p:pic>
        <p:nvPicPr>
          <p:cNvPr id="2" name="image4.jpg" descr="image4.jpg">
            <a:extLst>
              <a:ext uri="{FF2B5EF4-FFF2-40B4-BE49-F238E27FC236}">
                <a16:creationId xmlns:a16="http://schemas.microsoft.com/office/drawing/2014/main" id="{0BD80120-4D76-7324-E6B1-85850A8457B1}"/>
              </a:ext>
            </a:extLst>
          </p:cNvPr>
          <p:cNvPicPr>
            <a:picLocks noChangeAspect="1"/>
          </p:cNvPicPr>
          <p:nvPr/>
        </p:nvPicPr>
        <p:blipFill>
          <a:blip r:embed="rId3"/>
          <a:srcRect t="3763" r="10243" b="9150"/>
          <a:stretch>
            <a:fillRect/>
          </a:stretch>
        </p:blipFill>
        <p:spPr>
          <a:xfrm>
            <a:off x="10331074" y="638507"/>
            <a:ext cx="2333484" cy="2264034"/>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Economics"/>
          <p:cNvSpPr txBox="1">
            <a:spLocks noGrp="1"/>
          </p:cNvSpPr>
          <p:nvPr>
            <p:ph type="body" idx="21"/>
          </p:nvPr>
        </p:nvSpPr>
        <p:spPr>
          <a:xfrm>
            <a:off x="698499" y="1412977"/>
            <a:ext cx="11607803" cy="67180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569410">
              <a:defRPr sz="3600">
                <a:solidFill>
                  <a:srgbClr val="7EAF7A"/>
                </a:solidFill>
              </a:defRPr>
            </a:lvl1pPr>
          </a:lstStyle>
          <a:p>
            <a:r>
              <a:t>What we were told</a:t>
            </a:r>
          </a:p>
        </p:txBody>
      </p:sp>
      <p:sp>
        <p:nvSpPr>
          <p:cNvPr id="243" name="Themes"/>
          <p:cNvSpPr txBox="1">
            <a:spLocks noGrp="1"/>
          </p:cNvSpPr>
          <p:nvPr>
            <p:ph type="title"/>
          </p:nvPr>
        </p:nvSpPr>
        <p:spPr>
          <a:prstGeom prst="rect">
            <a:avLst/>
          </a:prstGeom>
        </p:spPr>
        <p:txBody>
          <a:bodyPr/>
          <a:lstStyle>
            <a:lvl1pPr defTabSz="1265767">
              <a:defRPr sz="5900" spc="100">
                <a:solidFill>
                  <a:srgbClr val="F48B01"/>
                </a:solidFill>
                <a:latin typeface="+mn-lt"/>
                <a:ea typeface="+mn-ea"/>
                <a:cs typeface="+mn-cs"/>
                <a:sym typeface="Helvetica"/>
              </a:defRPr>
            </a:lvl1pPr>
          </a:lstStyle>
          <a:p>
            <a:r>
              <a:t>Breaking Out</a:t>
            </a:r>
          </a:p>
        </p:txBody>
      </p:sp>
      <p:sp>
        <p:nvSpPr>
          <p:cNvPr id="244" name="“Having a business that can wash it’s face”…"/>
          <p:cNvSpPr txBox="1">
            <a:spLocks noGrp="1"/>
          </p:cNvSpPr>
          <p:nvPr>
            <p:ph type="body" idx="1"/>
          </p:nvPr>
        </p:nvSpPr>
        <p:spPr>
          <a:xfrm>
            <a:off x="698500" y="2806995"/>
            <a:ext cx="11607802" cy="4926981"/>
          </a:xfrm>
          <a:prstGeom prst="rect">
            <a:avLst/>
          </a:prstGeom>
        </p:spPr>
        <p:txBody>
          <a:bodyPr>
            <a:normAutofit/>
          </a:bodyPr>
          <a:lstStyle/>
          <a:p>
            <a:pPr marL="0" indent="0" defTabSz="1508519">
              <a:lnSpc>
                <a:spcPct val="130000"/>
              </a:lnSpc>
              <a:spcBef>
                <a:spcPts val="2700"/>
              </a:spcBef>
              <a:buSzTx/>
              <a:buNone/>
              <a:defRPr sz="2784" b="1">
                <a:latin typeface="+mn-lt"/>
                <a:ea typeface="+mn-ea"/>
                <a:cs typeface="+mn-cs"/>
                <a:sym typeface="Helvetica"/>
              </a:defRPr>
            </a:pPr>
            <a:r>
              <a:rPr sz="3200" dirty="0"/>
              <a:t>“If I'm going to be honest here, I think</a:t>
            </a:r>
            <a:r>
              <a:rPr sz="3200" dirty="0">
                <a:solidFill>
                  <a:schemeClr val="accent3">
                    <a:lumMod val="50000"/>
                  </a:schemeClr>
                </a:solidFill>
              </a:rPr>
              <a:t>, eating seasonally after being spoiled by a supermarket, </a:t>
            </a:r>
            <a:r>
              <a:rPr lang="en-GB" sz="3200" dirty="0"/>
              <a:t>…… </a:t>
            </a:r>
            <a:r>
              <a:rPr sz="3200" dirty="0"/>
              <a:t>if you're going to go back to a seasonal approach, which is the sensible approach, you are going to get bored out of your brain. I mean, at the moment, if I'm being honest, </a:t>
            </a:r>
            <a:r>
              <a:rPr sz="3200" dirty="0">
                <a:solidFill>
                  <a:schemeClr val="accent3">
                    <a:lumMod val="50000"/>
                  </a:schemeClr>
                </a:solidFill>
              </a:rPr>
              <a:t>I'm sick to death of carrots in my veg box”. </a:t>
            </a:r>
          </a:p>
          <a:p>
            <a:pPr marL="0" indent="0" algn="r" defTabSz="1508519">
              <a:spcBef>
                <a:spcPts val="2700"/>
              </a:spcBef>
              <a:buSzTx/>
              <a:buNone/>
              <a:defRPr sz="2436" b="1">
                <a:solidFill>
                  <a:srgbClr val="F49344"/>
                </a:solidFill>
              </a:defRPr>
            </a:pPr>
            <a:r>
              <a:rPr dirty="0"/>
              <a:t>Customer Focus Group Participant </a:t>
            </a:r>
          </a:p>
        </p:txBody>
      </p:sp>
      <p:pic>
        <p:nvPicPr>
          <p:cNvPr id="2" name="image4.jpg" descr="image4.jpg">
            <a:extLst>
              <a:ext uri="{FF2B5EF4-FFF2-40B4-BE49-F238E27FC236}">
                <a16:creationId xmlns:a16="http://schemas.microsoft.com/office/drawing/2014/main" id="{1EB1EC2B-2FEE-1A07-A412-BED311BB01D8}"/>
              </a:ext>
            </a:extLst>
          </p:cNvPr>
          <p:cNvPicPr>
            <a:picLocks noChangeAspect="1"/>
          </p:cNvPicPr>
          <p:nvPr/>
        </p:nvPicPr>
        <p:blipFill>
          <a:blip r:embed="rId3"/>
          <a:srcRect t="3763" r="10243" b="9150"/>
          <a:stretch>
            <a:fillRect/>
          </a:stretch>
        </p:blipFill>
        <p:spPr>
          <a:xfrm>
            <a:off x="10287810" y="181854"/>
            <a:ext cx="2333484" cy="2264034"/>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Economics"/>
          <p:cNvSpPr txBox="1">
            <a:spLocks noGrp="1"/>
          </p:cNvSpPr>
          <p:nvPr>
            <p:ph type="body" idx="21"/>
          </p:nvPr>
        </p:nvSpPr>
        <p:spPr>
          <a:xfrm>
            <a:off x="698499" y="1412977"/>
            <a:ext cx="11607803" cy="67180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569410">
              <a:defRPr sz="3600">
                <a:solidFill>
                  <a:srgbClr val="7EAF7A"/>
                </a:solidFill>
              </a:defRPr>
            </a:lvl1pPr>
          </a:lstStyle>
          <a:p>
            <a:r>
              <a:t>What we were told</a:t>
            </a:r>
          </a:p>
        </p:txBody>
      </p:sp>
      <p:sp>
        <p:nvSpPr>
          <p:cNvPr id="249" name="Themes"/>
          <p:cNvSpPr txBox="1">
            <a:spLocks noGrp="1"/>
          </p:cNvSpPr>
          <p:nvPr>
            <p:ph type="title"/>
          </p:nvPr>
        </p:nvSpPr>
        <p:spPr>
          <a:prstGeom prst="rect">
            <a:avLst/>
          </a:prstGeom>
        </p:spPr>
        <p:txBody>
          <a:bodyPr/>
          <a:lstStyle>
            <a:lvl1pPr defTabSz="1265767">
              <a:defRPr sz="5900" spc="100">
                <a:solidFill>
                  <a:srgbClr val="F48B01"/>
                </a:solidFill>
                <a:latin typeface="+mn-lt"/>
                <a:ea typeface="+mn-ea"/>
                <a:cs typeface="+mn-cs"/>
                <a:sym typeface="Helvetica"/>
              </a:defRPr>
            </a:lvl1pPr>
          </a:lstStyle>
          <a:p>
            <a:r>
              <a:t>Breaking Out</a:t>
            </a:r>
          </a:p>
        </p:txBody>
      </p:sp>
      <p:sp>
        <p:nvSpPr>
          <p:cNvPr id="250" name="“Having a business that can wash it’s face”…"/>
          <p:cNvSpPr txBox="1">
            <a:spLocks noGrp="1"/>
          </p:cNvSpPr>
          <p:nvPr>
            <p:ph type="body" idx="1"/>
          </p:nvPr>
        </p:nvSpPr>
        <p:spPr>
          <a:xfrm>
            <a:off x="698499" y="2714317"/>
            <a:ext cx="11607801" cy="4905181"/>
          </a:xfrm>
          <a:prstGeom prst="rect">
            <a:avLst/>
          </a:prstGeom>
        </p:spPr>
        <p:txBody>
          <a:bodyPr>
            <a:normAutofit/>
          </a:bodyPr>
          <a:lstStyle/>
          <a:p>
            <a:pPr marL="0" indent="0" defTabSz="1421822">
              <a:lnSpc>
                <a:spcPct val="130000"/>
              </a:lnSpc>
              <a:spcBef>
                <a:spcPts val="2300"/>
              </a:spcBef>
              <a:buSzTx/>
              <a:buNone/>
              <a:defRPr sz="2624" b="1">
                <a:latin typeface="+mn-lt"/>
                <a:ea typeface="+mn-ea"/>
                <a:cs typeface="+mn-cs"/>
                <a:sym typeface="Helvetica"/>
              </a:defRPr>
            </a:pPr>
            <a:r>
              <a:rPr sz="2788" dirty="0"/>
              <a:t>“You've got this conflict all the time between trying to attract customers who are going to give up their hard earned cash, in order to do this work, that is </a:t>
            </a:r>
            <a:r>
              <a:rPr sz="2788" dirty="0">
                <a:solidFill>
                  <a:schemeClr val="accent3">
                    <a:lumMod val="50000"/>
                  </a:schemeClr>
                </a:solidFill>
              </a:rPr>
              <a:t>really not cash driven. It's more ethos driven....</a:t>
            </a:r>
            <a:r>
              <a:rPr lang="en-GB" sz="2788" dirty="0">
                <a:solidFill>
                  <a:schemeClr val="accent3">
                    <a:lumMod val="50000"/>
                  </a:schemeClr>
                </a:solidFill>
              </a:rPr>
              <a:t>(</a:t>
            </a:r>
            <a:r>
              <a:rPr lang="en-GB" sz="2788" dirty="0"/>
              <a:t>we want to) </a:t>
            </a:r>
            <a:r>
              <a:rPr sz="2788" dirty="0"/>
              <a:t>attract people because of the ethos of the </a:t>
            </a:r>
            <a:r>
              <a:rPr sz="2788" dirty="0" err="1"/>
              <a:t>organisation</a:t>
            </a:r>
            <a:r>
              <a:rPr sz="2788" dirty="0"/>
              <a:t> because they want to be part of something. And I think what's been happening is we've been attracting people because they want nice veggies and treat us like a shop”</a:t>
            </a:r>
            <a:r>
              <a:rPr dirty="0"/>
              <a:t> </a:t>
            </a:r>
            <a:endParaRPr dirty="0">
              <a:latin typeface="Times New Roman"/>
              <a:ea typeface="Times New Roman"/>
              <a:cs typeface="Times New Roman"/>
              <a:sym typeface="Times New Roman"/>
            </a:endParaRPr>
          </a:p>
          <a:p>
            <a:pPr marL="0" indent="0" algn="r" defTabSz="1421822">
              <a:spcBef>
                <a:spcPts val="400"/>
              </a:spcBef>
              <a:buSzTx/>
              <a:buNone/>
              <a:defRPr sz="2706" b="1">
                <a:solidFill>
                  <a:srgbClr val="F28900"/>
                </a:solidFill>
              </a:defRPr>
            </a:pPr>
            <a:r>
              <a:rPr dirty="0"/>
              <a:t>CFB Founder, Staff Focus Group </a:t>
            </a:r>
          </a:p>
        </p:txBody>
      </p:sp>
      <p:pic>
        <p:nvPicPr>
          <p:cNvPr id="2" name="image4.jpg" descr="image4.jpg">
            <a:extLst>
              <a:ext uri="{FF2B5EF4-FFF2-40B4-BE49-F238E27FC236}">
                <a16:creationId xmlns:a16="http://schemas.microsoft.com/office/drawing/2014/main" id="{A5727352-D725-4D04-36E5-75688ABACC8F}"/>
              </a:ext>
            </a:extLst>
          </p:cNvPr>
          <p:cNvPicPr>
            <a:picLocks noChangeAspect="1"/>
          </p:cNvPicPr>
          <p:nvPr/>
        </p:nvPicPr>
        <p:blipFill>
          <a:blip r:embed="rId3"/>
          <a:srcRect t="3763" r="10243" b="9150"/>
          <a:stretch>
            <a:fillRect/>
          </a:stretch>
        </p:blipFill>
        <p:spPr>
          <a:xfrm>
            <a:off x="10351606" y="280960"/>
            <a:ext cx="2333484" cy="2264034"/>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How do we challenge the cultures we are feeding?…"/>
          <p:cNvSpPr txBox="1">
            <a:spLocks noGrp="1"/>
          </p:cNvSpPr>
          <p:nvPr>
            <p:ph type="body" idx="1"/>
          </p:nvPr>
        </p:nvSpPr>
        <p:spPr>
          <a:xfrm>
            <a:off x="698500" y="2194560"/>
            <a:ext cx="11607800" cy="7067476"/>
          </a:xfrm>
          <a:prstGeom prst="rect">
            <a:avLst/>
          </a:prstGeom>
        </p:spPr>
        <p:txBody>
          <a:bodyPr anchor="ctr">
            <a:normAutofit/>
          </a:bodyPr>
          <a:lstStyle/>
          <a:p>
            <a:pPr marL="380999" indent="-380999">
              <a:defRPr sz="2700" b="1">
                <a:latin typeface="+mn-lt"/>
                <a:ea typeface="+mn-ea"/>
                <a:cs typeface="+mn-cs"/>
                <a:sym typeface="Helvetica"/>
              </a:defRPr>
            </a:pPr>
            <a:r>
              <a:rPr dirty="0"/>
              <a:t>What constitutes a “good job” and a good traineeship? What support do CFBs need to make this possible?</a:t>
            </a:r>
          </a:p>
          <a:p>
            <a:pPr marL="380999" indent="-380999">
              <a:defRPr sz="2700" b="1">
                <a:latin typeface="+mn-lt"/>
                <a:ea typeface="+mn-ea"/>
                <a:cs typeface="+mn-cs"/>
                <a:sym typeface="Helvetica"/>
              </a:defRPr>
            </a:pPr>
            <a:r>
              <a:rPr dirty="0">
                <a:solidFill>
                  <a:schemeClr val="accent3">
                    <a:lumMod val="50000"/>
                  </a:schemeClr>
                </a:solidFill>
              </a:rPr>
              <a:t>What is the role of volunteering and how can it be best managed and supported for the best benefit for CFBs and the volunteers?</a:t>
            </a:r>
          </a:p>
          <a:p>
            <a:pPr marL="380999" indent="-380999">
              <a:defRPr sz="2700" b="1">
                <a:latin typeface="+mn-lt"/>
                <a:ea typeface="+mn-ea"/>
                <a:cs typeface="+mn-cs"/>
                <a:sym typeface="Helvetica"/>
              </a:defRPr>
            </a:pPr>
            <a:r>
              <a:rPr dirty="0"/>
              <a:t>What does or should “community” mean in the context of the CFB</a:t>
            </a:r>
            <a:r>
              <a:rPr lang="en-GB" dirty="0"/>
              <a:t> and </a:t>
            </a:r>
            <a:r>
              <a:rPr lang="en-GB" sz="2600" dirty="0"/>
              <a:t>how do CFBs relate to the place and people in which they are situated?</a:t>
            </a:r>
          </a:p>
          <a:p>
            <a:pPr marL="380999" indent="-380999">
              <a:defRPr sz="2700" b="1">
                <a:latin typeface="+mn-lt"/>
                <a:ea typeface="+mn-ea"/>
                <a:cs typeface="+mn-cs"/>
                <a:sym typeface="Helvetica"/>
              </a:defRPr>
            </a:pPr>
            <a:r>
              <a:rPr dirty="0">
                <a:solidFill>
                  <a:schemeClr val="accent3">
                    <a:lumMod val="50000"/>
                  </a:schemeClr>
                </a:solidFill>
              </a:rPr>
              <a:t>What are the barriers beyond price and access that exclude or prevent people from engaging with CFBs?</a:t>
            </a:r>
          </a:p>
          <a:p>
            <a:pPr marL="380999" indent="-380999">
              <a:defRPr sz="2700" b="1">
                <a:latin typeface="+mn-lt"/>
                <a:ea typeface="+mn-ea"/>
                <a:cs typeface="+mn-cs"/>
                <a:sym typeface="Helvetica"/>
              </a:defRPr>
            </a:pPr>
            <a:r>
              <a:rPr dirty="0"/>
              <a:t>Who drives the mission of CFBs?</a:t>
            </a:r>
            <a:endParaRPr lang="en-GB" dirty="0"/>
          </a:p>
          <a:p>
            <a:pPr marL="380999" indent="-380999">
              <a:defRPr sz="2700" b="1">
                <a:latin typeface="+mn-lt"/>
                <a:ea typeface="+mn-ea"/>
                <a:cs typeface="+mn-cs"/>
                <a:sym typeface="Helvetica"/>
              </a:defRPr>
            </a:pPr>
            <a:r>
              <a:rPr lang="en-GB" sz="2800" dirty="0">
                <a:solidFill>
                  <a:schemeClr val="accent3">
                    <a:lumMod val="50000"/>
                  </a:schemeClr>
                </a:solidFill>
              </a:rPr>
              <a:t>What is the role of CFBs in addressing social inequalities? </a:t>
            </a:r>
            <a:endParaRPr dirty="0">
              <a:solidFill>
                <a:schemeClr val="accent3">
                  <a:lumMod val="50000"/>
                </a:schemeClr>
              </a:solidFill>
            </a:endParaRPr>
          </a:p>
          <a:p>
            <a:pPr marL="380999" indent="-380999">
              <a:defRPr sz="2700" b="1">
                <a:latin typeface="+mn-lt"/>
                <a:ea typeface="+mn-ea"/>
                <a:cs typeface="+mn-cs"/>
                <a:sym typeface="Helvetica"/>
              </a:defRPr>
            </a:pPr>
            <a:r>
              <a:rPr dirty="0"/>
              <a:t>Who pays for the social good that CFBs can have? </a:t>
            </a:r>
          </a:p>
        </p:txBody>
      </p:sp>
      <p:sp>
        <p:nvSpPr>
          <p:cNvPr id="261" name="Questions for us all"/>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defTabSz="569410">
              <a:defRPr sz="3600">
                <a:solidFill>
                  <a:srgbClr val="7EAF7A"/>
                </a:solidFill>
                <a:latin typeface="+mn-lt"/>
                <a:ea typeface="+mn-ea"/>
                <a:cs typeface="+mn-cs"/>
                <a:sym typeface="Helvetica"/>
              </a:defRPr>
            </a:pPr>
            <a:r>
              <a:t>Questions we want to explore further</a:t>
            </a:r>
          </a:p>
        </p:txBody>
      </p:sp>
      <p:sp>
        <p:nvSpPr>
          <p:cNvPr id="262" name="Themes"/>
          <p:cNvSpPr txBox="1">
            <a:spLocks noGrp="1"/>
          </p:cNvSpPr>
          <p:nvPr>
            <p:ph type="title"/>
          </p:nvPr>
        </p:nvSpPr>
        <p:spPr>
          <a:xfrm>
            <a:off x="698500" y="440266"/>
            <a:ext cx="11607800" cy="1016001"/>
          </a:xfrm>
          <a:prstGeom prst="rect">
            <a:avLst/>
          </a:prstGeom>
        </p:spPr>
        <p:txBody>
          <a:bodyPr/>
          <a:lstStyle>
            <a:lvl1pPr defTabSz="1265767">
              <a:defRPr sz="5900" spc="100">
                <a:solidFill>
                  <a:srgbClr val="F48B01"/>
                </a:solidFill>
                <a:latin typeface="+mn-lt"/>
                <a:ea typeface="+mn-ea"/>
                <a:cs typeface="+mn-cs"/>
                <a:sym typeface="Helvetica"/>
              </a:defRPr>
            </a:lvl1pPr>
          </a:lstStyle>
          <a:p>
            <a:r>
              <a:t>What Next</a:t>
            </a:r>
          </a:p>
        </p:txBody>
      </p:sp>
      <p:pic>
        <p:nvPicPr>
          <p:cNvPr id="2" name="image4.jpg" descr="image4.jpg">
            <a:extLst>
              <a:ext uri="{FF2B5EF4-FFF2-40B4-BE49-F238E27FC236}">
                <a16:creationId xmlns:a16="http://schemas.microsoft.com/office/drawing/2014/main" id="{16C2A28E-4983-784F-D127-086C576DE8AC}"/>
              </a:ext>
            </a:extLst>
          </p:cNvPr>
          <p:cNvPicPr>
            <a:picLocks noChangeAspect="1"/>
          </p:cNvPicPr>
          <p:nvPr/>
        </p:nvPicPr>
        <p:blipFill>
          <a:blip r:embed="rId3"/>
          <a:srcRect t="3763" r="10243" b="9150"/>
          <a:stretch>
            <a:fillRect/>
          </a:stretch>
        </p:blipFill>
        <p:spPr>
          <a:xfrm>
            <a:off x="10734378" y="87029"/>
            <a:ext cx="1775311" cy="1722474"/>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ext Placeholder 1"/>
          <p:cNvSpPr txBox="1">
            <a:spLocks noGrp="1"/>
          </p:cNvSpPr>
          <p:nvPr>
            <p:ph type="body" idx="1"/>
          </p:nvPr>
        </p:nvSpPr>
        <p:spPr>
          <a:xfrm>
            <a:off x="698500" y="2955851"/>
            <a:ext cx="5528929" cy="4146698"/>
          </a:xfrm>
          <a:prstGeom prst="rect">
            <a:avLst/>
          </a:prstGeom>
        </p:spPr>
        <p:txBody>
          <a:bodyPr>
            <a:normAutofit/>
          </a:bodyPr>
          <a:lstStyle/>
          <a:p>
            <a:pPr>
              <a:buClr>
                <a:srgbClr val="F48B01"/>
              </a:buClr>
              <a:defRPr b="1"/>
            </a:pPr>
            <a:endParaRPr lang="en-GB" u="sng" dirty="0">
              <a:solidFill>
                <a:srgbClr val="0000FF"/>
              </a:solidFill>
              <a:uFill>
                <a:solidFill>
                  <a:srgbClr val="0000FF"/>
                </a:solidFill>
              </a:uFill>
              <a:hlinkClick r:id="rId3"/>
            </a:endParaRPr>
          </a:p>
          <a:p>
            <a:pPr>
              <a:buClr>
                <a:srgbClr val="F48B01"/>
              </a:buClr>
              <a:defRPr b="1"/>
            </a:pPr>
            <a:r>
              <a:rPr lang="en-GB" sz="2800" dirty="0"/>
              <a:t>QR Code to download the report</a:t>
            </a:r>
            <a:endParaRPr lang="en-GB" u="sng" dirty="0">
              <a:solidFill>
                <a:srgbClr val="0000FF"/>
              </a:solidFill>
              <a:uFill>
                <a:solidFill>
                  <a:srgbClr val="0000FF"/>
                </a:solidFill>
              </a:uFill>
              <a:hlinkClick r:id="rId3"/>
            </a:endParaRPr>
          </a:p>
          <a:p>
            <a:pPr>
              <a:buClr>
                <a:srgbClr val="F48B01"/>
              </a:buClr>
              <a:defRPr b="1"/>
            </a:pPr>
            <a:r>
              <a:rPr u="sng" dirty="0">
                <a:solidFill>
                  <a:srgbClr val="0000FF"/>
                </a:solidFill>
                <a:uFill>
                  <a:solidFill>
                    <a:srgbClr val="0000FF"/>
                  </a:solidFill>
                </a:uFill>
                <a:hlinkClick r:id="rId3"/>
              </a:rPr>
              <a:t>https://realfarming.org</a:t>
            </a:r>
            <a:endParaRPr lang="en-GB" u="sng" dirty="0">
              <a:solidFill>
                <a:srgbClr val="0000FF"/>
              </a:solidFill>
              <a:uFill>
                <a:solidFill>
                  <a:srgbClr val="0000FF"/>
                </a:solidFill>
              </a:uFill>
              <a:hlinkClick r:id="rId3"/>
            </a:endParaRPr>
          </a:p>
          <a:p>
            <a:pPr>
              <a:buClr>
                <a:srgbClr val="F48B01"/>
              </a:buClr>
              <a:defRPr b="1"/>
            </a:pPr>
            <a:r>
              <a:rPr lang="en-GB" u="sng" dirty="0">
                <a:solidFill>
                  <a:srgbClr val="0000FF"/>
                </a:solidFill>
                <a:uFill>
                  <a:solidFill>
                    <a:srgbClr val="0000FF"/>
                  </a:solidFill>
                </a:uFill>
                <a:hlinkClick r:id="rId4"/>
              </a:rPr>
              <a:t>rob@realfarming.org</a:t>
            </a:r>
            <a:endParaRPr lang="en-GB" u="sng" dirty="0">
              <a:solidFill>
                <a:srgbClr val="0000FF"/>
              </a:solidFill>
              <a:uFill>
                <a:solidFill>
                  <a:srgbClr val="0000FF"/>
                </a:solidFill>
              </a:uFill>
            </a:endParaRPr>
          </a:p>
          <a:p>
            <a:pPr>
              <a:buClr>
                <a:srgbClr val="F48B01"/>
              </a:buClr>
              <a:defRPr b="1"/>
            </a:pPr>
            <a:r>
              <a:rPr lang="en-GB" u="sng" dirty="0" err="1">
                <a:solidFill>
                  <a:srgbClr val="0000FF"/>
                </a:solidFill>
                <a:uFill>
                  <a:solidFill>
                    <a:srgbClr val="0000FF"/>
                  </a:solidFill>
                </a:uFill>
              </a:rPr>
              <a:t>clare@realfarming.org</a:t>
            </a:r>
            <a:endParaRPr lang="en-GB" dirty="0"/>
          </a:p>
          <a:p>
            <a:pPr>
              <a:buClr>
                <a:srgbClr val="F48B01"/>
              </a:buClr>
              <a:defRPr b="1"/>
            </a:pPr>
            <a:endParaRPr lang="en-GB" dirty="0"/>
          </a:p>
          <a:p>
            <a:pPr>
              <a:buClr>
                <a:srgbClr val="F48B01"/>
              </a:buClr>
              <a:defRPr b="1"/>
            </a:pPr>
            <a:endParaRPr u="sng" dirty="0">
              <a:solidFill>
                <a:srgbClr val="0000FF"/>
              </a:solidFill>
              <a:uFill>
                <a:solidFill>
                  <a:srgbClr val="0000FF"/>
                </a:solidFill>
              </a:uFill>
              <a:hlinkClick r:id="rId3"/>
            </a:endParaRPr>
          </a:p>
        </p:txBody>
      </p:sp>
      <p:sp>
        <p:nvSpPr>
          <p:cNvPr id="273" name="Title 3"/>
          <p:cNvSpPr txBox="1">
            <a:spLocks noGrp="1"/>
          </p:cNvSpPr>
          <p:nvPr>
            <p:ph type="title"/>
          </p:nvPr>
        </p:nvSpPr>
        <p:spPr>
          <a:xfrm>
            <a:off x="698500" y="440266"/>
            <a:ext cx="11607800" cy="828553"/>
          </a:xfrm>
          <a:prstGeom prst="rect">
            <a:avLst/>
          </a:prstGeom>
        </p:spPr>
        <p:txBody>
          <a:bodyPr>
            <a:normAutofit fontScale="90000"/>
          </a:bodyPr>
          <a:lstStyle>
            <a:lvl1pPr defTabSz="1716590">
              <a:defRPr sz="5940" spc="-198">
                <a:solidFill>
                  <a:srgbClr val="F48B01"/>
                </a:solidFill>
              </a:defRPr>
            </a:lvl1pPr>
          </a:lstStyle>
          <a:p>
            <a:r>
              <a:rPr dirty="0"/>
              <a:t>Get In Touch</a:t>
            </a:r>
            <a:br>
              <a:rPr lang="en-GB" dirty="0"/>
            </a:br>
            <a:br>
              <a:rPr lang="en-GB" dirty="0"/>
            </a:br>
            <a:endParaRPr dirty="0"/>
          </a:p>
        </p:txBody>
      </p:sp>
      <p:pic>
        <p:nvPicPr>
          <p:cNvPr id="274" name="static_qr_code_without_logo 2.jpg" descr="static_qr_code_without_logo 2.jpg"/>
          <p:cNvPicPr>
            <a:picLocks noChangeAspect="1"/>
          </p:cNvPicPr>
          <p:nvPr/>
        </p:nvPicPr>
        <p:blipFill>
          <a:blip r:embed="rId5"/>
          <a:stretch>
            <a:fillRect/>
          </a:stretch>
        </p:blipFill>
        <p:spPr>
          <a:xfrm>
            <a:off x="6777371" y="1268819"/>
            <a:ext cx="5528929" cy="5528929"/>
          </a:xfrm>
          <a:prstGeom prst="rect">
            <a:avLst/>
          </a:prstGeom>
          <a:ln w="12700">
            <a:miter lim="400000"/>
          </a:ln>
        </p:spPr>
      </p:pic>
      <p:sp>
        <p:nvSpPr>
          <p:cNvPr id="3" name="TextBox 2">
            <a:extLst>
              <a:ext uri="{FF2B5EF4-FFF2-40B4-BE49-F238E27FC236}">
                <a16:creationId xmlns:a16="http://schemas.microsoft.com/office/drawing/2014/main" id="{9BFC95E6-7E25-B0B9-8C71-A72F6FFE5A51}"/>
              </a:ext>
            </a:extLst>
          </p:cNvPr>
          <p:cNvSpPr txBox="1"/>
          <p:nvPr/>
        </p:nvSpPr>
        <p:spPr>
          <a:xfrm>
            <a:off x="1398774" y="7961560"/>
            <a:ext cx="8765952"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Clr>
                <a:srgbClr val="F48B01"/>
              </a:buClr>
              <a:defRPr b="1"/>
            </a:pPr>
            <a:r>
              <a:rPr lang="en-GB" sz="2800" dirty="0"/>
              <a:t>https://</a:t>
            </a:r>
            <a:r>
              <a:rPr lang="en-GB" sz="2800" dirty="0" err="1"/>
              <a:t>www.social</a:t>
            </a:r>
            <a:r>
              <a:rPr lang="en-GB" sz="2800" dirty="0"/>
              <a:t>-impact-</a:t>
            </a:r>
            <a:r>
              <a:rPr lang="en-GB" sz="2800" dirty="0" err="1"/>
              <a:t>toolkit.co.uk</a:t>
            </a:r>
            <a:r>
              <a:rPr lang="en-GB" sz="2800" dirty="0"/>
              <a:t> </a:t>
            </a:r>
          </a:p>
        </p:txBody>
      </p:sp>
      <p:pic>
        <p:nvPicPr>
          <p:cNvPr id="2" name="image4.jpg" descr="image4.jpg">
            <a:extLst>
              <a:ext uri="{FF2B5EF4-FFF2-40B4-BE49-F238E27FC236}">
                <a16:creationId xmlns:a16="http://schemas.microsoft.com/office/drawing/2014/main" id="{0012010E-E2DF-26D6-8828-58947A5D0E21}"/>
              </a:ext>
            </a:extLst>
          </p:cNvPr>
          <p:cNvPicPr>
            <a:picLocks noChangeAspect="1"/>
          </p:cNvPicPr>
          <p:nvPr/>
        </p:nvPicPr>
        <p:blipFill>
          <a:blip r:embed="rId6"/>
          <a:srcRect t="3763" r="10243" b="9150"/>
          <a:stretch>
            <a:fillRect/>
          </a:stretch>
        </p:blipFill>
        <p:spPr>
          <a:xfrm>
            <a:off x="9972816" y="7102549"/>
            <a:ext cx="2333484" cy="2264034"/>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Loan funding for established community food businesses…"/>
          <p:cNvSpPr txBox="1">
            <a:spLocks noGrp="1"/>
          </p:cNvSpPr>
          <p:nvPr>
            <p:ph type="body" idx="1"/>
          </p:nvPr>
        </p:nvSpPr>
        <p:spPr>
          <a:xfrm>
            <a:off x="698500" y="3038991"/>
            <a:ext cx="11607800" cy="5509585"/>
          </a:xfrm>
          <a:prstGeom prst="rect">
            <a:avLst/>
          </a:prstGeom>
        </p:spPr>
        <p:txBody>
          <a:bodyPr>
            <a:normAutofit/>
          </a:bodyPr>
          <a:lstStyle/>
          <a:p>
            <a:pPr>
              <a:buClr>
                <a:srgbClr val="F48B01"/>
              </a:buClr>
              <a:defRPr b="1">
                <a:latin typeface="+mn-lt"/>
                <a:ea typeface="+mn-ea"/>
                <a:cs typeface="+mn-cs"/>
                <a:sym typeface="Helvetica"/>
              </a:defRPr>
            </a:pPr>
            <a:r>
              <a:rPr dirty="0"/>
              <a:t>Loan funding for established community food businesses</a:t>
            </a:r>
            <a:endParaRPr lang="en-GB" dirty="0"/>
          </a:p>
          <a:p>
            <a:pPr>
              <a:buClr>
                <a:srgbClr val="F48B01"/>
              </a:buClr>
              <a:defRPr b="1">
                <a:latin typeface="+mn-lt"/>
                <a:ea typeface="+mn-ea"/>
                <a:cs typeface="+mn-cs"/>
                <a:sym typeface="Helvetica"/>
              </a:defRPr>
            </a:pPr>
            <a:r>
              <a:rPr lang="en-GB" dirty="0"/>
              <a:t>18pct grant focussed on social impact</a:t>
            </a:r>
          </a:p>
          <a:p>
            <a:pPr>
              <a:buClr>
                <a:srgbClr val="F48B01"/>
              </a:buClr>
              <a:defRPr b="1">
                <a:latin typeface="+mn-lt"/>
                <a:ea typeface="+mn-ea"/>
                <a:cs typeface="+mn-cs"/>
                <a:sym typeface="Helvetica"/>
              </a:defRPr>
            </a:pPr>
            <a:r>
              <a:rPr lang="en-GB" dirty="0"/>
              <a:t>Followed 8 businesses; 600 customer surveys; 51 people interviewed</a:t>
            </a:r>
            <a:endParaRPr dirty="0"/>
          </a:p>
        </p:txBody>
      </p:sp>
      <p:sp>
        <p:nvSpPr>
          <p:cNvPr id="162" name="About LEAP"/>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569410">
              <a:defRPr sz="3600">
                <a:solidFill>
                  <a:srgbClr val="7EAF7A"/>
                </a:solidFill>
              </a:defRPr>
            </a:lvl1pPr>
          </a:lstStyle>
          <a:p>
            <a:r>
              <a:t>About LEAP</a:t>
            </a:r>
          </a:p>
        </p:txBody>
      </p:sp>
      <p:sp>
        <p:nvSpPr>
          <p:cNvPr id="163" name="Overview"/>
          <p:cNvSpPr txBox="1">
            <a:spLocks noGrp="1"/>
          </p:cNvSpPr>
          <p:nvPr>
            <p:ph type="title"/>
          </p:nvPr>
        </p:nvSpPr>
        <p:spPr>
          <a:xfrm>
            <a:off x="698500" y="440266"/>
            <a:ext cx="11607800" cy="1016001"/>
          </a:xfrm>
          <a:prstGeom prst="rect">
            <a:avLst/>
          </a:prstGeom>
        </p:spPr>
        <p:txBody>
          <a:bodyPr/>
          <a:lstStyle>
            <a:lvl1pPr defTabSz="1265767">
              <a:defRPr spc="101">
                <a:solidFill>
                  <a:srgbClr val="F48B01"/>
                </a:solidFill>
                <a:latin typeface="+mn-lt"/>
                <a:ea typeface="+mn-ea"/>
                <a:cs typeface="+mn-cs"/>
                <a:sym typeface="Helvetica"/>
              </a:defRPr>
            </a:lvl1pPr>
          </a:lstStyle>
          <a:p>
            <a:r>
              <a:rPr dirty="0"/>
              <a:t>Overview</a:t>
            </a:r>
          </a:p>
        </p:txBody>
      </p:sp>
      <p:pic>
        <p:nvPicPr>
          <p:cNvPr id="2" name="image4.jpg" descr="image4.jpg">
            <a:extLst>
              <a:ext uri="{FF2B5EF4-FFF2-40B4-BE49-F238E27FC236}">
                <a16:creationId xmlns:a16="http://schemas.microsoft.com/office/drawing/2014/main" id="{8D69EEBE-F314-AFA7-8312-EEAD1402862C}"/>
              </a:ext>
            </a:extLst>
          </p:cNvPr>
          <p:cNvPicPr>
            <a:picLocks noChangeAspect="1"/>
          </p:cNvPicPr>
          <p:nvPr/>
        </p:nvPicPr>
        <p:blipFill>
          <a:blip r:embed="rId3"/>
          <a:srcRect t="3763" r="10243" b="9150"/>
          <a:stretch>
            <a:fillRect/>
          </a:stretch>
        </p:blipFill>
        <p:spPr>
          <a:xfrm>
            <a:off x="10224016" y="0"/>
            <a:ext cx="2333484" cy="2264034"/>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ather than tweaking the practices of unsustainable agricultural systems, agroecology seeks to transform food and agricultural systems, addressing the root causes of problems in an integrated way and providing holistic and long-term solutions. This inclu"/>
          <p:cNvSpPr txBox="1">
            <a:spLocks noGrp="1"/>
          </p:cNvSpPr>
          <p:nvPr>
            <p:ph type="title"/>
          </p:nvPr>
        </p:nvSpPr>
        <p:spPr>
          <a:xfrm>
            <a:off x="698500" y="2076418"/>
            <a:ext cx="11607800" cy="5600764"/>
          </a:xfrm>
          <a:prstGeom prst="rect">
            <a:avLst/>
          </a:prstGeom>
        </p:spPr>
        <p:txBody>
          <a:bodyPr/>
          <a:lstStyle/>
          <a:p>
            <a:pPr defTabSz="1161732">
              <a:lnSpc>
                <a:spcPct val="120000"/>
              </a:lnSpc>
              <a:defRPr sz="4000" b="0" spc="0">
                <a:latin typeface="+mn-lt"/>
                <a:ea typeface="+mn-ea"/>
                <a:cs typeface="+mn-cs"/>
                <a:sym typeface="Helvetica"/>
              </a:defRPr>
            </a:pPr>
            <a:r>
              <a:t>Rather than tweaking the practices of unsustainable agricultural systems, agroecology seeks to </a:t>
            </a:r>
            <a:r>
              <a:rPr b="1">
                <a:solidFill>
                  <a:srgbClr val="F48B01"/>
                </a:solidFill>
              </a:rPr>
              <a:t>transform</a:t>
            </a:r>
            <a:r>
              <a:t> food and agricultural systems, addressing the root causes of problems in an integrated way and providing holistic and long-term solutions. This includes an explicit focus on </a:t>
            </a:r>
            <a:r>
              <a:rPr b="1">
                <a:solidFill>
                  <a:srgbClr val="F48B01"/>
                </a:solidFill>
              </a:rPr>
              <a:t>social </a:t>
            </a:r>
            <a:r>
              <a:t>and economic dimensions of food systems.</a:t>
            </a:r>
          </a:p>
        </p:txBody>
      </p:sp>
      <p:sp>
        <p:nvSpPr>
          <p:cNvPr id="157" name="The 10 Elements of Agroecology: Guiding the transition to sustainable agriculture and food systems…"/>
          <p:cNvSpPr txBox="1"/>
          <p:nvPr/>
        </p:nvSpPr>
        <p:spPr>
          <a:xfrm>
            <a:off x="737210" y="7813396"/>
            <a:ext cx="11530380"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defTabSz="457200">
              <a:spcBef>
                <a:spcPts val="1200"/>
              </a:spcBef>
              <a:defRPr sz="2000">
                <a:solidFill>
                  <a:srgbClr val="000000"/>
                </a:solidFill>
                <a:latin typeface="+mn-lt"/>
                <a:ea typeface="+mn-ea"/>
                <a:cs typeface="+mn-cs"/>
                <a:sym typeface="Helvetica"/>
              </a:defRPr>
            </a:pPr>
            <a:r>
              <a:t>The 10 Elements of Agroecology: Guiding the transition to sustainable agriculture and food systems</a:t>
            </a:r>
          </a:p>
          <a:p>
            <a:pPr algn="r" defTabSz="457200">
              <a:spcBef>
                <a:spcPts val="1200"/>
              </a:spcBef>
              <a:defRPr sz="2000">
                <a:solidFill>
                  <a:srgbClr val="000000"/>
                </a:solidFill>
                <a:latin typeface="+mn-lt"/>
                <a:ea typeface="+mn-ea"/>
                <a:cs typeface="+mn-cs"/>
                <a:sym typeface="Helvetica"/>
              </a:defRPr>
            </a:pPr>
            <a:r>
              <a:t> FAO, 2018</a:t>
            </a:r>
          </a:p>
        </p:txBody>
      </p:sp>
      <p:pic>
        <p:nvPicPr>
          <p:cNvPr id="2" name="image4.jpg" descr="image4.jpg">
            <a:extLst>
              <a:ext uri="{FF2B5EF4-FFF2-40B4-BE49-F238E27FC236}">
                <a16:creationId xmlns:a16="http://schemas.microsoft.com/office/drawing/2014/main" id="{9E73C8AE-976C-27CA-F7C4-1D4E42254670}"/>
              </a:ext>
            </a:extLst>
          </p:cNvPr>
          <p:cNvPicPr>
            <a:picLocks noChangeAspect="1"/>
          </p:cNvPicPr>
          <p:nvPr/>
        </p:nvPicPr>
        <p:blipFill>
          <a:blip r:embed="rId3"/>
          <a:srcRect t="3763" r="10243" b="9150"/>
          <a:stretch>
            <a:fillRect/>
          </a:stretch>
        </p:blipFill>
        <p:spPr>
          <a:xfrm>
            <a:off x="10415401" y="212651"/>
            <a:ext cx="2333484" cy="2264034"/>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Picture 9" descr="Picture 9"/>
          <p:cNvPicPr>
            <a:picLocks noChangeAspect="1"/>
          </p:cNvPicPr>
          <p:nvPr/>
        </p:nvPicPr>
        <p:blipFill>
          <a:blip r:embed="rId3"/>
          <a:stretch>
            <a:fillRect/>
          </a:stretch>
        </p:blipFill>
        <p:spPr>
          <a:xfrm>
            <a:off x="2615609" y="2146438"/>
            <a:ext cx="8024948" cy="7359070"/>
          </a:xfrm>
          <a:prstGeom prst="rect">
            <a:avLst/>
          </a:prstGeom>
          <a:ln w="12700">
            <a:miter lim="400000"/>
          </a:ln>
        </p:spPr>
      </p:pic>
      <p:sp>
        <p:nvSpPr>
          <p:cNvPr id="168" name="Title 3"/>
          <p:cNvSpPr txBox="1">
            <a:spLocks noGrp="1"/>
          </p:cNvSpPr>
          <p:nvPr>
            <p:ph type="title"/>
          </p:nvPr>
        </p:nvSpPr>
        <p:spPr>
          <a:xfrm>
            <a:off x="698500" y="440266"/>
            <a:ext cx="11607800" cy="1016001"/>
          </a:xfrm>
          <a:prstGeom prst="rect">
            <a:avLst/>
          </a:prstGeom>
        </p:spPr>
        <p:txBody>
          <a:bodyPr/>
          <a:lstStyle>
            <a:lvl1pPr defTabSz="1716590">
              <a:defRPr sz="5940" spc="-198">
                <a:solidFill>
                  <a:srgbClr val="F48B01"/>
                </a:solidFill>
              </a:defRPr>
            </a:lvl1pPr>
          </a:lstStyle>
          <a:p>
            <a:r>
              <a:rPr dirty="0"/>
              <a:t>Overview</a:t>
            </a:r>
          </a:p>
        </p:txBody>
      </p:sp>
      <p:sp>
        <p:nvSpPr>
          <p:cNvPr id="169" name="About LEAP"/>
          <p:cNvSpPr txBox="1"/>
          <p:nvPr/>
        </p:nvSpPr>
        <p:spPr>
          <a:xfrm>
            <a:off x="698499" y="1412977"/>
            <a:ext cx="11607803" cy="6718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defTabSz="569410">
              <a:defRPr sz="3600" b="1">
                <a:solidFill>
                  <a:srgbClr val="7EAF7A"/>
                </a:solidFill>
              </a:defRPr>
            </a:lvl1pPr>
          </a:lstStyle>
          <a:p>
            <a:r>
              <a:t>The Social Impact Toolkit</a:t>
            </a:r>
          </a:p>
        </p:txBody>
      </p:sp>
      <p:pic>
        <p:nvPicPr>
          <p:cNvPr id="2" name="image4.jpg" descr="image4.jpg">
            <a:extLst>
              <a:ext uri="{FF2B5EF4-FFF2-40B4-BE49-F238E27FC236}">
                <a16:creationId xmlns:a16="http://schemas.microsoft.com/office/drawing/2014/main" id="{279D2628-CEAC-CF2E-EE6B-CDE583115052}"/>
              </a:ext>
            </a:extLst>
          </p:cNvPr>
          <p:cNvPicPr>
            <a:picLocks noChangeAspect="1"/>
          </p:cNvPicPr>
          <p:nvPr/>
        </p:nvPicPr>
        <p:blipFill>
          <a:blip r:embed="rId4"/>
          <a:srcRect t="3763" r="10243" b="9150"/>
          <a:stretch>
            <a:fillRect/>
          </a:stretch>
        </p:blipFill>
        <p:spPr>
          <a:xfrm>
            <a:off x="10479196" y="0"/>
            <a:ext cx="2333484" cy="2264034"/>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How and why do people connect with Community Food Businesses, and how strong is that connection?…"/>
          <p:cNvSpPr txBox="1">
            <a:spLocks noGrp="1"/>
          </p:cNvSpPr>
          <p:nvPr>
            <p:ph type="body" idx="1"/>
          </p:nvPr>
        </p:nvSpPr>
        <p:spPr>
          <a:xfrm>
            <a:off x="698500" y="2956891"/>
            <a:ext cx="11607800" cy="6096003"/>
          </a:xfrm>
          <a:prstGeom prst="rect">
            <a:avLst/>
          </a:prstGeom>
        </p:spPr>
        <p:txBody>
          <a:bodyPr/>
          <a:lstStyle/>
          <a:p>
            <a:pPr>
              <a:buClr>
                <a:srgbClr val="F48B01"/>
              </a:buClr>
              <a:defRPr b="1">
                <a:latin typeface="+mn-lt"/>
                <a:ea typeface="+mn-ea"/>
                <a:cs typeface="+mn-cs"/>
                <a:sym typeface="Helvetica"/>
              </a:defRPr>
            </a:pPr>
            <a:r>
              <a:rPr dirty="0"/>
              <a:t>How and why do people connect with Community Food Businesses, and how strong is that connection? </a:t>
            </a:r>
          </a:p>
          <a:p>
            <a:pPr>
              <a:buClr>
                <a:srgbClr val="F48B01"/>
              </a:buClr>
              <a:defRPr b="1">
                <a:latin typeface="+mn-lt"/>
                <a:ea typeface="+mn-ea"/>
                <a:cs typeface="+mn-cs"/>
                <a:sym typeface="Helvetica"/>
              </a:defRPr>
            </a:pPr>
            <a:r>
              <a:rPr dirty="0">
                <a:solidFill>
                  <a:schemeClr val="accent3">
                    <a:lumMod val="50000"/>
                  </a:schemeClr>
                </a:solidFill>
              </a:rPr>
              <a:t>What is different because of the Community Food Business?</a:t>
            </a:r>
            <a:r>
              <a:rPr dirty="0"/>
              <a:t> </a:t>
            </a:r>
          </a:p>
          <a:p>
            <a:pPr>
              <a:buClr>
                <a:srgbClr val="F48B01"/>
              </a:buClr>
              <a:defRPr b="1">
                <a:latin typeface="+mn-lt"/>
                <a:ea typeface="+mn-ea"/>
                <a:cs typeface="+mn-cs"/>
                <a:sym typeface="Helvetica"/>
              </a:defRPr>
            </a:pPr>
            <a:r>
              <a:rPr dirty="0"/>
              <a:t>Who doesn’t connect, and why not?</a:t>
            </a:r>
          </a:p>
          <a:p>
            <a:pPr>
              <a:buClr>
                <a:srgbClr val="F48B01"/>
              </a:buClr>
              <a:defRPr b="1">
                <a:latin typeface="+mn-lt"/>
                <a:ea typeface="+mn-ea"/>
                <a:cs typeface="+mn-cs"/>
                <a:sym typeface="Helvetica"/>
              </a:defRPr>
            </a:pPr>
            <a:r>
              <a:rPr dirty="0">
                <a:solidFill>
                  <a:schemeClr val="accent3">
                    <a:lumMod val="50000"/>
                  </a:schemeClr>
                </a:solidFill>
              </a:rPr>
              <a:t>Does it matter?</a:t>
            </a:r>
          </a:p>
        </p:txBody>
      </p:sp>
      <p:sp>
        <p:nvSpPr>
          <p:cNvPr id="172" name="Overview"/>
          <p:cNvSpPr txBox="1">
            <a:spLocks noGrp="1"/>
          </p:cNvSpPr>
          <p:nvPr>
            <p:ph type="title"/>
          </p:nvPr>
        </p:nvSpPr>
        <p:spPr>
          <a:xfrm>
            <a:off x="698500" y="440266"/>
            <a:ext cx="11607800" cy="1016001"/>
          </a:xfrm>
          <a:prstGeom prst="rect">
            <a:avLst/>
          </a:prstGeom>
        </p:spPr>
        <p:txBody>
          <a:bodyPr/>
          <a:lstStyle>
            <a:lvl1pPr defTabSz="1265767">
              <a:defRPr sz="5900" spc="100">
                <a:solidFill>
                  <a:srgbClr val="F48B01"/>
                </a:solidFill>
                <a:latin typeface="+mn-lt"/>
                <a:ea typeface="+mn-ea"/>
                <a:cs typeface="+mn-cs"/>
                <a:sym typeface="Helvetica"/>
              </a:defRPr>
            </a:lvl1pPr>
          </a:lstStyle>
          <a:p>
            <a:r>
              <a:rPr dirty="0"/>
              <a:t>Overview</a:t>
            </a:r>
          </a:p>
        </p:txBody>
      </p:sp>
      <p:sp>
        <p:nvSpPr>
          <p:cNvPr id="173" name="Impact Questions"/>
          <p:cNvSpPr txBox="1"/>
          <p:nvPr/>
        </p:nvSpPr>
        <p:spPr>
          <a:xfrm>
            <a:off x="698499" y="1412977"/>
            <a:ext cx="11607803" cy="6718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defTabSz="569410">
              <a:defRPr sz="3600" b="1">
                <a:solidFill>
                  <a:srgbClr val="7EAF7A"/>
                </a:solidFill>
              </a:defRPr>
            </a:lvl1pPr>
          </a:lstStyle>
          <a:p>
            <a:r>
              <a:t>Overall Impact Questions</a:t>
            </a:r>
          </a:p>
        </p:txBody>
      </p:sp>
      <p:pic>
        <p:nvPicPr>
          <p:cNvPr id="2" name="image4.jpg" descr="image4.jpg">
            <a:extLst>
              <a:ext uri="{FF2B5EF4-FFF2-40B4-BE49-F238E27FC236}">
                <a16:creationId xmlns:a16="http://schemas.microsoft.com/office/drawing/2014/main" id="{370AC7F3-2590-921A-8A92-37AC40E10A25}"/>
              </a:ext>
            </a:extLst>
          </p:cNvPr>
          <p:cNvPicPr>
            <a:picLocks noChangeAspect="1"/>
          </p:cNvPicPr>
          <p:nvPr/>
        </p:nvPicPr>
        <p:blipFill>
          <a:blip r:embed="rId3"/>
          <a:srcRect t="3763" r="10243" b="9150"/>
          <a:stretch>
            <a:fillRect/>
          </a:stretch>
        </p:blipFill>
        <p:spPr>
          <a:xfrm>
            <a:off x="9692388" y="0"/>
            <a:ext cx="2333484" cy="2264034"/>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 Placeholder 1"/>
          <p:cNvSpPr txBox="1">
            <a:spLocks noGrp="1"/>
          </p:cNvSpPr>
          <p:nvPr>
            <p:ph type="body" sz="half" idx="1"/>
          </p:nvPr>
        </p:nvSpPr>
        <p:spPr>
          <a:xfrm>
            <a:off x="698499" y="2428978"/>
            <a:ext cx="11607801" cy="6651227"/>
          </a:xfrm>
          <a:prstGeom prst="rect">
            <a:avLst/>
          </a:prstGeom>
        </p:spPr>
        <p:txBody>
          <a:bodyPr>
            <a:normAutofit fontScale="85000" lnSpcReduction="20000"/>
          </a:bodyPr>
          <a:lstStyle/>
          <a:p>
            <a:pPr marL="0" indent="0">
              <a:lnSpc>
                <a:spcPct val="130000"/>
              </a:lnSpc>
              <a:spcBef>
                <a:spcPts val="1000"/>
              </a:spcBef>
              <a:buSzTx/>
              <a:buNone/>
              <a:defRPr sz="3600" b="1"/>
            </a:pPr>
            <a:r>
              <a:rPr dirty="0"/>
              <a:t>“(The challenge of)…finding a suitably qualified candidate who’s willing to work for us for the </a:t>
            </a:r>
            <a:r>
              <a:rPr dirty="0">
                <a:solidFill>
                  <a:schemeClr val="accent3">
                    <a:lumMod val="50000"/>
                  </a:schemeClr>
                </a:solidFill>
              </a:rPr>
              <a:t>low pay and poor conditions that we can afford to offer</a:t>
            </a:r>
            <a:r>
              <a:rPr dirty="0"/>
              <a:t>” </a:t>
            </a:r>
            <a:endParaRPr sz="2500" dirty="0"/>
          </a:p>
          <a:p>
            <a:pPr marL="0" indent="0" algn="r">
              <a:lnSpc>
                <a:spcPct val="100000"/>
              </a:lnSpc>
              <a:spcBef>
                <a:spcPts val="1000"/>
              </a:spcBef>
              <a:buSzTx/>
              <a:buNone/>
              <a:defRPr sz="2500" b="1">
                <a:solidFill>
                  <a:srgbClr val="ED7D31"/>
                </a:solidFill>
              </a:defRPr>
            </a:pPr>
            <a:r>
              <a:rPr dirty="0"/>
              <a:t>Founder interview</a:t>
            </a:r>
            <a:endParaRPr lang="en-GB" dirty="0"/>
          </a:p>
          <a:p>
            <a:pPr marL="0" indent="0">
              <a:lnSpc>
                <a:spcPct val="130000"/>
              </a:lnSpc>
              <a:spcBef>
                <a:spcPts val="2000"/>
              </a:spcBef>
              <a:buSzTx/>
              <a:buNone/>
              <a:defRPr sz="3600" b="1">
                <a:latin typeface="+mn-lt"/>
                <a:ea typeface="+mn-ea"/>
                <a:cs typeface="+mn-cs"/>
                <a:sym typeface="Helvetica"/>
              </a:defRPr>
            </a:pPr>
            <a:r>
              <a:rPr lang="en-GB" dirty="0">
                <a:solidFill>
                  <a:schemeClr val="accent3">
                    <a:lumMod val="50000"/>
                  </a:schemeClr>
                </a:solidFill>
              </a:rPr>
              <a:t>“Becoming part of this world, in itself is a privilege, we're not being paid. Or well, we are, we have a small salary to be here. But that's like, definitely </a:t>
            </a:r>
            <a:r>
              <a:rPr lang="en-GB" dirty="0">
                <a:solidFill>
                  <a:schemeClr val="tx1">
                    <a:lumMod val="50000"/>
                  </a:schemeClr>
                </a:solidFill>
              </a:rPr>
              <a:t>not accessible to a lot of people who might have a family or might need to pay rent</a:t>
            </a:r>
            <a:r>
              <a:rPr lang="en-GB" dirty="0">
                <a:solidFill>
                  <a:schemeClr val="accent3">
                    <a:lumMod val="50000"/>
                  </a:schemeClr>
                </a:solidFill>
              </a:rPr>
              <a:t>, or might just need to survive and get to the end of the week. And, you know, as a group of people, </a:t>
            </a:r>
            <a:r>
              <a:rPr lang="en-GB" dirty="0">
                <a:solidFill>
                  <a:schemeClr val="tx1">
                    <a:lumMod val="50000"/>
                  </a:schemeClr>
                </a:solidFill>
              </a:rPr>
              <a:t>as a trainee group, we're not very diverse.” </a:t>
            </a:r>
          </a:p>
          <a:p>
            <a:pPr marL="0" indent="0" algn="r">
              <a:buSzTx/>
              <a:buNone/>
              <a:defRPr sz="2500" b="1">
                <a:solidFill>
                  <a:srgbClr val="F48B01"/>
                </a:solidFill>
                <a:latin typeface="Karla"/>
                <a:ea typeface="Karla"/>
                <a:cs typeface="Karla"/>
                <a:sym typeface="Karla"/>
              </a:defRPr>
            </a:pPr>
            <a:r>
              <a:rPr lang="en-GB" dirty="0">
                <a:latin typeface="+mn-lt"/>
                <a:ea typeface="+mn-ea"/>
                <a:cs typeface="+mn-cs"/>
                <a:sym typeface="Helvetica"/>
              </a:rPr>
              <a:t>Trainee Focus Group Participant</a:t>
            </a:r>
          </a:p>
          <a:p>
            <a:pPr marL="0" indent="0" algn="r">
              <a:lnSpc>
                <a:spcPct val="100000"/>
              </a:lnSpc>
              <a:spcBef>
                <a:spcPts val="1000"/>
              </a:spcBef>
              <a:buSzTx/>
              <a:buNone/>
              <a:defRPr sz="2500" b="1">
                <a:solidFill>
                  <a:srgbClr val="ED7D31"/>
                </a:solidFill>
              </a:defRPr>
            </a:pPr>
            <a:endParaRPr dirty="0"/>
          </a:p>
        </p:txBody>
      </p:sp>
      <p:sp>
        <p:nvSpPr>
          <p:cNvPr id="178" name="Title 3"/>
          <p:cNvSpPr txBox="1">
            <a:spLocks noGrp="1"/>
          </p:cNvSpPr>
          <p:nvPr>
            <p:ph type="title"/>
          </p:nvPr>
        </p:nvSpPr>
        <p:spPr>
          <a:xfrm>
            <a:off x="698500" y="440266"/>
            <a:ext cx="11607800" cy="1016001"/>
          </a:xfrm>
          <a:prstGeom prst="rect">
            <a:avLst/>
          </a:prstGeom>
        </p:spPr>
        <p:txBody>
          <a:bodyPr/>
          <a:lstStyle>
            <a:lvl1pPr defTabSz="1716590">
              <a:defRPr sz="5940" spc="-198">
                <a:solidFill>
                  <a:srgbClr val="F48B01"/>
                </a:solidFill>
              </a:defRPr>
            </a:lvl1pPr>
          </a:lstStyle>
          <a:p>
            <a:r>
              <a:t>Good Jobs</a:t>
            </a:r>
          </a:p>
        </p:txBody>
      </p:sp>
      <p:sp>
        <p:nvSpPr>
          <p:cNvPr id="179" name="Impact Questions"/>
          <p:cNvSpPr txBox="1"/>
          <p:nvPr/>
        </p:nvSpPr>
        <p:spPr>
          <a:xfrm>
            <a:off x="698499" y="1412977"/>
            <a:ext cx="11607803" cy="6718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defTabSz="569410">
              <a:defRPr sz="3600" b="1">
                <a:solidFill>
                  <a:srgbClr val="7EAF7A"/>
                </a:solidFill>
              </a:defRPr>
            </a:lvl1pPr>
          </a:lstStyle>
          <a:p>
            <a:r>
              <a:t>What we were told </a:t>
            </a:r>
          </a:p>
        </p:txBody>
      </p:sp>
      <p:pic>
        <p:nvPicPr>
          <p:cNvPr id="2" name="image4.jpg" descr="image4.jpg">
            <a:extLst>
              <a:ext uri="{FF2B5EF4-FFF2-40B4-BE49-F238E27FC236}">
                <a16:creationId xmlns:a16="http://schemas.microsoft.com/office/drawing/2014/main" id="{85B86DFF-5A1E-416A-D63A-E3A3630216A8}"/>
              </a:ext>
            </a:extLst>
          </p:cNvPr>
          <p:cNvPicPr>
            <a:picLocks noChangeAspect="1"/>
          </p:cNvPicPr>
          <p:nvPr/>
        </p:nvPicPr>
        <p:blipFill>
          <a:blip r:embed="rId3"/>
          <a:srcRect t="3763" r="10243" b="9150"/>
          <a:stretch>
            <a:fillRect/>
          </a:stretch>
        </p:blipFill>
        <p:spPr>
          <a:xfrm>
            <a:off x="10287811" y="64595"/>
            <a:ext cx="2333484" cy="2264034"/>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ext Placeholder 1"/>
          <p:cNvSpPr txBox="1">
            <a:spLocks noGrp="1"/>
          </p:cNvSpPr>
          <p:nvPr>
            <p:ph type="body" idx="1"/>
          </p:nvPr>
        </p:nvSpPr>
        <p:spPr>
          <a:xfrm>
            <a:off x="528379" y="3799753"/>
            <a:ext cx="11607800" cy="4028605"/>
          </a:xfrm>
          <a:prstGeom prst="rect">
            <a:avLst/>
          </a:prstGeom>
        </p:spPr>
        <p:txBody>
          <a:bodyPr/>
          <a:lstStyle/>
          <a:p>
            <a:pPr marL="0" indent="0">
              <a:lnSpc>
                <a:spcPct val="130000"/>
              </a:lnSpc>
              <a:spcBef>
                <a:spcPts val="3100"/>
              </a:spcBef>
              <a:buSzTx/>
              <a:buNone/>
              <a:defRPr sz="3600" b="1">
                <a:latin typeface="+mn-lt"/>
                <a:ea typeface="+mn-ea"/>
                <a:cs typeface="+mn-cs"/>
                <a:sym typeface="Helvetica"/>
              </a:defRPr>
            </a:pPr>
            <a:r>
              <a:rPr dirty="0"/>
              <a:t>“I’m bored and unchallenged, I feel like I’m becoming deskilled”</a:t>
            </a:r>
            <a:endParaRPr sz="2800" dirty="0"/>
          </a:p>
          <a:p>
            <a:pPr marL="0" indent="0" algn="r">
              <a:lnSpc>
                <a:spcPct val="100000"/>
              </a:lnSpc>
              <a:spcBef>
                <a:spcPts val="1000"/>
              </a:spcBef>
              <a:buSzTx/>
              <a:buNone/>
              <a:defRPr sz="2500" b="1">
                <a:solidFill>
                  <a:srgbClr val="F49344"/>
                </a:solidFill>
                <a:latin typeface="+mn-lt"/>
                <a:ea typeface="+mn-ea"/>
                <a:cs typeface="+mn-cs"/>
                <a:sym typeface="Helvetica"/>
              </a:defRPr>
            </a:pPr>
            <a:r>
              <a:rPr dirty="0"/>
              <a:t>Staff Survey Respondent</a:t>
            </a:r>
          </a:p>
        </p:txBody>
      </p:sp>
      <p:sp>
        <p:nvSpPr>
          <p:cNvPr id="184" name="Title 3"/>
          <p:cNvSpPr txBox="1">
            <a:spLocks noGrp="1"/>
          </p:cNvSpPr>
          <p:nvPr>
            <p:ph type="title"/>
          </p:nvPr>
        </p:nvSpPr>
        <p:spPr>
          <a:prstGeom prst="rect">
            <a:avLst/>
          </a:prstGeom>
        </p:spPr>
        <p:txBody>
          <a:bodyPr/>
          <a:lstStyle>
            <a:lvl1pPr defTabSz="1716590">
              <a:defRPr sz="5940" spc="-198">
                <a:solidFill>
                  <a:srgbClr val="F48B01"/>
                </a:solidFill>
              </a:defRPr>
            </a:lvl1pPr>
          </a:lstStyle>
          <a:p>
            <a:r>
              <a:t>Good Jobs</a:t>
            </a:r>
          </a:p>
        </p:txBody>
      </p:sp>
      <p:sp>
        <p:nvSpPr>
          <p:cNvPr id="185" name="Impact Questions"/>
          <p:cNvSpPr txBox="1"/>
          <p:nvPr/>
        </p:nvSpPr>
        <p:spPr>
          <a:xfrm>
            <a:off x="698499" y="1412977"/>
            <a:ext cx="11607803" cy="6718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defTabSz="569410">
              <a:defRPr sz="3600" b="1">
                <a:solidFill>
                  <a:srgbClr val="7EAF7A"/>
                </a:solidFill>
                <a:latin typeface="+mn-lt"/>
                <a:ea typeface="+mn-ea"/>
                <a:cs typeface="+mn-cs"/>
                <a:sym typeface="Helvetica"/>
              </a:defRPr>
            </a:lvl1pPr>
          </a:lstStyle>
          <a:p>
            <a:r>
              <a:t>What we were told </a:t>
            </a:r>
          </a:p>
        </p:txBody>
      </p:sp>
      <p:pic>
        <p:nvPicPr>
          <p:cNvPr id="2" name="image4.jpg" descr="image4.jpg">
            <a:extLst>
              <a:ext uri="{FF2B5EF4-FFF2-40B4-BE49-F238E27FC236}">
                <a16:creationId xmlns:a16="http://schemas.microsoft.com/office/drawing/2014/main" id="{560709DE-7AB3-BB92-5F44-944035D35A73}"/>
              </a:ext>
            </a:extLst>
          </p:cNvPr>
          <p:cNvPicPr>
            <a:picLocks noChangeAspect="1"/>
          </p:cNvPicPr>
          <p:nvPr/>
        </p:nvPicPr>
        <p:blipFill>
          <a:blip r:embed="rId3"/>
          <a:srcRect t="3763" r="10243" b="9150"/>
          <a:stretch>
            <a:fillRect/>
          </a:stretch>
        </p:blipFill>
        <p:spPr>
          <a:xfrm>
            <a:off x="9972817" y="440266"/>
            <a:ext cx="2333484" cy="2264034"/>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ext Placeholder 1"/>
          <p:cNvSpPr txBox="1">
            <a:spLocks noGrp="1"/>
          </p:cNvSpPr>
          <p:nvPr>
            <p:ph type="body" idx="1"/>
          </p:nvPr>
        </p:nvSpPr>
        <p:spPr>
          <a:xfrm>
            <a:off x="698500" y="2457255"/>
            <a:ext cx="11607800" cy="6907711"/>
          </a:xfrm>
          <a:prstGeom prst="rect">
            <a:avLst/>
          </a:prstGeom>
        </p:spPr>
        <p:txBody>
          <a:bodyPr/>
          <a:lstStyle/>
          <a:p>
            <a:pPr marL="0" indent="0">
              <a:lnSpc>
                <a:spcPct val="130000"/>
              </a:lnSpc>
              <a:spcBef>
                <a:spcPts val="1000"/>
              </a:spcBef>
              <a:buSzTx/>
              <a:buNone/>
              <a:defRPr sz="3600" b="1">
                <a:latin typeface="+mn-lt"/>
                <a:ea typeface="+mn-ea"/>
                <a:cs typeface="+mn-cs"/>
                <a:sym typeface="Helvetica"/>
              </a:defRPr>
            </a:pPr>
            <a:r>
              <a:rPr dirty="0"/>
              <a:t>“The </a:t>
            </a:r>
            <a:r>
              <a:rPr dirty="0">
                <a:solidFill>
                  <a:schemeClr val="accent3">
                    <a:lumMod val="50000"/>
                  </a:schemeClr>
                </a:solidFill>
              </a:rPr>
              <a:t>problems of the world can be very overwhelming</a:t>
            </a:r>
            <a:r>
              <a:rPr dirty="0"/>
              <a:t>, and as an individual it's hard to really tackle them in what can feel like an important or significant way. But working in a place like this </a:t>
            </a:r>
            <a:r>
              <a:rPr lang="en-GB" dirty="0"/>
              <a:t>…. </a:t>
            </a:r>
            <a:r>
              <a:rPr dirty="0"/>
              <a:t>it can feel like you're kind of doing some good. I think that's a </a:t>
            </a:r>
            <a:r>
              <a:rPr dirty="0">
                <a:solidFill>
                  <a:schemeClr val="accent3">
                    <a:lumMod val="50000"/>
                  </a:schemeClr>
                </a:solidFill>
              </a:rPr>
              <a:t>massive boost to my mental health</a:t>
            </a:r>
            <a:r>
              <a:rPr dirty="0"/>
              <a:t>” </a:t>
            </a:r>
            <a:endParaRPr sz="2500" dirty="0"/>
          </a:p>
          <a:p>
            <a:pPr marL="0" indent="0" algn="r">
              <a:lnSpc>
                <a:spcPct val="100000"/>
              </a:lnSpc>
              <a:spcBef>
                <a:spcPts val="1000"/>
              </a:spcBef>
              <a:buSzTx/>
              <a:buNone/>
              <a:defRPr sz="2000">
                <a:solidFill>
                  <a:srgbClr val="2E7116"/>
                </a:solidFill>
              </a:defRPr>
            </a:pPr>
            <a:r>
              <a:rPr sz="2500" b="1" dirty="0">
                <a:solidFill>
                  <a:srgbClr val="F48B01"/>
                </a:solidFill>
                <a:latin typeface="+mn-lt"/>
                <a:ea typeface="+mn-ea"/>
                <a:cs typeface="+mn-cs"/>
                <a:sym typeface="Helvetica"/>
              </a:rPr>
              <a:t>Trainee Focus Group Participant</a:t>
            </a:r>
            <a:r>
              <a:rPr dirty="0"/>
              <a:t> </a:t>
            </a:r>
          </a:p>
        </p:txBody>
      </p:sp>
      <p:sp>
        <p:nvSpPr>
          <p:cNvPr id="190" name="Title 3"/>
          <p:cNvSpPr txBox="1">
            <a:spLocks noGrp="1"/>
          </p:cNvSpPr>
          <p:nvPr>
            <p:ph type="title"/>
          </p:nvPr>
        </p:nvSpPr>
        <p:spPr>
          <a:prstGeom prst="rect">
            <a:avLst/>
          </a:prstGeom>
        </p:spPr>
        <p:txBody>
          <a:bodyPr/>
          <a:lstStyle>
            <a:lvl1pPr defTabSz="1716590">
              <a:defRPr sz="5940" spc="-198">
                <a:solidFill>
                  <a:srgbClr val="F48B01"/>
                </a:solidFill>
              </a:defRPr>
            </a:lvl1pPr>
          </a:lstStyle>
          <a:p>
            <a:r>
              <a:t>Good Jobs</a:t>
            </a:r>
          </a:p>
        </p:txBody>
      </p:sp>
      <p:sp>
        <p:nvSpPr>
          <p:cNvPr id="191" name="Impact Questions"/>
          <p:cNvSpPr txBox="1"/>
          <p:nvPr/>
        </p:nvSpPr>
        <p:spPr>
          <a:xfrm>
            <a:off x="698499" y="1412977"/>
            <a:ext cx="11607803" cy="6718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defTabSz="569410">
              <a:defRPr sz="3600" b="1">
                <a:solidFill>
                  <a:srgbClr val="7EAF7A"/>
                </a:solidFill>
                <a:latin typeface="+mn-lt"/>
                <a:ea typeface="+mn-ea"/>
                <a:cs typeface="+mn-cs"/>
                <a:sym typeface="Helvetica"/>
              </a:defRPr>
            </a:lvl1pPr>
          </a:lstStyle>
          <a:p>
            <a:r>
              <a:t>What we were told </a:t>
            </a:r>
          </a:p>
        </p:txBody>
      </p:sp>
      <p:pic>
        <p:nvPicPr>
          <p:cNvPr id="2" name="image4.jpg" descr="image4.jpg">
            <a:extLst>
              <a:ext uri="{FF2B5EF4-FFF2-40B4-BE49-F238E27FC236}">
                <a16:creationId xmlns:a16="http://schemas.microsoft.com/office/drawing/2014/main" id="{3162FD7E-802E-8FE2-759B-C54A1865C281}"/>
              </a:ext>
            </a:extLst>
          </p:cNvPr>
          <p:cNvPicPr>
            <a:picLocks noChangeAspect="1"/>
          </p:cNvPicPr>
          <p:nvPr/>
        </p:nvPicPr>
        <p:blipFill>
          <a:blip r:embed="rId3"/>
          <a:srcRect t="3763" r="10243" b="9150"/>
          <a:stretch>
            <a:fillRect/>
          </a:stretch>
        </p:blipFill>
        <p:spPr>
          <a:xfrm>
            <a:off x="10351607" y="326187"/>
            <a:ext cx="2333484" cy="217358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itle 3"/>
          <p:cNvSpPr txBox="1">
            <a:spLocks noGrp="1"/>
          </p:cNvSpPr>
          <p:nvPr>
            <p:ph type="title"/>
          </p:nvPr>
        </p:nvSpPr>
        <p:spPr>
          <a:prstGeom prst="rect">
            <a:avLst/>
          </a:prstGeom>
        </p:spPr>
        <p:txBody>
          <a:bodyPr/>
          <a:lstStyle>
            <a:lvl1pPr defTabSz="1716590">
              <a:defRPr sz="5940" spc="-198">
                <a:solidFill>
                  <a:srgbClr val="F48B01"/>
                </a:solidFill>
              </a:defRPr>
            </a:lvl1pPr>
          </a:lstStyle>
          <a:p>
            <a:r>
              <a:t>Volunteering</a:t>
            </a:r>
          </a:p>
        </p:txBody>
      </p:sp>
      <p:sp>
        <p:nvSpPr>
          <p:cNvPr id="200" name="Impact Questions"/>
          <p:cNvSpPr txBox="1"/>
          <p:nvPr/>
        </p:nvSpPr>
        <p:spPr>
          <a:xfrm>
            <a:off x="698499" y="1412977"/>
            <a:ext cx="11607803" cy="6718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defTabSz="569410">
              <a:defRPr sz="3600" b="1">
                <a:solidFill>
                  <a:srgbClr val="7EAF7A"/>
                </a:solidFill>
              </a:defRPr>
            </a:lvl1pPr>
          </a:lstStyle>
          <a:p>
            <a:r>
              <a:t>What we were told </a:t>
            </a:r>
          </a:p>
        </p:txBody>
      </p:sp>
      <p:sp>
        <p:nvSpPr>
          <p:cNvPr id="201" name="“It's been clear to me for some time, that we are not going to be able to generate a surplus from growing and selling veg that will allow us to put on other social goods, we cannot run them off the back of it…  we've never made a profit. In fact in 11 ye"/>
          <p:cNvSpPr txBox="1"/>
          <p:nvPr/>
        </p:nvSpPr>
        <p:spPr>
          <a:xfrm>
            <a:off x="1063797" y="2631921"/>
            <a:ext cx="10877206" cy="5706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lnSpc>
                <a:spcPct val="130000"/>
              </a:lnSpc>
              <a:spcBef>
                <a:spcPts val="2000"/>
              </a:spcBef>
              <a:defRPr sz="3600" b="1">
                <a:solidFill>
                  <a:srgbClr val="000000"/>
                </a:solidFill>
                <a:uFill>
                  <a:solidFill>
                    <a:srgbClr val="000000"/>
                  </a:solidFill>
                </a:uFill>
                <a:latin typeface="+mn-lt"/>
                <a:ea typeface="+mn-ea"/>
                <a:cs typeface="+mn-cs"/>
                <a:sym typeface="Helvetica"/>
              </a:defRPr>
            </a:pPr>
            <a:r>
              <a:rPr dirty="0"/>
              <a:t>“It's been clear to me for some time, that we are not going to be able to generate a surplus from growing and selling veg that will allow us to put on other social goods, we cannot run them off the back of it…  we've never made a profit. In fact </a:t>
            </a:r>
            <a:r>
              <a:rPr dirty="0">
                <a:solidFill>
                  <a:schemeClr val="accent3">
                    <a:lumMod val="50000"/>
                  </a:schemeClr>
                </a:solidFill>
              </a:rPr>
              <a:t>in 11 years we've managed by the unpaid input of workers” </a:t>
            </a:r>
          </a:p>
          <a:p>
            <a:pPr algn="r" defTabSz="457200">
              <a:lnSpc>
                <a:spcPct val="130000"/>
              </a:lnSpc>
              <a:defRPr sz="2500" b="1">
                <a:solidFill>
                  <a:srgbClr val="F79646"/>
                </a:solidFill>
                <a:uFill>
                  <a:solidFill>
                    <a:srgbClr val="000000"/>
                  </a:solidFill>
                </a:uFill>
                <a:latin typeface="+mn-lt"/>
                <a:ea typeface="+mn-ea"/>
                <a:cs typeface="+mn-cs"/>
                <a:sym typeface="Helvetica"/>
              </a:defRPr>
            </a:pPr>
            <a:r>
              <a:rPr dirty="0"/>
              <a:t>Staff Focus Group Participant</a:t>
            </a:r>
          </a:p>
        </p:txBody>
      </p:sp>
      <p:pic>
        <p:nvPicPr>
          <p:cNvPr id="2" name="image4.jpg" descr="image4.jpg">
            <a:extLst>
              <a:ext uri="{FF2B5EF4-FFF2-40B4-BE49-F238E27FC236}">
                <a16:creationId xmlns:a16="http://schemas.microsoft.com/office/drawing/2014/main" id="{9434F414-0E0E-0F30-D103-51C16E31437D}"/>
              </a:ext>
            </a:extLst>
          </p:cNvPr>
          <p:cNvPicPr>
            <a:picLocks noChangeAspect="1"/>
          </p:cNvPicPr>
          <p:nvPr/>
        </p:nvPicPr>
        <p:blipFill>
          <a:blip r:embed="rId3"/>
          <a:srcRect t="3763" r="10243" b="9150"/>
          <a:stretch>
            <a:fillRect/>
          </a:stretch>
        </p:blipFill>
        <p:spPr>
          <a:xfrm>
            <a:off x="10202750" y="115805"/>
            <a:ext cx="2333484" cy="2264034"/>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162</TotalTime>
  <Words>3057</Words>
  <Application>Microsoft Macintosh PowerPoint</Application>
  <PresentationFormat>Custom</PresentationFormat>
  <Paragraphs>217</Paragraphs>
  <Slides>16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Helvetica</vt:lpstr>
      <vt:lpstr>Helvetica Neue</vt:lpstr>
      <vt:lpstr>Helvetica Neue Medium</vt:lpstr>
      <vt:lpstr>Times New Roman</vt:lpstr>
      <vt:lpstr>21_BasicWhite</vt:lpstr>
      <vt:lpstr>Food for Thought</vt:lpstr>
      <vt:lpstr>Overview</vt:lpstr>
      <vt:lpstr>Rather than tweaking the practices of unsustainable agricultural systems, agroecology seeks to transform food and agricultural systems, addressing the root causes of problems in an integrated way and providing holistic and long-term solutions. This includes an explicit focus on social and economic dimensions of food systems.</vt:lpstr>
      <vt:lpstr>Overview</vt:lpstr>
      <vt:lpstr>Overview</vt:lpstr>
      <vt:lpstr>Good Jobs</vt:lpstr>
      <vt:lpstr>Good Jobs</vt:lpstr>
      <vt:lpstr>Good Jobs</vt:lpstr>
      <vt:lpstr>Volunteering</vt:lpstr>
      <vt:lpstr>Diversity &amp; Inclusion</vt:lpstr>
      <vt:lpstr>Mission &amp; Values</vt:lpstr>
      <vt:lpstr>Mission &amp; Values</vt:lpstr>
      <vt:lpstr>Breaking Out</vt:lpstr>
      <vt:lpstr>Breaking Out</vt:lpstr>
      <vt:lpstr>What Next</vt:lpstr>
      <vt:lpstr>Get In Touch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for Thought</dc:title>
  <cp:lastModifiedBy>Clare Horrell</cp:lastModifiedBy>
  <cp:revision>6</cp:revision>
  <dcterms:modified xsi:type="dcterms:W3CDTF">2022-12-14T17:29:46Z</dcterms:modified>
</cp:coreProperties>
</file>