
<file path=[Content_Types].xml><?xml version="1.0" encoding="utf-8"?>
<Types xmlns="http://schemas.openxmlformats.org/package/2006/content-types">
  <Default Extension="jpg" ContentType="image/jp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media/image2.jpg" ContentType="image/jpeg"/>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4"/>
  </p:notesMasterIdLst>
  <p:sldIdLst>
    <p:sldId id="256" r:id="rId2"/>
    <p:sldId id="259" r:id="rId3"/>
    <p:sldId id="290" r:id="rId4"/>
    <p:sldId id="283" r:id="rId5"/>
    <p:sldId id="292" r:id="rId6"/>
    <p:sldId id="291" r:id="rId7"/>
    <p:sldId id="282" r:id="rId8"/>
    <p:sldId id="298" r:id="rId9"/>
    <p:sldId id="294" r:id="rId10"/>
    <p:sldId id="299" r:id="rId11"/>
    <p:sldId id="300" r:id="rId12"/>
    <p:sldId id="296" r:id="rId13"/>
  </p:sldIdLst>
  <p:sldSz cx="9144000" cy="6858000" type="screen4x3"/>
  <p:notesSz cx="7556500" cy="10699750"/>
  <p:defaultTextStyle>
    <a:defPPr>
      <a:defRPr kern="0"/>
    </a:defPPr>
  </p:defaultTextStyle>
  <p:extLst>
    <p:ext uri="{EFAFB233-063F-42B5-8137-9DF3F51BA10A}">
      <p15:sldGuideLst xmlns:p15="http://schemas.microsoft.com/office/powerpoint/2012/main">
        <p15:guide id="1" orient="horz" pos="1846" userDrawn="1">
          <p15:clr>
            <a:srgbClr val="A4A3A4"/>
          </p15:clr>
        </p15:guide>
        <p15:guide id="2" pos="261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C358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31481"/>
  </p:normalViewPr>
  <p:slideViewPr>
    <p:cSldViewPr>
      <p:cViewPr varScale="1">
        <p:scale>
          <a:sx n="25" d="100"/>
          <a:sy n="25" d="100"/>
        </p:scale>
        <p:origin x="4024" y="184"/>
      </p:cViewPr>
      <p:guideLst>
        <p:guide orient="horz" pos="1846"/>
        <p:guide pos="261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274857" cy="53723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280522" y="1"/>
            <a:ext cx="3273736" cy="537236"/>
          </a:xfrm>
          <a:prstGeom prst="rect">
            <a:avLst/>
          </a:prstGeom>
        </p:spPr>
        <p:txBody>
          <a:bodyPr vert="horz" lIns="91440" tIns="45720" rIns="91440" bIns="45720" rtlCol="0"/>
          <a:lstStyle>
            <a:lvl1pPr algn="r">
              <a:defRPr sz="1200"/>
            </a:lvl1pPr>
          </a:lstStyle>
          <a:p>
            <a:fld id="{CD79160C-DDF8-D647-A82D-211BDAE85F85}" type="datetimeFigureOut">
              <a:rPr lang="en-US" smtClean="0"/>
              <a:t>12/14/22</a:t>
            </a:fld>
            <a:endParaRPr lang="en-US"/>
          </a:p>
        </p:txBody>
      </p:sp>
      <p:sp>
        <p:nvSpPr>
          <p:cNvPr id="4" name="Slide Image Placeholder 3"/>
          <p:cNvSpPr>
            <a:spLocks noGrp="1" noRot="1" noChangeAspect="1"/>
          </p:cNvSpPr>
          <p:nvPr>
            <p:ph type="sldImg" idx="2"/>
          </p:nvPr>
        </p:nvSpPr>
        <p:spPr>
          <a:xfrm>
            <a:off x="1371600" y="1338263"/>
            <a:ext cx="4813300" cy="361156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55650" y="5149818"/>
            <a:ext cx="6045200" cy="4212465"/>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10162515"/>
            <a:ext cx="3274857" cy="53723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280522" y="10162515"/>
            <a:ext cx="3273736" cy="537235"/>
          </a:xfrm>
          <a:prstGeom prst="rect">
            <a:avLst/>
          </a:prstGeom>
        </p:spPr>
        <p:txBody>
          <a:bodyPr vert="horz" lIns="91440" tIns="45720" rIns="91440" bIns="45720" rtlCol="0" anchor="b"/>
          <a:lstStyle>
            <a:lvl1pPr algn="r">
              <a:defRPr sz="1200"/>
            </a:lvl1pPr>
          </a:lstStyle>
          <a:p>
            <a:fld id="{EE0E77C7-283A-A744-9096-AB7F6DC0E74F}" type="slidenum">
              <a:rPr lang="en-US" smtClean="0"/>
              <a:t>‹#›</a:t>
            </a:fld>
            <a:endParaRPr lang="en-US"/>
          </a:p>
        </p:txBody>
      </p:sp>
    </p:spTree>
    <p:extLst>
      <p:ext uri="{BB962C8B-B14F-4D97-AF65-F5344CB8AC3E}">
        <p14:creationId xmlns:p14="http://schemas.microsoft.com/office/powerpoint/2010/main" val="14140937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0E77C7-283A-A744-9096-AB7F6DC0E74F}" type="slidenum">
              <a:rPr lang="en-US" smtClean="0"/>
              <a:t>1</a:t>
            </a:fld>
            <a:endParaRPr lang="en-US"/>
          </a:p>
        </p:txBody>
      </p:sp>
    </p:spTree>
    <p:extLst>
      <p:ext uri="{BB962C8B-B14F-4D97-AF65-F5344CB8AC3E}">
        <p14:creationId xmlns:p14="http://schemas.microsoft.com/office/powerpoint/2010/main" val="7468674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E0E77C7-283A-A744-9096-AB7F6DC0E74F}" type="slidenum">
              <a:rPr lang="en-US" smtClean="0"/>
              <a:t>10</a:t>
            </a:fld>
            <a:endParaRPr lang="en-US"/>
          </a:p>
        </p:txBody>
      </p:sp>
    </p:spTree>
    <p:extLst>
      <p:ext uri="{BB962C8B-B14F-4D97-AF65-F5344CB8AC3E}">
        <p14:creationId xmlns:p14="http://schemas.microsoft.com/office/powerpoint/2010/main" val="15216679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E0E77C7-283A-A744-9096-AB7F6DC0E74F}" type="slidenum">
              <a:rPr lang="en-US" smtClean="0"/>
              <a:t>11</a:t>
            </a:fld>
            <a:endParaRPr lang="en-US"/>
          </a:p>
        </p:txBody>
      </p:sp>
    </p:spTree>
    <p:extLst>
      <p:ext uri="{BB962C8B-B14F-4D97-AF65-F5344CB8AC3E}">
        <p14:creationId xmlns:p14="http://schemas.microsoft.com/office/powerpoint/2010/main" val="11422464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Arial" panose="020B0604020202020204" pitchFamily="34" charset="0"/>
              <a:buChar char="•"/>
            </a:pPr>
            <a:endParaRPr lang="en-GB" dirty="0"/>
          </a:p>
          <a:p>
            <a:pPr>
              <a:buFont typeface="Arial" panose="020B0604020202020204" pitchFamily="34" charset="0"/>
              <a:buChar char="•"/>
            </a:pPr>
            <a:endParaRPr lang="en-GB" dirty="0"/>
          </a:p>
          <a:p>
            <a:pPr>
              <a:buFont typeface="Arial" panose="020B0604020202020204" pitchFamily="34" charset="0"/>
              <a:buChar char="•"/>
            </a:pPr>
            <a:endParaRPr lang="en-GB" dirty="0"/>
          </a:p>
          <a:p>
            <a:pPr>
              <a:buFont typeface="Arial" panose="020B0604020202020204" pitchFamily="34" charset="0"/>
              <a:buChar char="•"/>
            </a:pPr>
            <a:endParaRPr lang="en-GB" dirty="0"/>
          </a:p>
          <a:p>
            <a:endParaRPr lang="en-US" dirty="0"/>
          </a:p>
        </p:txBody>
      </p:sp>
      <p:sp>
        <p:nvSpPr>
          <p:cNvPr id="4" name="Slide Number Placeholder 3"/>
          <p:cNvSpPr>
            <a:spLocks noGrp="1"/>
          </p:cNvSpPr>
          <p:nvPr>
            <p:ph type="sldNum" sz="quarter" idx="5"/>
          </p:nvPr>
        </p:nvSpPr>
        <p:spPr/>
        <p:txBody>
          <a:bodyPr/>
          <a:lstStyle/>
          <a:p>
            <a:fld id="{EE0E77C7-283A-A744-9096-AB7F6DC0E74F}" type="slidenum">
              <a:rPr lang="en-US" smtClean="0"/>
              <a:t>12</a:t>
            </a:fld>
            <a:endParaRPr lang="en-US"/>
          </a:p>
        </p:txBody>
      </p:sp>
    </p:spTree>
    <p:extLst>
      <p:ext uri="{BB962C8B-B14F-4D97-AF65-F5344CB8AC3E}">
        <p14:creationId xmlns:p14="http://schemas.microsoft.com/office/powerpoint/2010/main" val="2260366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0E77C7-283A-A744-9096-AB7F6DC0E74F}" type="slidenum">
              <a:rPr lang="en-US" smtClean="0"/>
              <a:t>2</a:t>
            </a:fld>
            <a:endParaRPr lang="en-US"/>
          </a:p>
        </p:txBody>
      </p:sp>
    </p:spTree>
    <p:extLst>
      <p:ext uri="{BB962C8B-B14F-4D97-AF65-F5344CB8AC3E}">
        <p14:creationId xmlns:p14="http://schemas.microsoft.com/office/powerpoint/2010/main" val="12153980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0E77C7-283A-A744-9096-AB7F6DC0E74F}" type="slidenum">
              <a:rPr lang="en-US" smtClean="0"/>
              <a:t>3</a:t>
            </a:fld>
            <a:endParaRPr lang="en-US"/>
          </a:p>
        </p:txBody>
      </p:sp>
    </p:spTree>
    <p:extLst>
      <p:ext uri="{BB962C8B-B14F-4D97-AF65-F5344CB8AC3E}">
        <p14:creationId xmlns:p14="http://schemas.microsoft.com/office/powerpoint/2010/main" val="1656568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0E77C7-283A-A744-9096-AB7F6DC0E74F}" type="slidenum">
              <a:rPr lang="en-US" smtClean="0"/>
              <a:t>4</a:t>
            </a:fld>
            <a:endParaRPr lang="en-US"/>
          </a:p>
        </p:txBody>
      </p:sp>
    </p:spTree>
    <p:extLst>
      <p:ext uri="{BB962C8B-B14F-4D97-AF65-F5344CB8AC3E}">
        <p14:creationId xmlns:p14="http://schemas.microsoft.com/office/powerpoint/2010/main" val="10403215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solidFill>
                <a:srgbClr val="000000"/>
              </a:solidFill>
              <a:effectLst/>
              <a:latin typeface="YACgEf2dbI4 0"/>
            </a:endParaRPr>
          </a:p>
        </p:txBody>
      </p:sp>
      <p:sp>
        <p:nvSpPr>
          <p:cNvPr id="4" name="Slide Number Placeholder 3"/>
          <p:cNvSpPr>
            <a:spLocks noGrp="1"/>
          </p:cNvSpPr>
          <p:nvPr>
            <p:ph type="sldNum" sz="quarter" idx="5"/>
          </p:nvPr>
        </p:nvSpPr>
        <p:spPr/>
        <p:txBody>
          <a:bodyPr/>
          <a:lstStyle/>
          <a:p>
            <a:fld id="{EE0E77C7-283A-A744-9096-AB7F6DC0E74F}" type="slidenum">
              <a:rPr lang="en-US" smtClean="0"/>
              <a:t>5</a:t>
            </a:fld>
            <a:endParaRPr lang="en-US"/>
          </a:p>
        </p:txBody>
      </p:sp>
    </p:spTree>
    <p:extLst>
      <p:ext uri="{BB962C8B-B14F-4D97-AF65-F5344CB8AC3E}">
        <p14:creationId xmlns:p14="http://schemas.microsoft.com/office/powerpoint/2010/main" val="35369610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0E77C7-283A-A744-9096-AB7F6DC0E74F}" type="slidenum">
              <a:rPr lang="en-US" smtClean="0"/>
              <a:t>6</a:t>
            </a:fld>
            <a:endParaRPr lang="en-US"/>
          </a:p>
        </p:txBody>
      </p:sp>
    </p:spTree>
    <p:extLst>
      <p:ext uri="{BB962C8B-B14F-4D97-AF65-F5344CB8AC3E}">
        <p14:creationId xmlns:p14="http://schemas.microsoft.com/office/powerpoint/2010/main" val="29194143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E0E77C7-283A-A744-9096-AB7F6DC0E74F}" type="slidenum">
              <a:rPr lang="en-US" smtClean="0"/>
              <a:t>7</a:t>
            </a:fld>
            <a:endParaRPr lang="en-US"/>
          </a:p>
        </p:txBody>
      </p:sp>
    </p:spTree>
    <p:extLst>
      <p:ext uri="{BB962C8B-B14F-4D97-AF65-F5344CB8AC3E}">
        <p14:creationId xmlns:p14="http://schemas.microsoft.com/office/powerpoint/2010/main" val="12885208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E0E77C7-283A-A744-9096-AB7F6DC0E74F}" type="slidenum">
              <a:rPr lang="en-US" smtClean="0"/>
              <a:t>8</a:t>
            </a:fld>
            <a:endParaRPr lang="en-US"/>
          </a:p>
        </p:txBody>
      </p:sp>
    </p:spTree>
    <p:extLst>
      <p:ext uri="{BB962C8B-B14F-4D97-AF65-F5344CB8AC3E}">
        <p14:creationId xmlns:p14="http://schemas.microsoft.com/office/powerpoint/2010/main" val="14609933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E0E77C7-283A-A744-9096-AB7F6DC0E74F}" type="slidenum">
              <a:rPr lang="en-US" smtClean="0"/>
              <a:t>9</a:t>
            </a:fld>
            <a:endParaRPr lang="en-US"/>
          </a:p>
        </p:txBody>
      </p:sp>
    </p:spTree>
    <p:extLst>
      <p:ext uri="{BB962C8B-B14F-4D97-AF65-F5344CB8AC3E}">
        <p14:creationId xmlns:p14="http://schemas.microsoft.com/office/powerpoint/2010/main" val="1145072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807913"/>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0"/>
            <a:ext cx="640080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12/14/22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579026" y="4971672"/>
            <a:ext cx="8032120" cy="517834"/>
          </a:xfrm>
        </p:spPr>
        <p:txBody>
          <a:bodyPr lIns="0" tIns="0" rIns="0" bIns="0"/>
          <a:lstStyle>
            <a:lvl1pPr>
              <a:defRPr sz="3365" b="0" i="0">
                <a:solidFill>
                  <a:srgbClr val="AB288E"/>
                </a:solidFill>
                <a:latin typeface="Times New Roman"/>
                <a:cs typeface="Times New Roman"/>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12/14/22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579026" y="4971672"/>
            <a:ext cx="8032120" cy="517834"/>
          </a:xfrm>
        </p:spPr>
        <p:txBody>
          <a:bodyPr lIns="0" tIns="0" rIns="0" bIns="0"/>
          <a:lstStyle>
            <a:lvl1pPr>
              <a:defRPr sz="3365" b="0" i="0">
                <a:solidFill>
                  <a:srgbClr val="AB288E"/>
                </a:solidFill>
                <a:latin typeface="Times New Roman"/>
                <a:cs typeface="Times New Roman"/>
              </a:defRPr>
            </a:lvl1pPr>
          </a:lstStyle>
          <a:p>
            <a:endParaRPr/>
          </a:p>
        </p:txBody>
      </p:sp>
      <p:sp>
        <p:nvSpPr>
          <p:cNvPr id="3" name="Holder 3"/>
          <p:cNvSpPr>
            <a:spLocks noGrp="1"/>
          </p:cNvSpPr>
          <p:nvPr>
            <p:ph sz="half" idx="2"/>
          </p:nvPr>
        </p:nvSpPr>
        <p:spPr>
          <a:xfrm>
            <a:off x="457201" y="1577340"/>
            <a:ext cx="3977639"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39" cy="276999"/>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12/14/22</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1" y="0"/>
            <a:ext cx="9143384" cy="4709136"/>
          </a:xfrm>
          <a:prstGeom prst="rect">
            <a:avLst/>
          </a:prstGeom>
        </p:spPr>
      </p:pic>
      <p:sp>
        <p:nvSpPr>
          <p:cNvPr id="17" name="bg object 17"/>
          <p:cNvSpPr/>
          <p:nvPr/>
        </p:nvSpPr>
        <p:spPr>
          <a:xfrm>
            <a:off x="0" y="6478113"/>
            <a:ext cx="9144000" cy="372408"/>
          </a:xfrm>
          <a:custGeom>
            <a:avLst/>
            <a:gdLst/>
            <a:ahLst/>
            <a:cxnLst/>
            <a:rect l="l" t="t" r="r" b="b"/>
            <a:pathLst>
              <a:path w="7556500" h="581025">
                <a:moveTo>
                  <a:pt x="7555991" y="580536"/>
                </a:moveTo>
                <a:lnTo>
                  <a:pt x="0" y="580536"/>
                </a:lnTo>
                <a:lnTo>
                  <a:pt x="0" y="0"/>
                </a:lnTo>
                <a:lnTo>
                  <a:pt x="7555991" y="0"/>
                </a:lnTo>
                <a:lnTo>
                  <a:pt x="7555991" y="580536"/>
                </a:lnTo>
                <a:close/>
              </a:path>
            </a:pathLst>
          </a:custGeom>
          <a:solidFill>
            <a:srgbClr val="AB288E"/>
          </a:solidFill>
        </p:spPr>
        <p:txBody>
          <a:bodyPr wrap="square" lIns="0" tIns="0" rIns="0" bIns="0" rtlCol="0"/>
          <a:lstStyle/>
          <a:p>
            <a:endParaRPr/>
          </a:p>
        </p:txBody>
      </p:sp>
      <p:sp>
        <p:nvSpPr>
          <p:cNvPr id="18" name="bg object 18"/>
          <p:cNvSpPr/>
          <p:nvPr/>
        </p:nvSpPr>
        <p:spPr>
          <a:xfrm>
            <a:off x="529753" y="39"/>
            <a:ext cx="1612879" cy="884417"/>
          </a:xfrm>
          <a:custGeom>
            <a:avLst/>
            <a:gdLst/>
            <a:ahLst/>
            <a:cxnLst/>
            <a:rect l="l" t="t" r="r" b="b"/>
            <a:pathLst>
              <a:path w="1332864" h="1379855">
                <a:moveTo>
                  <a:pt x="1332380" y="1379843"/>
                </a:moveTo>
                <a:lnTo>
                  <a:pt x="0" y="1379843"/>
                </a:lnTo>
                <a:lnTo>
                  <a:pt x="0" y="0"/>
                </a:lnTo>
                <a:lnTo>
                  <a:pt x="1332380" y="0"/>
                </a:lnTo>
                <a:lnTo>
                  <a:pt x="1332380" y="1379843"/>
                </a:lnTo>
                <a:close/>
              </a:path>
            </a:pathLst>
          </a:custGeom>
          <a:solidFill>
            <a:srgbClr val="AB288E"/>
          </a:solidFill>
        </p:spPr>
        <p:txBody>
          <a:bodyPr wrap="square" lIns="0" tIns="0" rIns="0" bIns="0" rtlCol="0"/>
          <a:lstStyle/>
          <a:p>
            <a:endParaRPr/>
          </a:p>
        </p:txBody>
      </p:sp>
      <p:sp>
        <p:nvSpPr>
          <p:cNvPr id="2" name="Holder 2"/>
          <p:cNvSpPr>
            <a:spLocks noGrp="1"/>
          </p:cNvSpPr>
          <p:nvPr>
            <p:ph type="title"/>
          </p:nvPr>
        </p:nvSpPr>
        <p:spPr>
          <a:xfrm>
            <a:off x="579026" y="4971672"/>
            <a:ext cx="8032120" cy="517834"/>
          </a:xfrm>
        </p:spPr>
        <p:txBody>
          <a:bodyPr lIns="0" tIns="0" rIns="0" bIns="0"/>
          <a:lstStyle>
            <a:lvl1pPr>
              <a:defRPr sz="3365" b="0" i="0">
                <a:solidFill>
                  <a:srgbClr val="AB288E"/>
                </a:solidFill>
                <a:latin typeface="Times New Roman"/>
                <a:cs typeface="Times New Roman"/>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12/14/22</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12/14/22</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579026" y="4971672"/>
            <a:ext cx="8032120" cy="807913"/>
          </a:xfrm>
          <a:prstGeom prst="rect">
            <a:avLst/>
          </a:prstGeom>
        </p:spPr>
        <p:txBody>
          <a:bodyPr wrap="square" lIns="0" tIns="0" rIns="0" bIns="0">
            <a:spAutoFit/>
          </a:bodyPr>
          <a:lstStyle>
            <a:lvl1pPr>
              <a:defRPr sz="5250" b="0" i="0">
                <a:solidFill>
                  <a:srgbClr val="AB288E"/>
                </a:solidFill>
                <a:latin typeface="Times New Roman"/>
                <a:cs typeface="Times New Roman"/>
              </a:defRPr>
            </a:lvl1pPr>
          </a:lstStyle>
          <a:p>
            <a:endParaRPr/>
          </a:p>
        </p:txBody>
      </p:sp>
      <p:sp>
        <p:nvSpPr>
          <p:cNvPr id="3" name="Holder 3"/>
          <p:cNvSpPr>
            <a:spLocks noGrp="1"/>
          </p:cNvSpPr>
          <p:nvPr>
            <p:ph type="body" idx="1"/>
          </p:nvPr>
        </p:nvSpPr>
        <p:spPr>
          <a:xfrm>
            <a:off x="457200" y="1577340"/>
            <a:ext cx="822960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3108960" y="6377940"/>
            <a:ext cx="2926080" cy="276999"/>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1" y="6377940"/>
            <a:ext cx="2103120" cy="276999"/>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12/14/22</a:t>
            </a:fld>
            <a:endParaRPr lang="en-US"/>
          </a:p>
        </p:txBody>
      </p:sp>
      <p:sp>
        <p:nvSpPr>
          <p:cNvPr id="6" name="Holder 6"/>
          <p:cNvSpPr>
            <a:spLocks noGrp="1"/>
          </p:cNvSpPr>
          <p:nvPr>
            <p:ph type="sldNum" sz="quarter" idx="7"/>
          </p:nvPr>
        </p:nvSpPr>
        <p:spPr>
          <a:xfrm>
            <a:off x="6583681" y="6377940"/>
            <a:ext cx="2103120" cy="276999"/>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293019">
        <a:defRPr>
          <a:latin typeface="+mn-lt"/>
          <a:ea typeface="+mn-ea"/>
          <a:cs typeface="+mn-cs"/>
        </a:defRPr>
      </a:lvl2pPr>
      <a:lvl3pPr marL="586039">
        <a:defRPr>
          <a:latin typeface="+mn-lt"/>
          <a:ea typeface="+mn-ea"/>
          <a:cs typeface="+mn-cs"/>
        </a:defRPr>
      </a:lvl3pPr>
      <a:lvl4pPr marL="879058">
        <a:defRPr>
          <a:latin typeface="+mn-lt"/>
          <a:ea typeface="+mn-ea"/>
          <a:cs typeface="+mn-cs"/>
        </a:defRPr>
      </a:lvl4pPr>
      <a:lvl5pPr marL="1172078">
        <a:defRPr>
          <a:latin typeface="+mn-lt"/>
          <a:ea typeface="+mn-ea"/>
          <a:cs typeface="+mn-cs"/>
        </a:defRPr>
      </a:lvl5pPr>
      <a:lvl6pPr marL="1465097">
        <a:defRPr>
          <a:latin typeface="+mn-lt"/>
          <a:ea typeface="+mn-ea"/>
          <a:cs typeface="+mn-cs"/>
        </a:defRPr>
      </a:lvl6pPr>
      <a:lvl7pPr marL="1758117">
        <a:defRPr>
          <a:latin typeface="+mn-lt"/>
          <a:ea typeface="+mn-ea"/>
          <a:cs typeface="+mn-cs"/>
        </a:defRPr>
      </a:lvl7pPr>
      <a:lvl8pPr marL="2051136">
        <a:defRPr>
          <a:latin typeface="+mn-lt"/>
          <a:ea typeface="+mn-ea"/>
          <a:cs typeface="+mn-cs"/>
        </a:defRPr>
      </a:lvl8pPr>
      <a:lvl9pPr marL="2344156">
        <a:defRPr>
          <a:latin typeface="+mn-lt"/>
          <a:ea typeface="+mn-ea"/>
          <a:cs typeface="+mn-cs"/>
        </a:defRPr>
      </a:lvl9pPr>
    </p:bodyStyle>
    <p:otherStyle>
      <a:lvl1pPr marL="0">
        <a:defRPr>
          <a:latin typeface="+mn-lt"/>
          <a:ea typeface="+mn-ea"/>
          <a:cs typeface="+mn-cs"/>
        </a:defRPr>
      </a:lvl1pPr>
      <a:lvl2pPr marL="293019">
        <a:defRPr>
          <a:latin typeface="+mn-lt"/>
          <a:ea typeface="+mn-ea"/>
          <a:cs typeface="+mn-cs"/>
        </a:defRPr>
      </a:lvl2pPr>
      <a:lvl3pPr marL="586039">
        <a:defRPr>
          <a:latin typeface="+mn-lt"/>
          <a:ea typeface="+mn-ea"/>
          <a:cs typeface="+mn-cs"/>
        </a:defRPr>
      </a:lvl3pPr>
      <a:lvl4pPr marL="879058">
        <a:defRPr>
          <a:latin typeface="+mn-lt"/>
          <a:ea typeface="+mn-ea"/>
          <a:cs typeface="+mn-cs"/>
        </a:defRPr>
      </a:lvl4pPr>
      <a:lvl5pPr marL="1172078">
        <a:defRPr>
          <a:latin typeface="+mn-lt"/>
          <a:ea typeface="+mn-ea"/>
          <a:cs typeface="+mn-cs"/>
        </a:defRPr>
      </a:lvl5pPr>
      <a:lvl6pPr marL="1465097">
        <a:defRPr>
          <a:latin typeface="+mn-lt"/>
          <a:ea typeface="+mn-ea"/>
          <a:cs typeface="+mn-cs"/>
        </a:defRPr>
      </a:lvl6pPr>
      <a:lvl7pPr marL="1758117">
        <a:defRPr>
          <a:latin typeface="+mn-lt"/>
          <a:ea typeface="+mn-ea"/>
          <a:cs typeface="+mn-cs"/>
        </a:defRPr>
      </a:lvl7pPr>
      <a:lvl8pPr marL="2051136">
        <a:defRPr>
          <a:latin typeface="+mn-lt"/>
          <a:ea typeface="+mn-ea"/>
          <a:cs typeface="+mn-cs"/>
        </a:defRPr>
      </a:lvl8pPr>
      <a:lvl9pPr marL="2344156">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3400" y="4768380"/>
            <a:ext cx="9982200" cy="1682280"/>
          </a:xfrm>
          <a:prstGeom prst="rect">
            <a:avLst/>
          </a:prstGeom>
        </p:spPr>
        <p:txBody>
          <a:bodyPr vert="horz" wrap="square" lIns="0" tIns="7326" rIns="0" bIns="0" rtlCol="0">
            <a:spAutoFit/>
          </a:bodyPr>
          <a:lstStyle/>
          <a:p>
            <a:pPr marL="8139" marR="3256" indent="417553" algn="ctr">
              <a:lnSpc>
                <a:spcPct val="116599"/>
              </a:lnSpc>
              <a:spcBef>
                <a:spcPts val="58"/>
              </a:spcBef>
            </a:pPr>
            <a:r>
              <a:rPr lang="en-GB" sz="4800" spc="-170" dirty="0">
                <a:latin typeface="Calibri" panose="020F0502020204030204" pitchFamily="34" charset="0"/>
                <a:cs typeface="Calibri" panose="020F0502020204030204" pitchFamily="34" charset="0"/>
              </a:rPr>
              <a:t>CSA</a:t>
            </a:r>
            <a:r>
              <a:rPr lang="en-GB" sz="4800" spc="-67" dirty="0">
                <a:latin typeface="Calibri" panose="020F0502020204030204" pitchFamily="34" charset="0"/>
                <a:cs typeface="Calibri" panose="020F0502020204030204" pitchFamily="34" charset="0"/>
              </a:rPr>
              <a:t> </a:t>
            </a:r>
            <a:r>
              <a:rPr lang="en-GB" sz="4800" spc="-163" dirty="0">
                <a:latin typeface="Calibri" panose="020F0502020204030204" pitchFamily="34" charset="0"/>
                <a:cs typeface="Calibri" panose="020F0502020204030204" pitchFamily="34" charset="0"/>
              </a:rPr>
              <a:t>MODELS</a:t>
            </a:r>
            <a:r>
              <a:rPr lang="en-GB" sz="4800" spc="-70" dirty="0">
                <a:latin typeface="Calibri" panose="020F0502020204030204" pitchFamily="34" charset="0"/>
                <a:cs typeface="Calibri" panose="020F0502020204030204" pitchFamily="34" charset="0"/>
              </a:rPr>
              <a:t> </a:t>
            </a:r>
            <a:r>
              <a:rPr lang="en-GB" sz="4800" spc="-16" dirty="0">
                <a:latin typeface="Calibri" panose="020F0502020204030204" pitchFamily="34" charset="0"/>
                <a:cs typeface="Calibri" panose="020F0502020204030204" pitchFamily="34" charset="0"/>
              </a:rPr>
              <a:t>FOR </a:t>
            </a:r>
            <a:r>
              <a:rPr lang="en-GB" sz="4800" spc="-106" dirty="0">
                <a:latin typeface="Calibri" panose="020F0502020204030204" pitchFamily="34" charset="0"/>
                <a:cs typeface="Calibri" panose="020F0502020204030204" pitchFamily="34" charset="0"/>
              </a:rPr>
              <a:t>FAIRER</a:t>
            </a:r>
            <a:r>
              <a:rPr lang="en-GB" sz="4800" spc="-99" dirty="0">
                <a:latin typeface="Calibri" panose="020F0502020204030204" pitchFamily="34" charset="0"/>
                <a:cs typeface="Calibri" panose="020F0502020204030204" pitchFamily="34" charset="0"/>
              </a:rPr>
              <a:t> </a:t>
            </a:r>
            <a:br>
              <a:rPr lang="en-GB" sz="4800" spc="-99" dirty="0">
                <a:latin typeface="Calibri" panose="020F0502020204030204" pitchFamily="34" charset="0"/>
                <a:cs typeface="Calibri" panose="020F0502020204030204" pitchFamily="34" charset="0"/>
              </a:rPr>
            </a:br>
            <a:r>
              <a:rPr lang="en-GB" sz="4800" spc="-163" dirty="0">
                <a:latin typeface="Calibri" panose="020F0502020204030204" pitchFamily="34" charset="0"/>
                <a:cs typeface="Calibri" panose="020F0502020204030204" pitchFamily="34" charset="0"/>
              </a:rPr>
              <a:t>FOOD</a:t>
            </a:r>
            <a:r>
              <a:rPr lang="en-GB" sz="4800" spc="-80" dirty="0">
                <a:latin typeface="Calibri" panose="020F0502020204030204" pitchFamily="34" charset="0"/>
                <a:cs typeface="Calibri" panose="020F0502020204030204" pitchFamily="34" charset="0"/>
              </a:rPr>
              <a:t> </a:t>
            </a:r>
            <a:r>
              <a:rPr lang="en-GB" sz="4800" spc="-125" dirty="0">
                <a:latin typeface="Calibri" panose="020F0502020204030204" pitchFamily="34" charset="0"/>
                <a:cs typeface="Calibri" panose="020F0502020204030204" pitchFamily="34" charset="0"/>
              </a:rPr>
              <a:t>ACCESS</a:t>
            </a:r>
          </a:p>
        </p:txBody>
      </p:sp>
      <p:pic>
        <p:nvPicPr>
          <p:cNvPr id="6" name="Picture 5">
            <a:extLst>
              <a:ext uri="{FF2B5EF4-FFF2-40B4-BE49-F238E27FC236}">
                <a16:creationId xmlns:a16="http://schemas.microsoft.com/office/drawing/2014/main" id="{DC9CD58B-834A-244B-B157-CD9E87D2C22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8600" y="0"/>
            <a:ext cx="3352800" cy="1152525"/>
          </a:xfrm>
          <a:prstGeom prst="rect">
            <a:avLst/>
          </a:prstGeom>
        </p:spPr>
      </p:pic>
      <p:sp>
        <p:nvSpPr>
          <p:cNvPr id="8" name="TextBox 7">
            <a:extLst>
              <a:ext uri="{FF2B5EF4-FFF2-40B4-BE49-F238E27FC236}">
                <a16:creationId xmlns:a16="http://schemas.microsoft.com/office/drawing/2014/main" id="{72C4F309-9E81-3D4E-B54E-B623F91DEA83}"/>
              </a:ext>
            </a:extLst>
          </p:cNvPr>
          <p:cNvSpPr txBox="1"/>
          <p:nvPr/>
        </p:nvSpPr>
        <p:spPr>
          <a:xfrm>
            <a:off x="2019300" y="6457890"/>
            <a:ext cx="4876800" cy="400110"/>
          </a:xfrm>
          <a:prstGeom prst="rect">
            <a:avLst/>
          </a:prstGeom>
          <a:noFill/>
        </p:spPr>
        <p:txBody>
          <a:bodyPr wrap="square">
            <a:spAutoFit/>
          </a:bodyPr>
          <a:lstStyle/>
          <a:p>
            <a:r>
              <a:rPr lang="en-GB" sz="2000" dirty="0" err="1">
                <a:solidFill>
                  <a:schemeClr val="bg1"/>
                </a:solidFill>
                <a:latin typeface="+mj-lt"/>
              </a:rPr>
              <a:t>www.communitysupportedagriculture.org.uk</a:t>
            </a:r>
            <a:endParaRPr lang="en-GB" sz="2000" dirty="0">
              <a:solidFill>
                <a:schemeClr val="bg1"/>
              </a:solidFill>
              <a:latin typeface="+mj-l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p:nvPr/>
        </p:nvSpPr>
        <p:spPr>
          <a:xfrm>
            <a:off x="0" y="6478111"/>
            <a:ext cx="9143999" cy="372408"/>
          </a:xfrm>
          <a:custGeom>
            <a:avLst/>
            <a:gdLst/>
            <a:ahLst/>
            <a:cxnLst/>
            <a:rect l="l" t="t" r="r" b="b"/>
            <a:pathLst>
              <a:path w="7556500" h="581025">
                <a:moveTo>
                  <a:pt x="7555991" y="580536"/>
                </a:moveTo>
                <a:lnTo>
                  <a:pt x="0" y="580536"/>
                </a:lnTo>
                <a:lnTo>
                  <a:pt x="0" y="0"/>
                </a:lnTo>
                <a:lnTo>
                  <a:pt x="7555991" y="0"/>
                </a:lnTo>
                <a:lnTo>
                  <a:pt x="7555991" y="580536"/>
                </a:lnTo>
                <a:close/>
              </a:path>
            </a:pathLst>
          </a:custGeom>
          <a:solidFill>
            <a:srgbClr val="AB288E"/>
          </a:solidFill>
        </p:spPr>
        <p:txBody>
          <a:bodyPr wrap="square" lIns="0" tIns="0" rIns="0" bIns="0" rtlCol="0"/>
          <a:lstStyle/>
          <a:p>
            <a:endParaRPr/>
          </a:p>
        </p:txBody>
      </p:sp>
      <p:pic>
        <p:nvPicPr>
          <p:cNvPr id="9" name="object 3">
            <a:extLst>
              <a:ext uri="{FF2B5EF4-FFF2-40B4-BE49-F238E27FC236}">
                <a16:creationId xmlns:a16="http://schemas.microsoft.com/office/drawing/2014/main" id="{455C4C66-DF3D-F947-9916-BFCFDB47EB0D}"/>
              </a:ext>
            </a:extLst>
          </p:cNvPr>
          <p:cNvPicPr/>
          <p:nvPr/>
        </p:nvPicPr>
        <p:blipFill>
          <a:blip r:embed="rId3" cstate="print"/>
          <a:stretch>
            <a:fillRect/>
          </a:stretch>
        </p:blipFill>
        <p:spPr>
          <a:xfrm>
            <a:off x="0" y="0"/>
            <a:ext cx="1981200" cy="6858000"/>
          </a:xfrm>
          <a:prstGeom prst="rect">
            <a:avLst/>
          </a:prstGeom>
        </p:spPr>
      </p:pic>
      <p:sp>
        <p:nvSpPr>
          <p:cNvPr id="11" name="TextBox 10">
            <a:extLst>
              <a:ext uri="{FF2B5EF4-FFF2-40B4-BE49-F238E27FC236}">
                <a16:creationId xmlns:a16="http://schemas.microsoft.com/office/drawing/2014/main" id="{096AA8AF-959A-7E45-9F15-A8E35CBF2A14}"/>
              </a:ext>
            </a:extLst>
          </p:cNvPr>
          <p:cNvSpPr txBox="1"/>
          <p:nvPr/>
        </p:nvSpPr>
        <p:spPr>
          <a:xfrm>
            <a:off x="3106141" y="6457890"/>
            <a:ext cx="4876800" cy="400110"/>
          </a:xfrm>
          <a:prstGeom prst="rect">
            <a:avLst/>
          </a:prstGeom>
          <a:noFill/>
        </p:spPr>
        <p:txBody>
          <a:bodyPr wrap="square">
            <a:spAutoFit/>
          </a:bodyPr>
          <a:lstStyle/>
          <a:p>
            <a:r>
              <a:rPr lang="en-GB" sz="2000" dirty="0" err="1">
                <a:solidFill>
                  <a:schemeClr val="bg1"/>
                </a:solidFill>
                <a:latin typeface="+mj-lt"/>
              </a:rPr>
              <a:t>www.communitysupportedagriculture.org.uk</a:t>
            </a:r>
            <a:endParaRPr lang="en-GB" sz="2000" dirty="0">
              <a:solidFill>
                <a:schemeClr val="bg1"/>
              </a:solidFill>
              <a:latin typeface="+mj-lt"/>
            </a:endParaRPr>
          </a:p>
        </p:txBody>
      </p:sp>
      <p:sp>
        <p:nvSpPr>
          <p:cNvPr id="12" name="object 8">
            <a:extLst>
              <a:ext uri="{FF2B5EF4-FFF2-40B4-BE49-F238E27FC236}">
                <a16:creationId xmlns:a16="http://schemas.microsoft.com/office/drawing/2014/main" id="{306A329C-4E0E-B149-B04F-548A310F40FC}"/>
              </a:ext>
            </a:extLst>
          </p:cNvPr>
          <p:cNvSpPr txBox="1"/>
          <p:nvPr/>
        </p:nvSpPr>
        <p:spPr>
          <a:xfrm>
            <a:off x="2302041" y="917657"/>
            <a:ext cx="6858000" cy="6471527"/>
          </a:xfrm>
          <a:prstGeom prst="rect">
            <a:avLst/>
          </a:prstGeom>
        </p:spPr>
        <p:txBody>
          <a:bodyPr vert="horz" wrap="square" lIns="0" tIns="8140" rIns="0" bIns="0" rtlCol="0">
            <a:spAutoFit/>
          </a:bodyPr>
          <a:lstStyle/>
          <a:p>
            <a:pPr rtl="0"/>
            <a:r>
              <a:rPr lang="en-GB" sz="1600" b="1" dirty="0">
                <a:solidFill>
                  <a:srgbClr val="000000"/>
                </a:solidFill>
                <a:latin typeface="Calibri" panose="020F0502020204030204" pitchFamily="34" charset="0"/>
                <a:cs typeface="Calibri" panose="020F0502020204030204" pitchFamily="34" charset="0"/>
              </a:rPr>
              <a:t>More Practical:</a:t>
            </a:r>
          </a:p>
          <a:p>
            <a:pPr rtl="0"/>
            <a:endParaRPr lang="en-GB" sz="1600" b="1" dirty="0">
              <a:solidFill>
                <a:srgbClr val="000000"/>
              </a:solidFill>
              <a:latin typeface="Calibri" panose="020F0502020204030204" pitchFamily="34" charset="0"/>
              <a:cs typeface="Calibri" panose="020F0502020204030204" pitchFamily="34" charset="0"/>
            </a:endParaRPr>
          </a:p>
          <a:p>
            <a:pPr marL="285750" indent="-285750" rtl="0">
              <a:buFont typeface="Arial" panose="020B0604020202020204" pitchFamily="34" charset="0"/>
              <a:buChar char="•"/>
            </a:pPr>
            <a:r>
              <a:rPr lang="en-GB" sz="1600" b="0" u="none" strike="noStrike" dirty="0">
                <a:solidFill>
                  <a:srgbClr val="000000"/>
                </a:solidFill>
                <a:effectLst/>
                <a:latin typeface="Calibri" panose="020F0502020204030204" pitchFamily="34" charset="0"/>
                <a:cs typeface="Calibri" panose="020F0502020204030204" pitchFamily="34" charset="0"/>
              </a:rPr>
              <a:t>Work shares </a:t>
            </a:r>
            <a:endParaRPr lang="en-GB" sz="1600" dirty="0">
              <a:solidFill>
                <a:srgbClr val="000000"/>
              </a:solidFill>
              <a:latin typeface="Calibri" panose="020F0502020204030204" pitchFamily="34" charset="0"/>
              <a:cs typeface="Calibri" panose="020F0502020204030204" pitchFamily="34" charset="0"/>
            </a:endParaRPr>
          </a:p>
          <a:p>
            <a:pPr marL="285750" indent="-285750" rtl="0">
              <a:buFont typeface="Arial" panose="020B0604020202020204" pitchFamily="34" charset="0"/>
              <a:buChar char="•"/>
            </a:pPr>
            <a:r>
              <a:rPr lang="en-GB" sz="1600" b="0" u="none" strike="noStrike" dirty="0">
                <a:solidFill>
                  <a:srgbClr val="000000"/>
                </a:solidFill>
                <a:effectLst/>
                <a:latin typeface="Calibri" panose="020F0502020204030204" pitchFamily="34" charset="0"/>
                <a:cs typeface="Calibri" panose="020F0502020204030204" pitchFamily="34" charset="0"/>
              </a:rPr>
              <a:t>Flexible Share Offers</a:t>
            </a:r>
          </a:p>
          <a:p>
            <a:pPr marL="285750" indent="-285750" rtl="0">
              <a:buFont typeface="Arial" panose="020B0604020202020204" pitchFamily="34" charset="0"/>
              <a:buChar char="•"/>
            </a:pPr>
            <a:r>
              <a:rPr lang="en-GB" sz="1600" b="0" u="none" strike="noStrike" dirty="0">
                <a:solidFill>
                  <a:srgbClr val="000000"/>
                </a:solidFill>
                <a:effectLst/>
                <a:latin typeface="Calibri" panose="020F0502020204030204" pitchFamily="34" charset="0"/>
                <a:cs typeface="Calibri" panose="020F0502020204030204" pitchFamily="34" charset="0"/>
              </a:rPr>
              <a:t>Food co-ops </a:t>
            </a:r>
          </a:p>
          <a:p>
            <a:pPr marL="285750" indent="-285750" rtl="0">
              <a:buFont typeface="Arial" panose="020B0604020202020204" pitchFamily="34" charset="0"/>
              <a:buChar char="•"/>
            </a:pPr>
            <a:r>
              <a:rPr lang="en-GB" sz="1600" dirty="0">
                <a:solidFill>
                  <a:srgbClr val="000000"/>
                </a:solidFill>
                <a:latin typeface="Calibri" panose="020F0502020204030204" pitchFamily="34" charset="0"/>
                <a:cs typeface="Calibri" panose="020F0502020204030204" pitchFamily="34" charset="0"/>
              </a:rPr>
              <a:t>Surplus distribution</a:t>
            </a:r>
          </a:p>
          <a:p>
            <a:pPr marL="285750" indent="-285750" rtl="0">
              <a:buFont typeface="Arial" panose="020B0604020202020204" pitchFamily="34" charset="0"/>
              <a:buChar char="•"/>
            </a:pPr>
            <a:endParaRPr lang="en-GB" sz="1600" dirty="0">
              <a:solidFill>
                <a:srgbClr val="000000"/>
              </a:solidFill>
              <a:latin typeface="Calibri" panose="020F0502020204030204" pitchFamily="34" charset="0"/>
              <a:cs typeface="Calibri" panose="020F0502020204030204" pitchFamily="34" charset="0"/>
            </a:endParaRPr>
          </a:p>
          <a:p>
            <a:pPr rtl="0"/>
            <a:r>
              <a:rPr lang="en-GB" sz="1600" b="1" dirty="0">
                <a:solidFill>
                  <a:srgbClr val="000000"/>
                </a:solidFill>
                <a:latin typeface="Calibri" panose="020F0502020204030204" pitchFamily="34" charset="0"/>
                <a:cs typeface="Calibri" panose="020F0502020204030204" pitchFamily="34" charset="0"/>
              </a:rPr>
              <a:t>And..</a:t>
            </a:r>
          </a:p>
          <a:p>
            <a:pPr marL="285750" indent="-285750" rtl="0">
              <a:buFont typeface="Arial" panose="020B0604020202020204" pitchFamily="34" charset="0"/>
              <a:buChar char="•"/>
            </a:pPr>
            <a:r>
              <a:rPr lang="en-GB" sz="1600" dirty="0">
                <a:solidFill>
                  <a:srgbClr val="000000"/>
                </a:solidFill>
                <a:latin typeface="+mn-lt"/>
                <a:cs typeface="Calibri" panose="020F0502020204030204" pitchFamily="34" charset="0"/>
              </a:rPr>
              <a:t>Think about diversity on your board, in policy and practice</a:t>
            </a:r>
          </a:p>
          <a:p>
            <a:pPr marL="285750" indent="-285750" rtl="0">
              <a:buFont typeface="Arial" panose="020B0604020202020204" pitchFamily="34" charset="0"/>
              <a:buChar char="•"/>
            </a:pPr>
            <a:r>
              <a:rPr lang="en-GB" sz="1600" dirty="0">
                <a:solidFill>
                  <a:srgbClr val="000000"/>
                </a:solidFill>
                <a:latin typeface="+mn-lt"/>
                <a:cs typeface="Calibri" panose="020F0502020204030204" pitchFamily="34" charset="0"/>
              </a:rPr>
              <a:t>Drop off and pick up</a:t>
            </a:r>
          </a:p>
          <a:p>
            <a:pPr marL="285750" indent="-285750" rtl="0">
              <a:buFont typeface="Arial" panose="020B0604020202020204" pitchFamily="34" charset="0"/>
              <a:buChar char="•"/>
            </a:pPr>
            <a:r>
              <a:rPr lang="en-GB" sz="1600" dirty="0">
                <a:solidFill>
                  <a:srgbClr val="000000"/>
                </a:solidFill>
                <a:latin typeface="+mn-lt"/>
                <a:cs typeface="Calibri" panose="020F0502020204030204" pitchFamily="34" charset="0"/>
              </a:rPr>
              <a:t>Communications</a:t>
            </a:r>
          </a:p>
          <a:p>
            <a:pPr marL="285750" indent="-285750" rtl="0">
              <a:buFont typeface="Arial" panose="020B0604020202020204" pitchFamily="34" charset="0"/>
              <a:buChar char="•"/>
            </a:pPr>
            <a:r>
              <a:rPr lang="en-GB" sz="1600" dirty="0">
                <a:solidFill>
                  <a:srgbClr val="000000"/>
                </a:solidFill>
                <a:latin typeface="+mn-lt"/>
                <a:cs typeface="Calibri" panose="020F0502020204030204" pitchFamily="34" charset="0"/>
              </a:rPr>
              <a:t>Partnership and Outreach</a:t>
            </a:r>
          </a:p>
          <a:p>
            <a:pPr marL="285750" indent="-285750" rtl="0">
              <a:buFont typeface="Arial" panose="020B0604020202020204" pitchFamily="34" charset="0"/>
              <a:buChar char="•"/>
            </a:pPr>
            <a:r>
              <a:rPr lang="en-GB" sz="1600" dirty="0">
                <a:solidFill>
                  <a:srgbClr val="000000"/>
                </a:solidFill>
                <a:latin typeface="+mn-lt"/>
                <a:cs typeface="Calibri" panose="020F0502020204030204" pitchFamily="34" charset="0"/>
              </a:rPr>
              <a:t>Role models</a:t>
            </a:r>
          </a:p>
          <a:p>
            <a:pPr marL="285750" indent="-285750" rtl="0">
              <a:buFont typeface="Arial" panose="020B0604020202020204" pitchFamily="34" charset="0"/>
              <a:buChar char="•"/>
            </a:pPr>
            <a:r>
              <a:rPr lang="en-GB" sz="1600" dirty="0">
                <a:solidFill>
                  <a:srgbClr val="000000"/>
                </a:solidFill>
                <a:latin typeface="+mn-lt"/>
                <a:cs typeface="Calibri" panose="020F0502020204030204" pitchFamily="34" charset="0"/>
              </a:rPr>
              <a:t>Research your community</a:t>
            </a:r>
          </a:p>
          <a:p>
            <a:pPr marL="285750" indent="-285750" rtl="0">
              <a:buFont typeface="Arial" panose="020B0604020202020204" pitchFamily="34" charset="0"/>
              <a:buChar char="•"/>
            </a:pPr>
            <a:r>
              <a:rPr lang="en-GB" sz="1600" dirty="0">
                <a:solidFill>
                  <a:srgbClr val="000000"/>
                </a:solidFill>
                <a:latin typeface="+mn-lt"/>
                <a:cs typeface="Calibri" panose="020F0502020204030204" pitchFamily="34" charset="0"/>
              </a:rPr>
              <a:t>Eat, play and celebrate together</a:t>
            </a:r>
          </a:p>
          <a:p>
            <a:pPr marL="285750" indent="-285750" rtl="0">
              <a:buFont typeface="Arial" panose="020B0604020202020204" pitchFamily="34" charset="0"/>
              <a:buChar char="•"/>
            </a:pPr>
            <a:r>
              <a:rPr lang="en-GB" sz="1600" dirty="0">
                <a:solidFill>
                  <a:srgbClr val="000000"/>
                </a:solidFill>
                <a:latin typeface="+mn-lt"/>
                <a:cs typeface="Calibri" panose="020F0502020204030204" pitchFamily="34" charset="0"/>
              </a:rPr>
              <a:t>Events</a:t>
            </a:r>
          </a:p>
          <a:p>
            <a:pPr marL="285750" indent="-285750" rtl="0">
              <a:buFont typeface="Arial" panose="020B0604020202020204" pitchFamily="34" charset="0"/>
              <a:buChar char="•"/>
            </a:pPr>
            <a:r>
              <a:rPr lang="en-GB" sz="1600" dirty="0">
                <a:solidFill>
                  <a:srgbClr val="000000"/>
                </a:solidFill>
                <a:latin typeface="+mn-lt"/>
                <a:cs typeface="Calibri" panose="020F0502020204030204" pitchFamily="34" charset="0"/>
              </a:rPr>
              <a:t>Recipe and cooking resources</a:t>
            </a:r>
          </a:p>
          <a:p>
            <a:pPr marL="285750" indent="-285750" rtl="0">
              <a:buFont typeface="Arial" panose="020B0604020202020204" pitchFamily="34" charset="0"/>
              <a:buChar char="•"/>
            </a:pPr>
            <a:r>
              <a:rPr lang="en-GB" sz="1600" dirty="0">
                <a:solidFill>
                  <a:srgbClr val="000000"/>
                </a:solidFill>
                <a:latin typeface="+mn-lt"/>
                <a:cs typeface="Calibri" panose="020F0502020204030204" pitchFamily="34" charset="0"/>
              </a:rPr>
              <a:t>Ask about physical and cultural barriers</a:t>
            </a:r>
          </a:p>
          <a:p>
            <a:pPr marL="285750" indent="-285750" rtl="0">
              <a:buFont typeface="Arial" panose="020B0604020202020204" pitchFamily="34" charset="0"/>
              <a:buChar char="•"/>
            </a:pPr>
            <a:r>
              <a:rPr lang="en-GB" sz="1600" b="0" i="0" u="none" strike="noStrike" dirty="0">
                <a:solidFill>
                  <a:srgbClr val="000000"/>
                </a:solidFill>
                <a:effectLst/>
                <a:latin typeface="+mn-lt"/>
              </a:rPr>
              <a:t>Translation</a:t>
            </a:r>
          </a:p>
          <a:p>
            <a:pPr marL="285750" indent="-285750" rtl="0">
              <a:buFont typeface="Arial" panose="020B0604020202020204" pitchFamily="34" charset="0"/>
              <a:buChar char="•"/>
            </a:pPr>
            <a:r>
              <a:rPr lang="en-GB" sz="1600" b="0" i="0" u="none" strike="noStrike" dirty="0">
                <a:solidFill>
                  <a:srgbClr val="000000"/>
                </a:solidFill>
                <a:effectLst/>
                <a:latin typeface="+mn-lt"/>
              </a:rPr>
              <a:t>Training on racial, gender and disability equity</a:t>
            </a:r>
            <a:endParaRPr lang="en-GB" sz="1600" dirty="0">
              <a:solidFill>
                <a:srgbClr val="000000"/>
              </a:solidFill>
              <a:latin typeface="+mn-lt"/>
              <a:cs typeface="Calibri" panose="020F0502020204030204" pitchFamily="34" charset="0"/>
            </a:endParaRPr>
          </a:p>
          <a:p>
            <a:pPr marL="285750" indent="-285750" rtl="0">
              <a:buFont typeface="Arial" panose="020B0604020202020204" pitchFamily="34" charset="0"/>
              <a:buChar char="•"/>
            </a:pPr>
            <a:endParaRPr lang="en-GB" sz="1600" dirty="0">
              <a:solidFill>
                <a:srgbClr val="000000"/>
              </a:solidFill>
              <a:latin typeface="Calibri" panose="020F0502020204030204" pitchFamily="34" charset="0"/>
              <a:cs typeface="Calibri" panose="020F0502020204030204" pitchFamily="34" charset="0"/>
            </a:endParaRPr>
          </a:p>
          <a:p>
            <a:pPr marL="285750" indent="-285750" rtl="0">
              <a:buFont typeface="Arial" panose="020B0604020202020204" pitchFamily="34" charset="0"/>
              <a:buChar char="•"/>
            </a:pPr>
            <a:endParaRPr lang="en-GB" sz="1600" dirty="0">
              <a:solidFill>
                <a:srgbClr val="000000"/>
              </a:solidFill>
              <a:latin typeface="Calibri" panose="020F0502020204030204" pitchFamily="34" charset="0"/>
              <a:cs typeface="Calibri" panose="020F0502020204030204" pitchFamily="34" charset="0"/>
            </a:endParaRPr>
          </a:p>
          <a:p>
            <a:pPr marL="285750" indent="-285750" rtl="0">
              <a:buFont typeface="Arial" panose="020B0604020202020204" pitchFamily="34" charset="0"/>
              <a:buChar char="•"/>
            </a:pPr>
            <a:endParaRPr lang="en-GB" sz="1600" dirty="0">
              <a:solidFill>
                <a:srgbClr val="000000"/>
              </a:solidFill>
              <a:latin typeface="Calibri" panose="020F0502020204030204" pitchFamily="34" charset="0"/>
              <a:cs typeface="Calibri" panose="020F0502020204030204" pitchFamily="34" charset="0"/>
            </a:endParaRPr>
          </a:p>
          <a:p>
            <a:pPr rtl="0"/>
            <a:endParaRPr lang="en-GB" sz="1600" b="1" dirty="0">
              <a:solidFill>
                <a:srgbClr val="000000"/>
              </a:solidFill>
              <a:latin typeface="Calibri" panose="020F0502020204030204" pitchFamily="34" charset="0"/>
              <a:cs typeface="Calibri" panose="020F0502020204030204" pitchFamily="34" charset="0"/>
            </a:endParaRPr>
          </a:p>
          <a:p>
            <a:pPr rtl="0"/>
            <a:endParaRPr lang="en-GB" sz="1600" b="0" u="none" strike="noStrike" dirty="0">
              <a:solidFill>
                <a:srgbClr val="000000"/>
              </a:solidFill>
              <a:effectLst/>
              <a:latin typeface="Calibri" panose="020F0502020204030204" pitchFamily="34" charset="0"/>
              <a:cs typeface="Calibri" panose="020F0502020204030204" pitchFamily="34" charset="0"/>
            </a:endParaRPr>
          </a:p>
          <a:p>
            <a:pPr rtl="0"/>
            <a:endParaRPr lang="en-GB" sz="1600" b="0" u="none" strike="noStrike" dirty="0">
              <a:solidFill>
                <a:srgbClr val="000000"/>
              </a:solidFill>
              <a:effectLst/>
              <a:latin typeface="Calibri" panose="020F0502020204030204" pitchFamily="34" charset="0"/>
              <a:cs typeface="Calibri" panose="020F0502020204030204" pitchFamily="34" charset="0"/>
            </a:endParaRPr>
          </a:p>
        </p:txBody>
      </p:sp>
      <p:sp>
        <p:nvSpPr>
          <p:cNvPr id="13" name="object 7">
            <a:extLst>
              <a:ext uri="{FF2B5EF4-FFF2-40B4-BE49-F238E27FC236}">
                <a16:creationId xmlns:a16="http://schemas.microsoft.com/office/drawing/2014/main" id="{84E30709-952A-3144-8A2C-73D77707D615}"/>
              </a:ext>
            </a:extLst>
          </p:cNvPr>
          <p:cNvSpPr txBox="1"/>
          <p:nvPr/>
        </p:nvSpPr>
        <p:spPr>
          <a:xfrm>
            <a:off x="2273967" y="310324"/>
            <a:ext cx="5867401" cy="441573"/>
          </a:xfrm>
          <a:prstGeom prst="rect">
            <a:avLst/>
          </a:prstGeom>
        </p:spPr>
        <p:txBody>
          <a:bodyPr vert="horz" wrap="square" lIns="0" tIns="10582" rIns="0" bIns="0" rtlCol="0">
            <a:spAutoFit/>
          </a:bodyPr>
          <a:lstStyle/>
          <a:p>
            <a:pPr marL="8139">
              <a:spcBef>
                <a:spcPts val="83"/>
              </a:spcBef>
            </a:pPr>
            <a:r>
              <a:rPr lang="en-GB" sz="2800" spc="38" dirty="0">
                <a:solidFill>
                  <a:srgbClr val="AB288E"/>
                </a:solidFill>
                <a:latin typeface="+mn-lt"/>
                <a:cs typeface="Arial"/>
              </a:rPr>
              <a:t>Current Practice and Suggestions</a:t>
            </a:r>
            <a:endParaRPr sz="2800" dirty="0">
              <a:latin typeface="+mn-lt"/>
              <a:cs typeface="Arial"/>
            </a:endParaRPr>
          </a:p>
        </p:txBody>
      </p:sp>
    </p:spTree>
    <p:extLst>
      <p:ext uri="{BB962C8B-B14F-4D97-AF65-F5344CB8AC3E}">
        <p14:creationId xmlns:p14="http://schemas.microsoft.com/office/powerpoint/2010/main" val="35675389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p:nvPr/>
        </p:nvSpPr>
        <p:spPr>
          <a:xfrm>
            <a:off x="0" y="6478111"/>
            <a:ext cx="9143999" cy="372408"/>
          </a:xfrm>
          <a:custGeom>
            <a:avLst/>
            <a:gdLst/>
            <a:ahLst/>
            <a:cxnLst/>
            <a:rect l="l" t="t" r="r" b="b"/>
            <a:pathLst>
              <a:path w="7556500" h="581025">
                <a:moveTo>
                  <a:pt x="7555991" y="580536"/>
                </a:moveTo>
                <a:lnTo>
                  <a:pt x="0" y="580536"/>
                </a:lnTo>
                <a:lnTo>
                  <a:pt x="0" y="0"/>
                </a:lnTo>
                <a:lnTo>
                  <a:pt x="7555991" y="0"/>
                </a:lnTo>
                <a:lnTo>
                  <a:pt x="7555991" y="580536"/>
                </a:lnTo>
                <a:close/>
              </a:path>
            </a:pathLst>
          </a:custGeom>
          <a:solidFill>
            <a:srgbClr val="AB288E"/>
          </a:solidFill>
        </p:spPr>
        <p:txBody>
          <a:bodyPr wrap="square" lIns="0" tIns="0" rIns="0" bIns="0" rtlCol="0"/>
          <a:lstStyle/>
          <a:p>
            <a:endParaRPr/>
          </a:p>
        </p:txBody>
      </p:sp>
      <p:pic>
        <p:nvPicPr>
          <p:cNvPr id="9" name="object 3">
            <a:extLst>
              <a:ext uri="{FF2B5EF4-FFF2-40B4-BE49-F238E27FC236}">
                <a16:creationId xmlns:a16="http://schemas.microsoft.com/office/drawing/2014/main" id="{455C4C66-DF3D-F947-9916-BFCFDB47EB0D}"/>
              </a:ext>
            </a:extLst>
          </p:cNvPr>
          <p:cNvPicPr/>
          <p:nvPr/>
        </p:nvPicPr>
        <p:blipFill>
          <a:blip r:embed="rId3" cstate="print"/>
          <a:stretch>
            <a:fillRect/>
          </a:stretch>
        </p:blipFill>
        <p:spPr>
          <a:xfrm>
            <a:off x="0" y="0"/>
            <a:ext cx="1981200" cy="6858000"/>
          </a:xfrm>
          <a:prstGeom prst="rect">
            <a:avLst/>
          </a:prstGeom>
        </p:spPr>
      </p:pic>
      <p:sp>
        <p:nvSpPr>
          <p:cNvPr id="11" name="TextBox 10">
            <a:extLst>
              <a:ext uri="{FF2B5EF4-FFF2-40B4-BE49-F238E27FC236}">
                <a16:creationId xmlns:a16="http://schemas.microsoft.com/office/drawing/2014/main" id="{096AA8AF-959A-7E45-9F15-A8E35CBF2A14}"/>
              </a:ext>
            </a:extLst>
          </p:cNvPr>
          <p:cNvSpPr txBox="1"/>
          <p:nvPr/>
        </p:nvSpPr>
        <p:spPr>
          <a:xfrm>
            <a:off x="3106141" y="6457890"/>
            <a:ext cx="4876800" cy="400110"/>
          </a:xfrm>
          <a:prstGeom prst="rect">
            <a:avLst/>
          </a:prstGeom>
          <a:noFill/>
        </p:spPr>
        <p:txBody>
          <a:bodyPr wrap="square">
            <a:spAutoFit/>
          </a:bodyPr>
          <a:lstStyle/>
          <a:p>
            <a:r>
              <a:rPr lang="en-GB" sz="2000" dirty="0" err="1">
                <a:solidFill>
                  <a:schemeClr val="bg1"/>
                </a:solidFill>
                <a:latin typeface="+mj-lt"/>
              </a:rPr>
              <a:t>www.communitysupportedagriculture.org.uk</a:t>
            </a:r>
            <a:endParaRPr lang="en-GB" sz="2000" dirty="0">
              <a:solidFill>
                <a:schemeClr val="bg1"/>
              </a:solidFill>
              <a:latin typeface="+mj-lt"/>
            </a:endParaRPr>
          </a:p>
        </p:txBody>
      </p:sp>
      <p:sp>
        <p:nvSpPr>
          <p:cNvPr id="12" name="object 8">
            <a:extLst>
              <a:ext uri="{FF2B5EF4-FFF2-40B4-BE49-F238E27FC236}">
                <a16:creationId xmlns:a16="http://schemas.microsoft.com/office/drawing/2014/main" id="{306A329C-4E0E-B149-B04F-548A310F40FC}"/>
              </a:ext>
            </a:extLst>
          </p:cNvPr>
          <p:cNvSpPr txBox="1"/>
          <p:nvPr/>
        </p:nvSpPr>
        <p:spPr>
          <a:xfrm>
            <a:off x="2302041" y="917657"/>
            <a:ext cx="6858000" cy="3332206"/>
          </a:xfrm>
          <a:prstGeom prst="rect">
            <a:avLst/>
          </a:prstGeom>
        </p:spPr>
        <p:txBody>
          <a:bodyPr vert="horz" wrap="square" lIns="0" tIns="8140" rIns="0" bIns="0" rtlCol="0">
            <a:spAutoFit/>
          </a:bodyPr>
          <a:lstStyle/>
          <a:p>
            <a:pPr marL="285750" indent="-285750" rtl="0">
              <a:buFont typeface="Arial" panose="020B0604020202020204" pitchFamily="34" charset="0"/>
              <a:buChar char="•"/>
            </a:pPr>
            <a:r>
              <a:rPr lang="en-GB" sz="2400" dirty="0">
                <a:solidFill>
                  <a:srgbClr val="000000"/>
                </a:solidFill>
                <a:latin typeface="Calibri" panose="020F0502020204030204" pitchFamily="34" charset="0"/>
                <a:cs typeface="Calibri" panose="020F0502020204030204" pitchFamily="34" charset="0"/>
              </a:rPr>
              <a:t>Collective responsibility</a:t>
            </a:r>
          </a:p>
          <a:p>
            <a:pPr marL="285750" indent="-285750" rtl="0">
              <a:buFont typeface="Arial" panose="020B0604020202020204" pitchFamily="34" charset="0"/>
              <a:buChar char="•"/>
            </a:pPr>
            <a:r>
              <a:rPr lang="en-GB" sz="2400" dirty="0">
                <a:solidFill>
                  <a:srgbClr val="000000"/>
                </a:solidFill>
                <a:latin typeface="Calibri" panose="020F0502020204030204" pitchFamily="34" charset="0"/>
                <a:cs typeface="Calibri" panose="020F0502020204030204" pitchFamily="34" charset="0"/>
              </a:rPr>
              <a:t>Do what we can</a:t>
            </a:r>
          </a:p>
          <a:p>
            <a:pPr marL="285750" indent="-285750" rtl="0">
              <a:buFont typeface="Arial" panose="020B0604020202020204" pitchFamily="34" charset="0"/>
              <a:buChar char="•"/>
            </a:pPr>
            <a:r>
              <a:rPr lang="en-GB" sz="2400" dirty="0">
                <a:solidFill>
                  <a:srgbClr val="000000"/>
                </a:solidFill>
                <a:latin typeface="Calibri" panose="020F0502020204030204" pitchFamily="34" charset="0"/>
                <a:cs typeface="Calibri" panose="020F0502020204030204" pitchFamily="34" charset="0"/>
              </a:rPr>
              <a:t>Solidarity models</a:t>
            </a:r>
          </a:p>
          <a:p>
            <a:pPr marL="285750" indent="-285750" rtl="0">
              <a:buFont typeface="Arial" panose="020B0604020202020204" pitchFamily="34" charset="0"/>
              <a:buChar char="•"/>
            </a:pPr>
            <a:r>
              <a:rPr lang="en-GB" sz="2400" dirty="0">
                <a:solidFill>
                  <a:srgbClr val="000000"/>
                </a:solidFill>
                <a:latin typeface="Calibri" panose="020F0502020204030204" pitchFamily="34" charset="0"/>
                <a:cs typeface="Calibri" panose="020F0502020204030204" pitchFamily="34" charset="0"/>
              </a:rPr>
              <a:t>Small things create big changes</a:t>
            </a:r>
          </a:p>
          <a:p>
            <a:pPr marL="285750" indent="-285750" rtl="0">
              <a:buFont typeface="Arial" panose="020B0604020202020204" pitchFamily="34" charset="0"/>
              <a:buChar char="•"/>
            </a:pPr>
            <a:r>
              <a:rPr lang="en-GB" sz="2400" dirty="0">
                <a:solidFill>
                  <a:srgbClr val="000000"/>
                </a:solidFill>
                <a:latin typeface="Calibri" panose="020F0502020204030204" pitchFamily="34" charset="0"/>
                <a:cs typeface="Calibri" panose="020F0502020204030204" pitchFamily="34" charset="0"/>
              </a:rPr>
              <a:t>Promote and celebrate our contribution</a:t>
            </a:r>
          </a:p>
          <a:p>
            <a:pPr rtl="0"/>
            <a:endParaRPr lang="en-GB" sz="1600" dirty="0">
              <a:solidFill>
                <a:srgbClr val="000000"/>
              </a:solidFill>
              <a:latin typeface="Calibri" panose="020F0502020204030204" pitchFamily="34" charset="0"/>
              <a:cs typeface="Calibri" panose="020F0502020204030204" pitchFamily="34" charset="0"/>
            </a:endParaRPr>
          </a:p>
          <a:p>
            <a:pPr marL="285750" indent="-285750" rtl="0">
              <a:buFont typeface="Arial" panose="020B0604020202020204" pitchFamily="34" charset="0"/>
              <a:buChar char="•"/>
            </a:pPr>
            <a:endParaRPr lang="en-GB" sz="1600" dirty="0">
              <a:solidFill>
                <a:srgbClr val="000000"/>
              </a:solidFill>
              <a:latin typeface="Calibri" panose="020F0502020204030204" pitchFamily="34" charset="0"/>
              <a:cs typeface="Calibri" panose="020F0502020204030204" pitchFamily="34" charset="0"/>
            </a:endParaRPr>
          </a:p>
          <a:p>
            <a:pPr marL="285750" indent="-285750" rtl="0">
              <a:buFont typeface="Arial" panose="020B0604020202020204" pitchFamily="34" charset="0"/>
              <a:buChar char="•"/>
            </a:pPr>
            <a:endParaRPr lang="en-GB" sz="1600" dirty="0">
              <a:solidFill>
                <a:srgbClr val="000000"/>
              </a:solidFill>
              <a:latin typeface="Calibri" panose="020F0502020204030204" pitchFamily="34" charset="0"/>
              <a:cs typeface="Calibri" panose="020F0502020204030204" pitchFamily="34" charset="0"/>
            </a:endParaRPr>
          </a:p>
          <a:p>
            <a:pPr rtl="0"/>
            <a:endParaRPr lang="en-GB" sz="1600" b="1" dirty="0">
              <a:solidFill>
                <a:srgbClr val="000000"/>
              </a:solidFill>
              <a:latin typeface="Calibri" panose="020F0502020204030204" pitchFamily="34" charset="0"/>
              <a:cs typeface="Calibri" panose="020F0502020204030204" pitchFamily="34" charset="0"/>
            </a:endParaRPr>
          </a:p>
          <a:p>
            <a:pPr rtl="0"/>
            <a:endParaRPr lang="en-GB" sz="1600" b="0" u="none" strike="noStrike" dirty="0">
              <a:solidFill>
                <a:srgbClr val="000000"/>
              </a:solidFill>
              <a:effectLst/>
              <a:latin typeface="Calibri" panose="020F0502020204030204" pitchFamily="34" charset="0"/>
              <a:cs typeface="Calibri" panose="020F0502020204030204" pitchFamily="34" charset="0"/>
            </a:endParaRPr>
          </a:p>
          <a:p>
            <a:pPr rtl="0"/>
            <a:endParaRPr lang="en-GB" sz="1600" b="0" u="none" strike="noStrike" dirty="0">
              <a:solidFill>
                <a:srgbClr val="000000"/>
              </a:solidFill>
              <a:effectLst/>
              <a:latin typeface="Calibri" panose="020F0502020204030204" pitchFamily="34" charset="0"/>
              <a:cs typeface="Calibri" panose="020F0502020204030204" pitchFamily="34" charset="0"/>
            </a:endParaRPr>
          </a:p>
        </p:txBody>
      </p:sp>
      <p:sp>
        <p:nvSpPr>
          <p:cNvPr id="13" name="object 7">
            <a:extLst>
              <a:ext uri="{FF2B5EF4-FFF2-40B4-BE49-F238E27FC236}">
                <a16:creationId xmlns:a16="http://schemas.microsoft.com/office/drawing/2014/main" id="{84E30709-952A-3144-8A2C-73D77707D615}"/>
              </a:ext>
            </a:extLst>
          </p:cNvPr>
          <p:cNvSpPr txBox="1"/>
          <p:nvPr/>
        </p:nvSpPr>
        <p:spPr>
          <a:xfrm>
            <a:off x="2273967" y="310324"/>
            <a:ext cx="5867401" cy="441573"/>
          </a:xfrm>
          <a:prstGeom prst="rect">
            <a:avLst/>
          </a:prstGeom>
        </p:spPr>
        <p:txBody>
          <a:bodyPr vert="horz" wrap="square" lIns="0" tIns="10582" rIns="0" bIns="0" rtlCol="0">
            <a:spAutoFit/>
          </a:bodyPr>
          <a:lstStyle/>
          <a:p>
            <a:pPr marL="8139">
              <a:spcBef>
                <a:spcPts val="83"/>
              </a:spcBef>
            </a:pPr>
            <a:r>
              <a:rPr lang="en-GB" sz="2800" spc="38" dirty="0">
                <a:solidFill>
                  <a:srgbClr val="AB288E"/>
                </a:solidFill>
                <a:latin typeface="+mn-lt"/>
                <a:cs typeface="Arial"/>
              </a:rPr>
              <a:t>Final Thoughts</a:t>
            </a:r>
            <a:endParaRPr sz="2800" dirty="0">
              <a:latin typeface="+mn-lt"/>
              <a:cs typeface="Arial"/>
            </a:endParaRPr>
          </a:p>
        </p:txBody>
      </p:sp>
    </p:spTree>
    <p:extLst>
      <p:ext uri="{BB962C8B-B14F-4D97-AF65-F5344CB8AC3E}">
        <p14:creationId xmlns:p14="http://schemas.microsoft.com/office/powerpoint/2010/main" val="26255402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p:nvPr/>
        </p:nvSpPr>
        <p:spPr>
          <a:xfrm>
            <a:off x="0" y="6478111"/>
            <a:ext cx="9143999" cy="372408"/>
          </a:xfrm>
          <a:custGeom>
            <a:avLst/>
            <a:gdLst/>
            <a:ahLst/>
            <a:cxnLst/>
            <a:rect l="l" t="t" r="r" b="b"/>
            <a:pathLst>
              <a:path w="7556500" h="581025">
                <a:moveTo>
                  <a:pt x="7555991" y="580536"/>
                </a:moveTo>
                <a:lnTo>
                  <a:pt x="0" y="580536"/>
                </a:lnTo>
                <a:lnTo>
                  <a:pt x="0" y="0"/>
                </a:lnTo>
                <a:lnTo>
                  <a:pt x="7555991" y="0"/>
                </a:lnTo>
                <a:lnTo>
                  <a:pt x="7555991" y="580536"/>
                </a:lnTo>
                <a:close/>
              </a:path>
            </a:pathLst>
          </a:custGeom>
          <a:solidFill>
            <a:srgbClr val="AB288E"/>
          </a:solidFill>
        </p:spPr>
        <p:txBody>
          <a:bodyPr wrap="square" lIns="0" tIns="0" rIns="0" bIns="0" rtlCol="0"/>
          <a:lstStyle/>
          <a:p>
            <a:endParaRPr/>
          </a:p>
        </p:txBody>
      </p:sp>
      <p:sp>
        <p:nvSpPr>
          <p:cNvPr id="5" name="object 5"/>
          <p:cNvSpPr txBox="1"/>
          <p:nvPr/>
        </p:nvSpPr>
        <p:spPr>
          <a:xfrm>
            <a:off x="4114800" y="2167254"/>
            <a:ext cx="6609359" cy="2523491"/>
          </a:xfrm>
          <a:prstGeom prst="rect">
            <a:avLst/>
          </a:prstGeom>
        </p:spPr>
        <p:txBody>
          <a:bodyPr vert="horz" wrap="square" lIns="0" tIns="89134" rIns="0" bIns="0" rtlCol="0">
            <a:spAutoFit/>
          </a:bodyPr>
          <a:lstStyle/>
          <a:p>
            <a:pPr marL="8139" marR="4477" algn="just">
              <a:lnSpc>
                <a:spcPct val="115300"/>
              </a:lnSpc>
              <a:spcBef>
                <a:spcPts val="64"/>
              </a:spcBef>
            </a:pPr>
            <a:r>
              <a:rPr lang="en-GB" sz="4400" spc="-6" dirty="0">
                <a:solidFill>
                  <a:srgbClr val="AB288E"/>
                </a:solidFill>
                <a:latin typeface="+mn-lt"/>
                <a:cs typeface="Calibri" panose="020F0502020204030204" pitchFamily="34" charset="0"/>
              </a:rPr>
              <a:t>Thank You!</a:t>
            </a:r>
          </a:p>
          <a:p>
            <a:pPr marL="8139" marR="193718">
              <a:lnSpc>
                <a:spcPct val="119500"/>
              </a:lnSpc>
            </a:pPr>
            <a:endParaRPr lang="en-GB" sz="800" dirty="0">
              <a:latin typeface="Verdana"/>
              <a:cs typeface="Verdana"/>
            </a:endParaRPr>
          </a:p>
          <a:p>
            <a:pPr>
              <a:spcBef>
                <a:spcPts val="19"/>
              </a:spcBef>
            </a:pPr>
            <a:endParaRPr lang="en-GB" sz="1800" dirty="0">
              <a:latin typeface="Verdana"/>
              <a:cs typeface="Verdana"/>
            </a:endParaRPr>
          </a:p>
          <a:p>
            <a:pPr marL="346740" marR="341449" algn="ctr"/>
            <a:endParaRPr lang="en-GB" sz="1400" i="1" spc="-6" dirty="0">
              <a:latin typeface="Calibri" panose="020F0502020204030204" pitchFamily="34" charset="0"/>
              <a:cs typeface="Calibri" panose="020F0502020204030204" pitchFamily="34" charset="0"/>
            </a:endParaRPr>
          </a:p>
          <a:p>
            <a:pPr marL="12616" marR="7732" algn="ctr">
              <a:lnSpc>
                <a:spcPct val="115300"/>
              </a:lnSpc>
            </a:pPr>
            <a:endParaRPr lang="en-GB" sz="1400" dirty="0">
              <a:latin typeface="+mn-lt"/>
              <a:cs typeface="Verdana"/>
            </a:endParaRPr>
          </a:p>
          <a:p>
            <a:pPr>
              <a:spcBef>
                <a:spcPts val="22"/>
              </a:spcBef>
            </a:pPr>
            <a:endParaRPr lang="en-GB" sz="1600" dirty="0">
              <a:latin typeface="Verdana"/>
              <a:cs typeface="Verdana"/>
            </a:endParaRPr>
          </a:p>
          <a:p>
            <a:pPr marL="8139">
              <a:spcBef>
                <a:spcPts val="702"/>
              </a:spcBef>
            </a:pPr>
            <a:endParaRPr sz="2800" dirty="0">
              <a:latin typeface="+mj-lt"/>
              <a:cs typeface="Times New Roman"/>
            </a:endParaRPr>
          </a:p>
        </p:txBody>
      </p:sp>
      <p:pic>
        <p:nvPicPr>
          <p:cNvPr id="9" name="object 3">
            <a:extLst>
              <a:ext uri="{FF2B5EF4-FFF2-40B4-BE49-F238E27FC236}">
                <a16:creationId xmlns:a16="http://schemas.microsoft.com/office/drawing/2014/main" id="{455C4C66-DF3D-F947-9916-BFCFDB47EB0D}"/>
              </a:ext>
            </a:extLst>
          </p:cNvPr>
          <p:cNvPicPr/>
          <p:nvPr/>
        </p:nvPicPr>
        <p:blipFill>
          <a:blip r:embed="rId3" cstate="print"/>
          <a:stretch>
            <a:fillRect/>
          </a:stretch>
        </p:blipFill>
        <p:spPr>
          <a:xfrm>
            <a:off x="0" y="0"/>
            <a:ext cx="1981200" cy="6858000"/>
          </a:xfrm>
          <a:prstGeom prst="rect">
            <a:avLst/>
          </a:prstGeom>
        </p:spPr>
      </p:pic>
      <p:sp>
        <p:nvSpPr>
          <p:cNvPr id="11" name="TextBox 10">
            <a:extLst>
              <a:ext uri="{FF2B5EF4-FFF2-40B4-BE49-F238E27FC236}">
                <a16:creationId xmlns:a16="http://schemas.microsoft.com/office/drawing/2014/main" id="{096AA8AF-959A-7E45-9F15-A8E35CBF2A14}"/>
              </a:ext>
            </a:extLst>
          </p:cNvPr>
          <p:cNvSpPr txBox="1"/>
          <p:nvPr/>
        </p:nvSpPr>
        <p:spPr>
          <a:xfrm>
            <a:off x="3106141" y="6457890"/>
            <a:ext cx="4876800" cy="400110"/>
          </a:xfrm>
          <a:prstGeom prst="rect">
            <a:avLst/>
          </a:prstGeom>
          <a:noFill/>
        </p:spPr>
        <p:txBody>
          <a:bodyPr wrap="square">
            <a:spAutoFit/>
          </a:bodyPr>
          <a:lstStyle/>
          <a:p>
            <a:r>
              <a:rPr lang="en-GB" sz="2000" dirty="0" err="1">
                <a:solidFill>
                  <a:schemeClr val="bg1"/>
                </a:solidFill>
                <a:latin typeface="+mj-lt"/>
              </a:rPr>
              <a:t>www.communitysupportedagriculture.org.uk</a:t>
            </a:r>
            <a:endParaRPr lang="en-GB" sz="2000" dirty="0">
              <a:solidFill>
                <a:schemeClr val="bg1"/>
              </a:solidFill>
              <a:latin typeface="+mj-lt"/>
            </a:endParaRPr>
          </a:p>
        </p:txBody>
      </p:sp>
    </p:spTree>
    <p:extLst>
      <p:ext uri="{BB962C8B-B14F-4D97-AF65-F5344CB8AC3E}">
        <p14:creationId xmlns:p14="http://schemas.microsoft.com/office/powerpoint/2010/main" val="23262188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p:nvPr/>
        </p:nvSpPr>
        <p:spPr>
          <a:xfrm>
            <a:off x="0" y="6478111"/>
            <a:ext cx="9143999" cy="372408"/>
          </a:xfrm>
          <a:custGeom>
            <a:avLst/>
            <a:gdLst/>
            <a:ahLst/>
            <a:cxnLst/>
            <a:rect l="l" t="t" r="r" b="b"/>
            <a:pathLst>
              <a:path w="7556500" h="581025">
                <a:moveTo>
                  <a:pt x="7555991" y="580536"/>
                </a:moveTo>
                <a:lnTo>
                  <a:pt x="0" y="580536"/>
                </a:lnTo>
                <a:lnTo>
                  <a:pt x="0" y="0"/>
                </a:lnTo>
                <a:lnTo>
                  <a:pt x="7555991" y="0"/>
                </a:lnTo>
                <a:lnTo>
                  <a:pt x="7555991" y="580536"/>
                </a:lnTo>
                <a:close/>
              </a:path>
            </a:pathLst>
          </a:custGeom>
          <a:solidFill>
            <a:srgbClr val="AB288E"/>
          </a:solidFill>
        </p:spPr>
        <p:txBody>
          <a:bodyPr wrap="square" lIns="0" tIns="0" rIns="0" bIns="0" rtlCol="0"/>
          <a:lstStyle/>
          <a:p>
            <a:endParaRPr/>
          </a:p>
        </p:txBody>
      </p:sp>
      <p:sp>
        <p:nvSpPr>
          <p:cNvPr id="5" name="object 5"/>
          <p:cNvSpPr txBox="1"/>
          <p:nvPr/>
        </p:nvSpPr>
        <p:spPr>
          <a:xfrm>
            <a:off x="2285999" y="271651"/>
            <a:ext cx="6477000" cy="2112353"/>
          </a:xfrm>
          <a:prstGeom prst="rect">
            <a:avLst/>
          </a:prstGeom>
        </p:spPr>
        <p:txBody>
          <a:bodyPr vert="horz" wrap="square" lIns="0" tIns="89134" rIns="0" bIns="0" rtlCol="0">
            <a:spAutoFit/>
          </a:bodyPr>
          <a:lstStyle/>
          <a:p>
            <a:pPr marL="8139">
              <a:spcBef>
                <a:spcPts val="702"/>
              </a:spcBef>
            </a:pPr>
            <a:r>
              <a:rPr lang="en-GB" sz="2800" spc="-6" dirty="0">
                <a:solidFill>
                  <a:srgbClr val="AB288E"/>
                </a:solidFill>
                <a:latin typeface="+mj-lt"/>
                <a:cs typeface="Times New Roman"/>
              </a:rPr>
              <a:t>Starting Point</a:t>
            </a:r>
          </a:p>
          <a:p>
            <a:pPr marL="311796" marR="3256" indent="-285750" algn="just">
              <a:lnSpc>
                <a:spcPct val="115300"/>
              </a:lnSpc>
              <a:spcBef>
                <a:spcPts val="272"/>
              </a:spcBef>
              <a:buFont typeface="Arial" panose="020B0604020202020204" pitchFamily="34" charset="0"/>
              <a:buChar char="•"/>
            </a:pPr>
            <a:r>
              <a:rPr lang="en-GB" sz="1600" spc="80" dirty="0">
                <a:latin typeface="Calibri" panose="020F0502020204030204" pitchFamily="34" charset="0"/>
                <a:cs typeface="Calibri" panose="020F0502020204030204" pitchFamily="34" charset="0"/>
              </a:rPr>
              <a:t>Reduction in accessibility of food couped with increasing poverty</a:t>
            </a:r>
          </a:p>
          <a:p>
            <a:pPr marL="311796" marR="3256" indent="-285750" algn="just">
              <a:lnSpc>
                <a:spcPct val="115300"/>
              </a:lnSpc>
              <a:spcBef>
                <a:spcPts val="272"/>
              </a:spcBef>
              <a:buFont typeface="Arial" panose="020B0604020202020204" pitchFamily="34" charset="0"/>
              <a:buChar char="•"/>
            </a:pPr>
            <a:r>
              <a:rPr lang="en-GB" sz="1600" spc="80" dirty="0">
                <a:latin typeface="Calibri" panose="020F0502020204030204" pitchFamily="34" charset="0"/>
                <a:cs typeface="Calibri" panose="020F0502020204030204" pitchFamily="34" charset="0"/>
              </a:rPr>
              <a:t>Food aid explosion</a:t>
            </a:r>
          </a:p>
          <a:p>
            <a:pPr marL="311796" marR="3256" indent="-285750" algn="just">
              <a:lnSpc>
                <a:spcPct val="115300"/>
              </a:lnSpc>
              <a:spcBef>
                <a:spcPts val="272"/>
              </a:spcBef>
              <a:buFont typeface="Arial" panose="020B0604020202020204" pitchFamily="34" charset="0"/>
              <a:buChar char="•"/>
            </a:pPr>
            <a:r>
              <a:rPr lang="en-GB" sz="1600" spc="80" dirty="0">
                <a:latin typeface="Calibri" panose="020F0502020204030204" pitchFamily="34" charset="0"/>
                <a:cs typeface="Calibri" panose="020F0502020204030204" pitchFamily="34" charset="0"/>
              </a:rPr>
              <a:t>Increased take up of CSA shares</a:t>
            </a:r>
            <a:endParaRPr lang="en-GB" sz="1600" dirty="0">
              <a:latin typeface="Calibri" panose="020F0502020204030204" pitchFamily="34" charset="0"/>
              <a:cs typeface="Calibri" panose="020F0502020204030204" pitchFamily="34" charset="0"/>
            </a:endParaRPr>
          </a:p>
          <a:p>
            <a:pPr marL="311796" marR="3256" indent="-285750" algn="just">
              <a:lnSpc>
                <a:spcPct val="115300"/>
              </a:lnSpc>
              <a:spcBef>
                <a:spcPts val="272"/>
              </a:spcBef>
              <a:buFont typeface="Arial" panose="020B0604020202020204" pitchFamily="34" charset="0"/>
              <a:buChar char="•"/>
            </a:pPr>
            <a:r>
              <a:rPr lang="en-GB" sz="1600" spc="42" dirty="0">
                <a:latin typeface="Calibri" panose="020F0502020204030204" pitchFamily="34" charset="0"/>
                <a:cs typeface="Calibri" panose="020F0502020204030204" pitchFamily="34" charset="0"/>
              </a:rPr>
              <a:t>Non-diverse membership</a:t>
            </a:r>
          </a:p>
          <a:p>
            <a:pPr marL="311796" marR="3256" indent="-285750" algn="just">
              <a:lnSpc>
                <a:spcPct val="115300"/>
              </a:lnSpc>
              <a:spcBef>
                <a:spcPts val="272"/>
              </a:spcBef>
              <a:buFont typeface="Arial" panose="020B0604020202020204" pitchFamily="34" charset="0"/>
              <a:buChar char="•"/>
            </a:pPr>
            <a:r>
              <a:rPr lang="en-GB" sz="1600" spc="42" dirty="0">
                <a:latin typeface="Calibri" panose="020F0502020204030204" pitchFamily="34" charset="0"/>
                <a:cs typeface="Calibri" panose="020F0502020204030204" pitchFamily="34" charset="0"/>
              </a:rPr>
              <a:t>Collective desire to explore this</a:t>
            </a:r>
            <a:endParaRPr lang="en-GB" sz="1600" dirty="0">
              <a:latin typeface="Calibri" panose="020F0502020204030204" pitchFamily="34" charset="0"/>
              <a:cs typeface="Calibri" panose="020F0502020204030204" pitchFamily="34" charset="0"/>
            </a:endParaRPr>
          </a:p>
        </p:txBody>
      </p:sp>
      <p:sp>
        <p:nvSpPr>
          <p:cNvPr id="6" name="object 6"/>
          <p:cNvSpPr txBox="1"/>
          <p:nvPr/>
        </p:nvSpPr>
        <p:spPr>
          <a:xfrm>
            <a:off x="2282686" y="2614629"/>
            <a:ext cx="6477000" cy="441984"/>
          </a:xfrm>
          <a:prstGeom prst="rect">
            <a:avLst/>
          </a:prstGeom>
        </p:spPr>
        <p:txBody>
          <a:bodyPr vert="horz" wrap="square" lIns="0" tIns="10989" rIns="0" bIns="0" rtlCol="0">
            <a:spAutoFit/>
          </a:bodyPr>
          <a:lstStyle/>
          <a:p>
            <a:pPr marL="8139">
              <a:spcBef>
                <a:spcPts val="87"/>
              </a:spcBef>
            </a:pPr>
            <a:r>
              <a:rPr sz="2800" spc="67" dirty="0">
                <a:solidFill>
                  <a:srgbClr val="AB288E"/>
                </a:solidFill>
                <a:latin typeface="Calibri" panose="020F0502020204030204" pitchFamily="34" charset="0"/>
                <a:cs typeface="Calibri" panose="020F0502020204030204" pitchFamily="34" charset="0"/>
              </a:rPr>
              <a:t>Collective</a:t>
            </a:r>
            <a:r>
              <a:rPr sz="2800" spc="-26" dirty="0">
                <a:solidFill>
                  <a:srgbClr val="AB288E"/>
                </a:solidFill>
                <a:latin typeface="Calibri" panose="020F0502020204030204" pitchFamily="34" charset="0"/>
                <a:cs typeface="Calibri" panose="020F0502020204030204" pitchFamily="34" charset="0"/>
              </a:rPr>
              <a:t> </a:t>
            </a:r>
            <a:r>
              <a:rPr sz="2800" spc="99" dirty="0">
                <a:solidFill>
                  <a:srgbClr val="AB288E"/>
                </a:solidFill>
                <a:latin typeface="Calibri" panose="020F0502020204030204" pitchFamily="34" charset="0"/>
                <a:cs typeface="Calibri" panose="020F0502020204030204" pitchFamily="34" charset="0"/>
              </a:rPr>
              <a:t>Enquiry</a:t>
            </a:r>
            <a:endParaRPr sz="2800" dirty="0">
              <a:latin typeface="Calibri" panose="020F0502020204030204" pitchFamily="34" charset="0"/>
              <a:cs typeface="Calibri" panose="020F0502020204030204" pitchFamily="34" charset="0"/>
            </a:endParaRPr>
          </a:p>
        </p:txBody>
      </p:sp>
      <p:sp>
        <p:nvSpPr>
          <p:cNvPr id="7" name="object 7"/>
          <p:cNvSpPr txBox="1"/>
          <p:nvPr/>
        </p:nvSpPr>
        <p:spPr>
          <a:xfrm>
            <a:off x="2282686" y="3198120"/>
            <a:ext cx="6540501" cy="1741360"/>
          </a:xfrm>
          <a:prstGeom prst="rect">
            <a:avLst/>
          </a:prstGeom>
        </p:spPr>
        <p:txBody>
          <a:bodyPr vert="horz" wrap="square" lIns="0" tIns="7733" rIns="0" bIns="0" rtlCol="0">
            <a:spAutoFit/>
          </a:bodyPr>
          <a:lstStyle/>
          <a:p>
            <a:pPr marL="293889" marR="3256" indent="-285750">
              <a:lnSpc>
                <a:spcPct val="115300"/>
              </a:lnSpc>
              <a:spcBef>
                <a:spcPts val="61"/>
              </a:spcBef>
              <a:buFont typeface="Arial" panose="020B0604020202020204" pitchFamily="34" charset="0"/>
              <a:buChar char="•"/>
            </a:pPr>
            <a:r>
              <a:rPr sz="1600" spc="35" dirty="0">
                <a:latin typeface="Calibri" panose="020F0502020204030204" pitchFamily="34" charset="0"/>
                <a:cs typeface="Calibri" panose="020F0502020204030204" pitchFamily="34" charset="0"/>
              </a:rPr>
              <a:t>New</a:t>
            </a:r>
            <a:r>
              <a:rPr sz="1600" spc="-13" dirty="0">
                <a:latin typeface="Calibri" panose="020F0502020204030204" pitchFamily="34" charset="0"/>
                <a:cs typeface="Calibri" panose="020F0502020204030204" pitchFamily="34" charset="0"/>
              </a:rPr>
              <a:t> </a:t>
            </a:r>
            <a:r>
              <a:rPr sz="1600" spc="-6" dirty="0">
                <a:latin typeface="Calibri" panose="020F0502020204030204" pitchFamily="34" charset="0"/>
                <a:cs typeface="Calibri" panose="020F0502020204030204" pitchFamily="34" charset="0"/>
              </a:rPr>
              <a:t>Economics </a:t>
            </a:r>
            <a:r>
              <a:rPr sz="1600" dirty="0">
                <a:latin typeface="Calibri" panose="020F0502020204030204" pitchFamily="34" charset="0"/>
                <a:cs typeface="Calibri" panose="020F0502020204030204" pitchFamily="34" charset="0"/>
              </a:rPr>
              <a:t>Foundation</a:t>
            </a:r>
            <a:r>
              <a:rPr lang="en-GB" sz="1600" dirty="0">
                <a:latin typeface="Calibri" panose="020F0502020204030204" pitchFamily="34" charset="0"/>
                <a:cs typeface="Calibri" panose="020F0502020204030204" pitchFamily="34" charset="0"/>
              </a:rPr>
              <a:t> </a:t>
            </a:r>
            <a:r>
              <a:rPr sz="1600" dirty="0">
                <a:latin typeface="Calibri" panose="020F0502020204030204" pitchFamily="34" charset="0"/>
                <a:cs typeface="Calibri" panose="020F0502020204030204" pitchFamily="34" charset="0"/>
              </a:rPr>
              <a:t>(NEF)</a:t>
            </a:r>
            <a:r>
              <a:rPr lang="en-GB" sz="1600" dirty="0">
                <a:latin typeface="Calibri" panose="020F0502020204030204" pitchFamily="34" charset="0"/>
                <a:cs typeface="Calibri" panose="020F0502020204030204" pitchFamily="34" charset="0"/>
              </a:rPr>
              <a:t>, Dee Woods and 12 CSAs</a:t>
            </a:r>
            <a:r>
              <a:rPr sz="1600" spc="19" dirty="0">
                <a:latin typeface="Calibri" panose="020F0502020204030204" pitchFamily="34" charset="0"/>
                <a:cs typeface="Calibri" panose="020F0502020204030204" pitchFamily="34" charset="0"/>
              </a:rPr>
              <a:t> </a:t>
            </a:r>
            <a:endParaRPr lang="en-GB" sz="1600" spc="19" dirty="0">
              <a:latin typeface="Calibri" panose="020F0502020204030204" pitchFamily="34" charset="0"/>
              <a:cs typeface="Calibri" panose="020F0502020204030204" pitchFamily="34" charset="0"/>
            </a:endParaRPr>
          </a:p>
          <a:p>
            <a:pPr marL="293889" marR="3256" indent="-285750">
              <a:lnSpc>
                <a:spcPct val="115300"/>
              </a:lnSpc>
              <a:spcBef>
                <a:spcPts val="61"/>
              </a:spcBef>
              <a:buFont typeface="Arial" panose="020B0604020202020204" pitchFamily="34" charset="0"/>
              <a:buChar char="•"/>
            </a:pPr>
            <a:r>
              <a:rPr lang="en-GB" sz="1600" spc="19" dirty="0">
                <a:latin typeface="Calibri" panose="020F0502020204030204" pitchFamily="34" charset="0"/>
                <a:cs typeface="Calibri" panose="020F0502020204030204" pitchFamily="34" charset="0"/>
              </a:rPr>
              <a:t>Three workshops in Spring 2022</a:t>
            </a:r>
          </a:p>
          <a:p>
            <a:pPr marL="293889" marR="3256" indent="-285750">
              <a:lnSpc>
                <a:spcPct val="115300"/>
              </a:lnSpc>
              <a:spcBef>
                <a:spcPts val="61"/>
              </a:spcBef>
              <a:buFont typeface="Arial" panose="020B0604020202020204" pitchFamily="34" charset="0"/>
              <a:buChar char="•"/>
            </a:pPr>
            <a:r>
              <a:rPr lang="en-GB" sz="1600" dirty="0">
                <a:latin typeface="Calibri" panose="020F0502020204030204" pitchFamily="34" charset="0"/>
                <a:cs typeface="Calibri" panose="020F0502020204030204" pitchFamily="34" charset="0"/>
              </a:rPr>
              <a:t>E</a:t>
            </a:r>
            <a:r>
              <a:rPr sz="1600" dirty="0" err="1">
                <a:latin typeface="Calibri" panose="020F0502020204030204" pitchFamily="34" charset="0"/>
                <a:cs typeface="Calibri" panose="020F0502020204030204" pitchFamily="34" charset="0"/>
              </a:rPr>
              <a:t>xplore</a:t>
            </a:r>
            <a:r>
              <a:rPr sz="1600" spc="35" dirty="0">
                <a:latin typeface="Calibri" panose="020F0502020204030204" pitchFamily="34" charset="0"/>
                <a:cs typeface="Calibri" panose="020F0502020204030204" pitchFamily="34" charset="0"/>
              </a:rPr>
              <a:t> </a:t>
            </a:r>
            <a:r>
              <a:rPr sz="1600" dirty="0">
                <a:latin typeface="Calibri" panose="020F0502020204030204" pitchFamily="34" charset="0"/>
                <a:cs typeface="Calibri" panose="020F0502020204030204" pitchFamily="34" charset="0"/>
              </a:rPr>
              <a:t>the</a:t>
            </a:r>
            <a:r>
              <a:rPr sz="1600" spc="32" dirty="0">
                <a:latin typeface="Calibri" panose="020F0502020204030204" pitchFamily="34" charset="0"/>
                <a:cs typeface="Calibri" panose="020F0502020204030204" pitchFamily="34" charset="0"/>
              </a:rPr>
              <a:t> </a:t>
            </a:r>
            <a:r>
              <a:rPr sz="1600" dirty="0">
                <a:latin typeface="Calibri" panose="020F0502020204030204" pitchFamily="34" charset="0"/>
                <a:cs typeface="Calibri" panose="020F0502020204030204" pitchFamily="34" charset="0"/>
              </a:rPr>
              <a:t>barriers</a:t>
            </a:r>
            <a:r>
              <a:rPr sz="1600" spc="35" dirty="0">
                <a:latin typeface="Calibri" panose="020F0502020204030204" pitchFamily="34" charset="0"/>
                <a:cs typeface="Calibri" panose="020F0502020204030204" pitchFamily="34" charset="0"/>
              </a:rPr>
              <a:t> </a:t>
            </a:r>
            <a:r>
              <a:rPr sz="1600" spc="32" dirty="0">
                <a:latin typeface="Calibri" panose="020F0502020204030204" pitchFamily="34" charset="0"/>
                <a:cs typeface="Calibri" panose="020F0502020204030204" pitchFamily="34" charset="0"/>
              </a:rPr>
              <a:t>for</a:t>
            </a:r>
            <a:r>
              <a:rPr sz="1600" spc="35" dirty="0">
                <a:latin typeface="Calibri" panose="020F0502020204030204" pitchFamily="34" charset="0"/>
                <a:cs typeface="Calibri" panose="020F0502020204030204" pitchFamily="34" charset="0"/>
              </a:rPr>
              <a:t> </a:t>
            </a:r>
            <a:r>
              <a:rPr sz="1600" dirty="0">
                <a:latin typeface="Calibri" panose="020F0502020204030204" pitchFamily="34" charset="0"/>
                <a:cs typeface="Calibri" panose="020F0502020204030204" pitchFamily="34" charset="0"/>
              </a:rPr>
              <a:t>people</a:t>
            </a:r>
            <a:r>
              <a:rPr sz="1600" spc="32" dirty="0">
                <a:latin typeface="Calibri" panose="020F0502020204030204" pitchFamily="34" charset="0"/>
                <a:cs typeface="Calibri" panose="020F0502020204030204" pitchFamily="34" charset="0"/>
              </a:rPr>
              <a:t> from</a:t>
            </a:r>
            <a:r>
              <a:rPr sz="1600" spc="35" dirty="0">
                <a:latin typeface="Calibri" panose="020F0502020204030204" pitchFamily="34" charset="0"/>
                <a:cs typeface="Calibri" panose="020F0502020204030204" pitchFamily="34" charset="0"/>
              </a:rPr>
              <a:t> </a:t>
            </a:r>
            <a:r>
              <a:rPr sz="1600" dirty="0">
                <a:latin typeface="Calibri" panose="020F0502020204030204" pitchFamily="34" charset="0"/>
                <a:cs typeface="Calibri" panose="020F0502020204030204" pitchFamily="34" charset="0"/>
              </a:rPr>
              <a:t>marginalised</a:t>
            </a:r>
            <a:r>
              <a:rPr sz="1600" spc="35" dirty="0">
                <a:latin typeface="Calibri" panose="020F0502020204030204" pitchFamily="34" charset="0"/>
                <a:cs typeface="Calibri" panose="020F0502020204030204" pitchFamily="34" charset="0"/>
              </a:rPr>
              <a:t> </a:t>
            </a:r>
            <a:r>
              <a:rPr sz="1600" dirty="0">
                <a:latin typeface="Calibri" panose="020F0502020204030204" pitchFamily="34" charset="0"/>
                <a:cs typeface="Calibri" panose="020F0502020204030204" pitchFamily="34" charset="0"/>
              </a:rPr>
              <a:t>groups</a:t>
            </a:r>
            <a:r>
              <a:rPr sz="1600" spc="32" dirty="0">
                <a:latin typeface="Calibri" panose="020F0502020204030204" pitchFamily="34" charset="0"/>
                <a:cs typeface="Calibri" panose="020F0502020204030204" pitchFamily="34" charset="0"/>
              </a:rPr>
              <a:t> </a:t>
            </a:r>
            <a:r>
              <a:rPr sz="1600" dirty="0">
                <a:latin typeface="Calibri" panose="020F0502020204030204" pitchFamily="34" charset="0"/>
                <a:cs typeface="Calibri" panose="020F0502020204030204" pitchFamily="34" charset="0"/>
              </a:rPr>
              <a:t>in</a:t>
            </a:r>
            <a:r>
              <a:rPr sz="1600" spc="35" dirty="0">
                <a:latin typeface="Calibri" panose="020F0502020204030204" pitchFamily="34" charset="0"/>
                <a:cs typeface="Calibri" panose="020F0502020204030204" pitchFamily="34" charset="0"/>
              </a:rPr>
              <a:t> </a:t>
            </a:r>
            <a:r>
              <a:rPr sz="1600" spc="-6" dirty="0">
                <a:latin typeface="Calibri" panose="020F0502020204030204" pitchFamily="34" charset="0"/>
                <a:cs typeface="Calibri" panose="020F0502020204030204" pitchFamily="34" charset="0"/>
              </a:rPr>
              <a:t>accessing</a:t>
            </a:r>
            <a:r>
              <a:rPr sz="1600" spc="320" dirty="0">
                <a:latin typeface="Calibri" panose="020F0502020204030204" pitchFamily="34" charset="0"/>
                <a:cs typeface="Calibri" panose="020F0502020204030204" pitchFamily="34" charset="0"/>
              </a:rPr>
              <a:t> </a:t>
            </a:r>
            <a:r>
              <a:rPr sz="1600" dirty="0">
                <a:latin typeface="Calibri" panose="020F0502020204030204" pitchFamily="34" charset="0"/>
                <a:cs typeface="Calibri" panose="020F0502020204030204" pitchFamily="34" charset="0"/>
              </a:rPr>
              <a:t>CSAs</a:t>
            </a:r>
            <a:endParaRPr lang="en-GB" sz="1600" dirty="0">
              <a:latin typeface="Calibri" panose="020F0502020204030204" pitchFamily="34" charset="0"/>
              <a:cs typeface="Calibri" panose="020F0502020204030204" pitchFamily="34" charset="0"/>
            </a:endParaRPr>
          </a:p>
          <a:p>
            <a:pPr marL="293889" marR="3256" indent="-285750">
              <a:lnSpc>
                <a:spcPct val="115300"/>
              </a:lnSpc>
              <a:spcBef>
                <a:spcPts val="61"/>
              </a:spcBef>
              <a:buFont typeface="Arial" panose="020B0604020202020204" pitchFamily="34" charset="0"/>
              <a:buChar char="•"/>
            </a:pPr>
            <a:r>
              <a:rPr lang="en-GB" sz="1600" spc="29" dirty="0">
                <a:latin typeface="Calibri" panose="020F0502020204030204" pitchFamily="34" charset="0"/>
                <a:cs typeface="Calibri" panose="020F0502020204030204" pitchFamily="34" charset="0"/>
              </a:rPr>
              <a:t>Examine </a:t>
            </a:r>
            <a:r>
              <a:rPr sz="1600" dirty="0">
                <a:latin typeface="Calibri" panose="020F0502020204030204" pitchFamily="34" charset="0"/>
                <a:cs typeface="Calibri" panose="020F0502020204030204" pitchFamily="34" charset="0"/>
              </a:rPr>
              <a:t>current</a:t>
            </a:r>
            <a:r>
              <a:rPr sz="1600" spc="29" dirty="0">
                <a:latin typeface="Calibri" panose="020F0502020204030204" pitchFamily="34" charset="0"/>
                <a:cs typeface="Calibri" panose="020F0502020204030204" pitchFamily="34" charset="0"/>
              </a:rPr>
              <a:t> practices </a:t>
            </a:r>
            <a:r>
              <a:rPr lang="en-GB" sz="1600" spc="29" dirty="0">
                <a:latin typeface="Calibri" panose="020F0502020204030204" pitchFamily="34" charset="0"/>
                <a:cs typeface="Calibri" panose="020F0502020204030204" pitchFamily="34" charset="0"/>
              </a:rPr>
              <a:t>in reducing these barriers</a:t>
            </a:r>
          </a:p>
          <a:p>
            <a:pPr marL="293889" marR="3256" indent="-285750">
              <a:lnSpc>
                <a:spcPct val="115300"/>
              </a:lnSpc>
              <a:spcBef>
                <a:spcPts val="61"/>
              </a:spcBef>
              <a:buFont typeface="Arial" panose="020B0604020202020204" pitchFamily="34" charset="0"/>
              <a:buChar char="•"/>
            </a:pPr>
            <a:r>
              <a:rPr lang="en-GB" sz="1600" spc="29" dirty="0">
                <a:latin typeface="Calibri" panose="020F0502020204030204" pitchFamily="34" charset="0"/>
                <a:cs typeface="Calibri" panose="020F0502020204030204" pitchFamily="34" charset="0"/>
              </a:rPr>
              <a:t>Co-create innovative solutions</a:t>
            </a:r>
            <a:endParaRPr lang="en-GB" sz="1600" dirty="0">
              <a:latin typeface="Calibri" panose="020F0502020204030204" pitchFamily="34" charset="0"/>
              <a:cs typeface="Calibri" panose="020F0502020204030204" pitchFamily="34" charset="0"/>
            </a:endParaRPr>
          </a:p>
        </p:txBody>
      </p:sp>
      <p:pic>
        <p:nvPicPr>
          <p:cNvPr id="9" name="object 3">
            <a:extLst>
              <a:ext uri="{FF2B5EF4-FFF2-40B4-BE49-F238E27FC236}">
                <a16:creationId xmlns:a16="http://schemas.microsoft.com/office/drawing/2014/main" id="{455C4C66-DF3D-F947-9916-BFCFDB47EB0D}"/>
              </a:ext>
            </a:extLst>
          </p:cNvPr>
          <p:cNvPicPr/>
          <p:nvPr/>
        </p:nvPicPr>
        <p:blipFill>
          <a:blip r:embed="rId3" cstate="print"/>
          <a:stretch>
            <a:fillRect/>
          </a:stretch>
        </p:blipFill>
        <p:spPr>
          <a:xfrm>
            <a:off x="0" y="0"/>
            <a:ext cx="1981200" cy="6858000"/>
          </a:xfrm>
          <a:prstGeom prst="rect">
            <a:avLst/>
          </a:prstGeom>
        </p:spPr>
      </p:pic>
      <p:sp>
        <p:nvSpPr>
          <p:cNvPr id="11" name="TextBox 10">
            <a:extLst>
              <a:ext uri="{FF2B5EF4-FFF2-40B4-BE49-F238E27FC236}">
                <a16:creationId xmlns:a16="http://schemas.microsoft.com/office/drawing/2014/main" id="{096AA8AF-959A-7E45-9F15-A8E35CBF2A14}"/>
              </a:ext>
            </a:extLst>
          </p:cNvPr>
          <p:cNvSpPr txBox="1"/>
          <p:nvPr/>
        </p:nvSpPr>
        <p:spPr>
          <a:xfrm>
            <a:off x="3106141" y="6457890"/>
            <a:ext cx="4876800" cy="400110"/>
          </a:xfrm>
          <a:prstGeom prst="rect">
            <a:avLst/>
          </a:prstGeom>
          <a:noFill/>
        </p:spPr>
        <p:txBody>
          <a:bodyPr wrap="square">
            <a:spAutoFit/>
          </a:bodyPr>
          <a:lstStyle/>
          <a:p>
            <a:r>
              <a:rPr lang="en-GB" sz="2000" dirty="0" err="1">
                <a:solidFill>
                  <a:schemeClr val="bg1"/>
                </a:solidFill>
                <a:latin typeface="+mj-lt"/>
              </a:rPr>
              <a:t>www.communitysupportedagriculture.org.uk</a:t>
            </a:r>
            <a:endParaRPr lang="en-GB" sz="2000" dirty="0">
              <a:solidFill>
                <a:schemeClr val="bg1"/>
              </a:solidFill>
              <a:latin typeface="+mj-lt"/>
            </a:endParaRPr>
          </a:p>
        </p:txBody>
      </p:sp>
      <p:sp>
        <p:nvSpPr>
          <p:cNvPr id="10" name="TextBox 9">
            <a:extLst>
              <a:ext uri="{FF2B5EF4-FFF2-40B4-BE49-F238E27FC236}">
                <a16:creationId xmlns:a16="http://schemas.microsoft.com/office/drawing/2014/main" id="{BF8F43BD-11D4-9643-9AB4-CF12AF727210}"/>
              </a:ext>
            </a:extLst>
          </p:cNvPr>
          <p:cNvSpPr txBox="1"/>
          <p:nvPr/>
        </p:nvSpPr>
        <p:spPr>
          <a:xfrm>
            <a:off x="2282686" y="5206986"/>
            <a:ext cx="6476999" cy="1347805"/>
          </a:xfrm>
          <a:prstGeom prst="rect">
            <a:avLst/>
          </a:prstGeom>
          <a:noFill/>
        </p:spPr>
        <p:txBody>
          <a:bodyPr wrap="square">
            <a:spAutoFit/>
          </a:bodyPr>
          <a:lstStyle/>
          <a:p>
            <a:pPr marL="67964" marR="63081" algn="ctr">
              <a:lnSpc>
                <a:spcPct val="115300"/>
              </a:lnSpc>
            </a:pPr>
            <a:r>
              <a:rPr lang="en-GB" sz="1800" i="1" spc="-61" dirty="0">
                <a:latin typeface="Calibri" panose="020F0502020204030204" pitchFamily="34" charset="0"/>
                <a:cs typeface="Calibri" panose="020F0502020204030204" pitchFamily="34" charset="0"/>
              </a:rPr>
              <a:t>“We've</a:t>
            </a:r>
            <a:r>
              <a:rPr lang="en-GB" sz="1800" i="1" spc="-90" dirty="0">
                <a:latin typeface="Calibri" panose="020F0502020204030204" pitchFamily="34" charset="0"/>
                <a:cs typeface="Calibri" panose="020F0502020204030204" pitchFamily="34" charset="0"/>
              </a:rPr>
              <a:t> </a:t>
            </a:r>
            <a:r>
              <a:rPr lang="en-GB" sz="1800" i="1" spc="-38" dirty="0">
                <a:latin typeface="Calibri" panose="020F0502020204030204" pitchFamily="34" charset="0"/>
                <a:cs typeface="Calibri" panose="020F0502020204030204" pitchFamily="34" charset="0"/>
              </a:rPr>
              <a:t>tried</a:t>
            </a:r>
            <a:r>
              <a:rPr lang="en-GB" sz="1800" i="1" spc="-87" dirty="0">
                <a:latin typeface="Calibri" panose="020F0502020204030204" pitchFamily="34" charset="0"/>
                <a:cs typeface="Calibri" panose="020F0502020204030204" pitchFamily="34" charset="0"/>
              </a:rPr>
              <a:t> </a:t>
            </a:r>
            <a:r>
              <a:rPr lang="en-GB" sz="1800" i="1" spc="-35" dirty="0">
                <a:latin typeface="Calibri" panose="020F0502020204030204" pitchFamily="34" charset="0"/>
                <a:cs typeface="Calibri" panose="020F0502020204030204" pitchFamily="34" charset="0"/>
              </a:rPr>
              <a:t>to</a:t>
            </a:r>
            <a:r>
              <a:rPr lang="en-GB" sz="1800" i="1" spc="-87" dirty="0">
                <a:latin typeface="Calibri" panose="020F0502020204030204" pitchFamily="34" charset="0"/>
                <a:cs typeface="Calibri" panose="020F0502020204030204" pitchFamily="34" charset="0"/>
              </a:rPr>
              <a:t> </a:t>
            </a:r>
            <a:r>
              <a:rPr lang="en-GB" sz="1800" i="1" spc="-38" dirty="0">
                <a:latin typeface="Calibri" panose="020F0502020204030204" pitchFamily="34" charset="0"/>
                <a:cs typeface="Calibri" panose="020F0502020204030204" pitchFamily="34" charset="0"/>
              </a:rPr>
              <a:t>share</a:t>
            </a:r>
            <a:r>
              <a:rPr lang="en-GB" sz="1800" i="1" spc="-90" dirty="0">
                <a:latin typeface="Calibri" panose="020F0502020204030204" pitchFamily="34" charset="0"/>
                <a:cs typeface="Calibri" panose="020F0502020204030204" pitchFamily="34" charset="0"/>
              </a:rPr>
              <a:t> </a:t>
            </a:r>
            <a:r>
              <a:rPr lang="en-GB" sz="1800" i="1" spc="-22" dirty="0">
                <a:latin typeface="Calibri" panose="020F0502020204030204" pitchFamily="34" charset="0"/>
                <a:cs typeface="Calibri" panose="020F0502020204030204" pitchFamily="34" charset="0"/>
              </a:rPr>
              <a:t>with</a:t>
            </a:r>
            <a:r>
              <a:rPr lang="en-GB" sz="1800" i="1" spc="-87" dirty="0">
                <a:latin typeface="Calibri" panose="020F0502020204030204" pitchFamily="34" charset="0"/>
                <a:cs typeface="Calibri" panose="020F0502020204030204" pitchFamily="34" charset="0"/>
              </a:rPr>
              <a:t> </a:t>
            </a:r>
            <a:r>
              <a:rPr lang="en-GB" sz="1800" i="1" spc="-38" dirty="0">
                <a:latin typeface="Calibri" panose="020F0502020204030204" pitchFamily="34" charset="0"/>
                <a:cs typeface="Calibri" panose="020F0502020204030204" pitchFamily="34" charset="0"/>
              </a:rPr>
              <a:t>others</a:t>
            </a:r>
            <a:r>
              <a:rPr lang="en-GB" sz="1800" i="1" spc="-87" dirty="0">
                <a:latin typeface="Calibri" panose="020F0502020204030204" pitchFamily="34" charset="0"/>
                <a:cs typeface="Calibri" panose="020F0502020204030204" pitchFamily="34" charset="0"/>
              </a:rPr>
              <a:t> </a:t>
            </a:r>
            <a:r>
              <a:rPr lang="en-GB" sz="1800" i="1" spc="-32" dirty="0">
                <a:latin typeface="Calibri" panose="020F0502020204030204" pitchFamily="34" charset="0"/>
                <a:cs typeface="Calibri" panose="020F0502020204030204" pitchFamily="34" charset="0"/>
              </a:rPr>
              <a:t>that</a:t>
            </a:r>
            <a:r>
              <a:rPr lang="en-GB" sz="1800" i="1" spc="-87" dirty="0">
                <a:latin typeface="Calibri" panose="020F0502020204030204" pitchFamily="34" charset="0"/>
                <a:cs typeface="Calibri" panose="020F0502020204030204" pitchFamily="34" charset="0"/>
              </a:rPr>
              <a:t> </a:t>
            </a:r>
            <a:r>
              <a:rPr lang="en-GB" sz="1800" i="1" spc="-48" dirty="0">
                <a:latin typeface="Calibri" panose="020F0502020204030204" pitchFamily="34" charset="0"/>
                <a:cs typeface="Calibri" panose="020F0502020204030204" pitchFamily="34" charset="0"/>
              </a:rPr>
              <a:t>don't</a:t>
            </a:r>
            <a:r>
              <a:rPr lang="en-GB" sz="1800" i="1" spc="-90" dirty="0">
                <a:latin typeface="Calibri" panose="020F0502020204030204" pitchFamily="34" charset="0"/>
                <a:cs typeface="Calibri" panose="020F0502020204030204" pitchFamily="34" charset="0"/>
              </a:rPr>
              <a:t> </a:t>
            </a:r>
            <a:r>
              <a:rPr lang="en-GB" sz="1800" i="1" spc="-32" dirty="0">
                <a:latin typeface="Calibri" panose="020F0502020204030204" pitchFamily="34" charset="0"/>
                <a:cs typeface="Calibri" panose="020F0502020204030204" pitchFamily="34" charset="0"/>
              </a:rPr>
              <a:t>usually</a:t>
            </a:r>
            <a:r>
              <a:rPr lang="en-GB" sz="1800" i="1" spc="-87" dirty="0">
                <a:latin typeface="Calibri" panose="020F0502020204030204" pitchFamily="34" charset="0"/>
                <a:cs typeface="Calibri" panose="020F0502020204030204" pitchFamily="34" charset="0"/>
              </a:rPr>
              <a:t> </a:t>
            </a:r>
            <a:r>
              <a:rPr lang="en-GB" sz="1800" i="1" spc="-35" dirty="0">
                <a:latin typeface="Calibri" panose="020F0502020204030204" pitchFamily="34" charset="0"/>
                <a:cs typeface="Calibri" panose="020F0502020204030204" pitchFamily="34" charset="0"/>
              </a:rPr>
              <a:t>access</a:t>
            </a:r>
            <a:r>
              <a:rPr lang="en-GB" sz="1800" i="1" spc="-87" dirty="0">
                <a:latin typeface="Calibri" panose="020F0502020204030204" pitchFamily="34" charset="0"/>
                <a:cs typeface="Calibri" panose="020F0502020204030204" pitchFamily="34" charset="0"/>
              </a:rPr>
              <a:t> </a:t>
            </a:r>
            <a:r>
              <a:rPr lang="en-GB" sz="1800" i="1" spc="-45" dirty="0">
                <a:latin typeface="Calibri" panose="020F0502020204030204" pitchFamily="34" charset="0"/>
                <a:cs typeface="Calibri" panose="020F0502020204030204" pitchFamily="34" charset="0"/>
              </a:rPr>
              <a:t>the</a:t>
            </a:r>
            <a:r>
              <a:rPr lang="en-GB" sz="1800" i="1" spc="-87" dirty="0">
                <a:latin typeface="Calibri" panose="020F0502020204030204" pitchFamily="34" charset="0"/>
                <a:cs typeface="Calibri" panose="020F0502020204030204" pitchFamily="34" charset="0"/>
              </a:rPr>
              <a:t> </a:t>
            </a:r>
            <a:r>
              <a:rPr lang="en-GB" sz="1800" i="1" spc="-48" dirty="0">
                <a:latin typeface="Calibri" panose="020F0502020204030204" pitchFamily="34" charset="0"/>
                <a:cs typeface="Calibri" panose="020F0502020204030204" pitchFamily="34" charset="0"/>
              </a:rPr>
              <a:t>high</a:t>
            </a:r>
            <a:r>
              <a:rPr lang="en-GB" sz="1800" i="1" spc="-90" dirty="0">
                <a:latin typeface="Calibri" panose="020F0502020204030204" pitchFamily="34" charset="0"/>
                <a:cs typeface="Calibri" panose="020F0502020204030204" pitchFamily="34" charset="0"/>
              </a:rPr>
              <a:t> </a:t>
            </a:r>
            <a:r>
              <a:rPr lang="en-GB" sz="1800" i="1" spc="-6" dirty="0">
                <a:latin typeface="Calibri" panose="020F0502020204030204" pitchFamily="34" charset="0"/>
                <a:cs typeface="Calibri" panose="020F0502020204030204" pitchFamily="34" charset="0"/>
              </a:rPr>
              <a:t>quality, </a:t>
            </a:r>
            <a:r>
              <a:rPr lang="en-GB" sz="1800" i="1" spc="-51" dirty="0">
                <a:latin typeface="Calibri" panose="020F0502020204030204" pitchFamily="34" charset="0"/>
                <a:cs typeface="Calibri" panose="020F0502020204030204" pitchFamily="34" charset="0"/>
              </a:rPr>
              <a:t>organic,</a:t>
            </a:r>
            <a:r>
              <a:rPr lang="en-GB" sz="1800" i="1" spc="-103" dirty="0">
                <a:latin typeface="Calibri" panose="020F0502020204030204" pitchFamily="34" charset="0"/>
                <a:cs typeface="Calibri" panose="020F0502020204030204" pitchFamily="34" charset="0"/>
              </a:rPr>
              <a:t> </a:t>
            </a:r>
            <a:r>
              <a:rPr lang="en-GB" sz="1800" i="1" spc="-48" dirty="0">
                <a:latin typeface="Calibri" panose="020F0502020204030204" pitchFamily="34" charset="0"/>
                <a:cs typeface="Calibri" panose="020F0502020204030204" pitchFamily="34" charset="0"/>
              </a:rPr>
              <a:t>good</a:t>
            </a:r>
            <a:r>
              <a:rPr lang="en-GB" sz="1800" i="1" spc="-99" dirty="0">
                <a:latin typeface="Calibri" panose="020F0502020204030204" pitchFamily="34" charset="0"/>
                <a:cs typeface="Calibri" panose="020F0502020204030204" pitchFamily="34" charset="0"/>
              </a:rPr>
              <a:t> </a:t>
            </a:r>
            <a:r>
              <a:rPr lang="en-GB" sz="1800" i="1" spc="-35" dirty="0">
                <a:latin typeface="Calibri" panose="020F0502020204030204" pitchFamily="34" charset="0"/>
                <a:cs typeface="Calibri" panose="020F0502020204030204" pitchFamily="34" charset="0"/>
              </a:rPr>
              <a:t>food</a:t>
            </a:r>
            <a:r>
              <a:rPr lang="en-GB" sz="1800" i="1" spc="-99" dirty="0">
                <a:latin typeface="Calibri" panose="020F0502020204030204" pitchFamily="34" charset="0"/>
                <a:cs typeface="Calibri" panose="020F0502020204030204" pitchFamily="34" charset="0"/>
              </a:rPr>
              <a:t> </a:t>
            </a:r>
            <a:r>
              <a:rPr lang="en-GB" sz="1800" i="1" spc="-22" dirty="0">
                <a:latin typeface="Calibri" panose="020F0502020204030204" pitchFamily="34" charset="0"/>
                <a:cs typeface="Calibri" panose="020F0502020204030204" pitchFamily="34" charset="0"/>
              </a:rPr>
              <a:t>we</a:t>
            </a:r>
            <a:r>
              <a:rPr lang="en-GB" sz="1800" i="1" spc="-99" dirty="0">
                <a:latin typeface="Calibri" panose="020F0502020204030204" pitchFamily="34" charset="0"/>
                <a:cs typeface="Calibri" panose="020F0502020204030204" pitchFamily="34" charset="0"/>
              </a:rPr>
              <a:t> </a:t>
            </a:r>
            <a:r>
              <a:rPr lang="en-GB" sz="1800" i="1" spc="-48" dirty="0">
                <a:latin typeface="Calibri" panose="020F0502020204030204" pitchFamily="34" charset="0"/>
                <a:cs typeface="Calibri" panose="020F0502020204030204" pitchFamily="34" charset="0"/>
              </a:rPr>
              <a:t>grow,</a:t>
            </a:r>
            <a:r>
              <a:rPr lang="en-GB" sz="1800" i="1" spc="-99" dirty="0">
                <a:latin typeface="Calibri" panose="020F0502020204030204" pitchFamily="34" charset="0"/>
                <a:cs typeface="Calibri" panose="020F0502020204030204" pitchFamily="34" charset="0"/>
              </a:rPr>
              <a:t> </a:t>
            </a:r>
            <a:r>
              <a:rPr lang="en-GB" sz="1800" i="1" spc="-48" dirty="0">
                <a:latin typeface="Calibri" panose="020F0502020204030204" pitchFamily="34" charset="0"/>
                <a:cs typeface="Calibri" panose="020F0502020204030204" pitchFamily="34" charset="0"/>
              </a:rPr>
              <a:t>but</a:t>
            </a:r>
            <a:r>
              <a:rPr lang="en-GB" sz="1800" i="1" spc="-103" dirty="0">
                <a:latin typeface="Calibri" panose="020F0502020204030204" pitchFamily="34" charset="0"/>
                <a:cs typeface="Calibri" panose="020F0502020204030204" pitchFamily="34" charset="0"/>
              </a:rPr>
              <a:t> </a:t>
            </a:r>
            <a:r>
              <a:rPr lang="en-GB" sz="1800" i="1" spc="-51" dirty="0">
                <a:latin typeface="Calibri" panose="020F0502020204030204" pitchFamily="34" charset="0"/>
                <a:cs typeface="Calibri" panose="020F0502020204030204" pitchFamily="34" charset="0"/>
              </a:rPr>
              <a:t>have</a:t>
            </a:r>
            <a:r>
              <a:rPr lang="en-GB" sz="1800" i="1" spc="-99" dirty="0">
                <a:latin typeface="Calibri" panose="020F0502020204030204" pitchFamily="34" charset="0"/>
                <a:cs typeface="Calibri" panose="020F0502020204030204" pitchFamily="34" charset="0"/>
              </a:rPr>
              <a:t> </a:t>
            </a:r>
            <a:r>
              <a:rPr lang="en-GB" sz="1800" i="1" spc="-54" dirty="0">
                <a:latin typeface="Calibri" panose="020F0502020204030204" pitchFamily="34" charset="0"/>
                <a:cs typeface="Calibri" panose="020F0502020204030204" pitchFamily="34" charset="0"/>
              </a:rPr>
              <a:t>been</a:t>
            </a:r>
            <a:r>
              <a:rPr lang="en-GB" sz="1800" i="1" spc="-99" dirty="0">
                <a:latin typeface="Calibri" panose="020F0502020204030204" pitchFamily="34" charset="0"/>
                <a:cs typeface="Calibri" panose="020F0502020204030204" pitchFamily="34" charset="0"/>
              </a:rPr>
              <a:t> </a:t>
            </a:r>
            <a:r>
              <a:rPr lang="en-GB" sz="1800" i="1" spc="-6" dirty="0">
                <a:latin typeface="Calibri" panose="020F0502020204030204" pitchFamily="34" charset="0"/>
                <a:cs typeface="Calibri" panose="020F0502020204030204" pitchFamily="34" charset="0"/>
              </a:rPr>
              <a:t>faced</a:t>
            </a:r>
            <a:r>
              <a:rPr lang="en-GB" sz="1800" i="1" spc="96" dirty="0">
                <a:latin typeface="Calibri" panose="020F0502020204030204" pitchFamily="34" charset="0"/>
                <a:cs typeface="Calibri" panose="020F0502020204030204" pitchFamily="34" charset="0"/>
              </a:rPr>
              <a:t> </a:t>
            </a:r>
            <a:r>
              <a:rPr lang="en-GB" sz="1800" i="1" spc="-22" dirty="0">
                <a:latin typeface="Calibri" panose="020F0502020204030204" pitchFamily="34" charset="0"/>
                <a:cs typeface="Calibri" panose="020F0502020204030204" pitchFamily="34" charset="0"/>
              </a:rPr>
              <a:t>with</a:t>
            </a:r>
            <a:r>
              <a:rPr lang="en-GB" sz="1800" i="1" spc="-103" dirty="0">
                <a:latin typeface="Calibri" panose="020F0502020204030204" pitchFamily="34" charset="0"/>
                <a:cs typeface="Calibri" panose="020F0502020204030204" pitchFamily="34" charset="0"/>
              </a:rPr>
              <a:t> </a:t>
            </a:r>
            <a:r>
              <a:rPr lang="en-GB" sz="1800" i="1" spc="-58" dirty="0">
                <a:latin typeface="Calibri" panose="020F0502020204030204" pitchFamily="34" charset="0"/>
                <a:cs typeface="Calibri" panose="020F0502020204030204" pitchFamily="34" charset="0"/>
              </a:rPr>
              <a:t>many</a:t>
            </a:r>
            <a:r>
              <a:rPr lang="en-GB" sz="1800" i="1" spc="-99" dirty="0">
                <a:latin typeface="Calibri" panose="020F0502020204030204" pitchFamily="34" charset="0"/>
                <a:cs typeface="Calibri" panose="020F0502020204030204" pitchFamily="34" charset="0"/>
              </a:rPr>
              <a:t> </a:t>
            </a:r>
            <a:r>
              <a:rPr lang="en-GB" sz="1800" i="1" spc="-35" dirty="0">
                <a:latin typeface="Calibri" panose="020F0502020204030204" pitchFamily="34" charset="0"/>
                <a:cs typeface="Calibri" panose="020F0502020204030204" pitchFamily="34" charset="0"/>
              </a:rPr>
              <a:t>barriers</a:t>
            </a:r>
            <a:r>
              <a:rPr lang="en-GB" sz="1800" i="1" spc="-99" dirty="0">
                <a:latin typeface="Calibri" panose="020F0502020204030204" pitchFamily="34" charset="0"/>
                <a:cs typeface="Calibri" panose="020F0502020204030204" pitchFamily="34" charset="0"/>
              </a:rPr>
              <a:t> </a:t>
            </a:r>
            <a:r>
              <a:rPr lang="en-GB" sz="1800" i="1" spc="-58" dirty="0">
                <a:latin typeface="Calibri" panose="020F0502020204030204" pitchFamily="34" charset="0"/>
                <a:cs typeface="Calibri" panose="020F0502020204030204" pitchFamily="34" charset="0"/>
              </a:rPr>
              <a:t>even</a:t>
            </a:r>
            <a:r>
              <a:rPr lang="en-GB" sz="1800" i="1" spc="-99" dirty="0">
                <a:latin typeface="Calibri" panose="020F0502020204030204" pitchFamily="34" charset="0"/>
                <a:cs typeface="Calibri" panose="020F0502020204030204" pitchFamily="34" charset="0"/>
              </a:rPr>
              <a:t> </a:t>
            </a:r>
            <a:r>
              <a:rPr lang="en-GB" sz="1800" i="1" spc="-16" dirty="0">
                <a:latin typeface="Calibri" panose="020F0502020204030204" pitchFamily="34" charset="0"/>
                <a:cs typeface="Calibri" panose="020F0502020204030204" pitchFamily="34" charset="0"/>
              </a:rPr>
              <a:t>to </a:t>
            </a:r>
            <a:r>
              <a:rPr lang="en-GB" sz="1800" i="1" spc="-45" dirty="0">
                <a:latin typeface="Calibri" panose="020F0502020204030204" pitchFamily="34" charset="0"/>
                <a:cs typeface="Calibri" panose="020F0502020204030204" pitchFamily="34" charset="0"/>
              </a:rPr>
              <a:t>giving</a:t>
            </a:r>
            <a:r>
              <a:rPr lang="en-GB" sz="1800" i="1" spc="-87" dirty="0">
                <a:latin typeface="Calibri" panose="020F0502020204030204" pitchFamily="34" charset="0"/>
                <a:cs typeface="Calibri" panose="020F0502020204030204" pitchFamily="34" charset="0"/>
              </a:rPr>
              <a:t> </a:t>
            </a:r>
            <a:r>
              <a:rPr lang="en-GB" sz="1800" i="1" spc="-48" dirty="0">
                <a:latin typeface="Calibri" panose="020F0502020204030204" pitchFamily="34" charset="0"/>
                <a:cs typeface="Calibri" panose="020F0502020204030204" pitchFamily="34" charset="0"/>
              </a:rPr>
              <a:t>our</a:t>
            </a:r>
            <a:r>
              <a:rPr lang="en-GB" sz="1800" i="1" spc="-83" dirty="0">
                <a:latin typeface="Calibri" panose="020F0502020204030204" pitchFamily="34" charset="0"/>
                <a:cs typeface="Calibri" panose="020F0502020204030204" pitchFamily="34" charset="0"/>
              </a:rPr>
              <a:t> </a:t>
            </a:r>
            <a:r>
              <a:rPr lang="en-GB" sz="1800" i="1" spc="-35" dirty="0">
                <a:latin typeface="Calibri" panose="020F0502020204030204" pitchFamily="34" charset="0"/>
                <a:cs typeface="Calibri" panose="020F0502020204030204" pitchFamily="34" charset="0"/>
              </a:rPr>
              <a:t>surplus</a:t>
            </a:r>
            <a:r>
              <a:rPr lang="en-GB" sz="1800" i="1" spc="-83" dirty="0">
                <a:latin typeface="Calibri" panose="020F0502020204030204" pitchFamily="34" charset="0"/>
                <a:cs typeface="Calibri" panose="020F0502020204030204" pitchFamily="34" charset="0"/>
              </a:rPr>
              <a:t> </a:t>
            </a:r>
            <a:r>
              <a:rPr lang="en-GB" sz="1800" i="1" spc="-13" dirty="0">
                <a:latin typeface="Calibri" panose="020F0502020204030204" pitchFamily="34" charset="0"/>
                <a:cs typeface="Calibri" panose="020F0502020204030204" pitchFamily="34" charset="0"/>
              </a:rPr>
              <a:t>away.”</a:t>
            </a:r>
          </a:p>
          <a:p>
            <a:pPr marL="67964" marR="63081" algn="ctr">
              <a:lnSpc>
                <a:spcPct val="115300"/>
              </a:lnSpc>
            </a:pPr>
            <a:endParaRPr lang="en-GB" sz="1800" i="1" spc="-13" dirty="0">
              <a:latin typeface="Calibri" panose="020F0502020204030204" pitchFamily="34" charset="0"/>
              <a:cs typeface="Calibri" panose="020F050202020403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p:nvPr/>
        </p:nvSpPr>
        <p:spPr>
          <a:xfrm>
            <a:off x="0" y="6478111"/>
            <a:ext cx="9143999" cy="372408"/>
          </a:xfrm>
          <a:custGeom>
            <a:avLst/>
            <a:gdLst/>
            <a:ahLst/>
            <a:cxnLst/>
            <a:rect l="l" t="t" r="r" b="b"/>
            <a:pathLst>
              <a:path w="7556500" h="581025">
                <a:moveTo>
                  <a:pt x="7555991" y="580536"/>
                </a:moveTo>
                <a:lnTo>
                  <a:pt x="0" y="580536"/>
                </a:lnTo>
                <a:lnTo>
                  <a:pt x="0" y="0"/>
                </a:lnTo>
                <a:lnTo>
                  <a:pt x="7555991" y="0"/>
                </a:lnTo>
                <a:lnTo>
                  <a:pt x="7555991" y="580536"/>
                </a:lnTo>
                <a:close/>
              </a:path>
            </a:pathLst>
          </a:custGeom>
          <a:solidFill>
            <a:srgbClr val="AB288E"/>
          </a:solidFill>
        </p:spPr>
        <p:txBody>
          <a:bodyPr wrap="square" lIns="0" tIns="0" rIns="0" bIns="0" rtlCol="0"/>
          <a:lstStyle/>
          <a:p>
            <a:endParaRPr/>
          </a:p>
        </p:txBody>
      </p:sp>
      <p:sp>
        <p:nvSpPr>
          <p:cNvPr id="5" name="object 5"/>
          <p:cNvSpPr txBox="1"/>
          <p:nvPr/>
        </p:nvSpPr>
        <p:spPr>
          <a:xfrm>
            <a:off x="2209800" y="152400"/>
            <a:ext cx="6705600" cy="5838758"/>
          </a:xfrm>
          <a:prstGeom prst="rect">
            <a:avLst/>
          </a:prstGeom>
        </p:spPr>
        <p:txBody>
          <a:bodyPr vert="horz" wrap="square" lIns="0" tIns="89134" rIns="0" bIns="0" rtlCol="0">
            <a:spAutoFit/>
          </a:bodyPr>
          <a:lstStyle/>
          <a:p>
            <a:pPr marL="8139" marR="4477" algn="just">
              <a:lnSpc>
                <a:spcPct val="115300"/>
              </a:lnSpc>
              <a:spcBef>
                <a:spcPts val="64"/>
              </a:spcBef>
            </a:pPr>
            <a:r>
              <a:rPr lang="en-GB" sz="2800" spc="-6" dirty="0">
                <a:solidFill>
                  <a:srgbClr val="AB288E"/>
                </a:solidFill>
                <a:latin typeface="Calibri" panose="020F0502020204030204" pitchFamily="34" charset="0"/>
                <a:cs typeface="Calibri" panose="020F0502020204030204" pitchFamily="34" charset="0"/>
              </a:rPr>
              <a:t>Locating Ourselves</a:t>
            </a:r>
          </a:p>
          <a:p>
            <a:pPr marL="8139" marR="4477" algn="just">
              <a:lnSpc>
                <a:spcPct val="115300"/>
              </a:lnSpc>
              <a:spcBef>
                <a:spcPts val="64"/>
              </a:spcBef>
            </a:pPr>
            <a:endParaRPr lang="en-GB" sz="1400" dirty="0">
              <a:latin typeface="Calibri" panose="020F0502020204030204" pitchFamily="34" charset="0"/>
              <a:cs typeface="Calibri" panose="020F0502020204030204" pitchFamily="34" charset="0"/>
            </a:endParaRPr>
          </a:p>
          <a:p>
            <a:pPr marL="67964" marR="63081" algn="ctr">
              <a:lnSpc>
                <a:spcPct val="115300"/>
              </a:lnSpc>
            </a:pPr>
            <a:r>
              <a:rPr lang="en-GB" sz="1600" b="0" i="1" u="none" strike="noStrike" dirty="0">
                <a:solidFill>
                  <a:srgbClr val="000000"/>
                </a:solidFill>
                <a:effectLst/>
                <a:latin typeface="+mn-lt"/>
              </a:rPr>
              <a:t>“There are a mixture of work and education backgrounds amongst the people that are involved in running our farm, but everyone seems to have financial security. People also have time available to attend meetings and/or do practical work on an unpaid basis.” </a:t>
            </a:r>
          </a:p>
          <a:p>
            <a:pPr marL="67964" marR="63081" algn="ctr">
              <a:lnSpc>
                <a:spcPct val="115300"/>
              </a:lnSpc>
            </a:pPr>
            <a:endParaRPr lang="en-GB" sz="1600" i="1" dirty="0">
              <a:solidFill>
                <a:srgbClr val="000000"/>
              </a:solidFill>
              <a:latin typeface="+mn-lt"/>
            </a:endParaRPr>
          </a:p>
          <a:p>
            <a:pPr marL="67964" marR="63081" algn="ctr">
              <a:lnSpc>
                <a:spcPct val="115300"/>
              </a:lnSpc>
            </a:pPr>
            <a:r>
              <a:rPr lang="en-GB" sz="1600" b="0" i="1" u="none" strike="noStrike" dirty="0">
                <a:solidFill>
                  <a:srgbClr val="000000"/>
                </a:solidFill>
                <a:effectLst/>
                <a:latin typeface="+mn-lt"/>
              </a:rPr>
              <a:t>“The majority of members are privileged; white, mainly middle class, well educated, able bodied.” </a:t>
            </a:r>
          </a:p>
          <a:p>
            <a:pPr marL="67964" marR="63081" algn="ctr">
              <a:lnSpc>
                <a:spcPct val="115300"/>
              </a:lnSpc>
            </a:pPr>
            <a:endParaRPr lang="en-GB" sz="1600" i="1" dirty="0">
              <a:solidFill>
                <a:srgbClr val="000000"/>
              </a:solidFill>
              <a:latin typeface="+mn-lt"/>
            </a:endParaRPr>
          </a:p>
          <a:p>
            <a:pPr marL="67964" marR="63081" algn="l">
              <a:lnSpc>
                <a:spcPct val="115300"/>
              </a:lnSpc>
            </a:pPr>
            <a:r>
              <a:rPr lang="en-GB" sz="2800" b="0" u="none" strike="noStrike" dirty="0">
                <a:solidFill>
                  <a:srgbClr val="AC358E"/>
                </a:solidFill>
                <a:effectLst/>
                <a:latin typeface="+mn-lt"/>
              </a:rPr>
              <a:t>And then exploring barriers</a:t>
            </a:r>
          </a:p>
          <a:p>
            <a:pPr marL="67964" marR="63081" algn="ctr">
              <a:lnSpc>
                <a:spcPct val="115300"/>
              </a:lnSpc>
            </a:pPr>
            <a:endParaRPr lang="en-GB" sz="1600" i="1" dirty="0">
              <a:solidFill>
                <a:srgbClr val="000000"/>
              </a:solidFill>
              <a:latin typeface="+mn-lt"/>
            </a:endParaRPr>
          </a:p>
          <a:p>
            <a:pPr marL="67964" marR="63081" algn="l">
              <a:lnSpc>
                <a:spcPct val="115300"/>
              </a:lnSpc>
            </a:pPr>
            <a:r>
              <a:rPr lang="en-GB" sz="1600" b="0" u="none" strike="noStrike" dirty="0">
                <a:solidFill>
                  <a:srgbClr val="000000"/>
                </a:solidFill>
                <a:effectLst/>
                <a:latin typeface="+mn-lt"/>
              </a:rPr>
              <a:t>The barriers identified fell into three different themes: Economic, Sociocultural and Physical and Communication.</a:t>
            </a:r>
            <a:endParaRPr lang="en-GB" sz="1600" dirty="0">
              <a:latin typeface="+mn-lt"/>
              <a:cs typeface="Calibri" panose="020F0502020204030204" pitchFamily="34" charset="0"/>
            </a:endParaRPr>
          </a:p>
          <a:p>
            <a:pPr algn="ctr" rtl="0">
              <a:spcBef>
                <a:spcPts val="0"/>
              </a:spcBef>
              <a:spcAft>
                <a:spcPts val="0"/>
              </a:spcAft>
            </a:pPr>
            <a:endParaRPr lang="en-GB" sz="1400" b="0" i="1" u="none" strike="noStrike" dirty="0">
              <a:solidFill>
                <a:srgbClr val="000000"/>
              </a:solidFill>
              <a:effectLst/>
              <a:latin typeface="Calibri" panose="020F0502020204030204" pitchFamily="34" charset="0"/>
            </a:endParaRPr>
          </a:p>
          <a:p>
            <a:pPr algn="ctr" rtl="0">
              <a:spcBef>
                <a:spcPts val="0"/>
              </a:spcBef>
              <a:spcAft>
                <a:spcPts val="0"/>
              </a:spcAft>
            </a:pPr>
            <a:endParaRPr lang="en-GB" sz="1400" b="0" dirty="0">
              <a:effectLst/>
            </a:endParaRPr>
          </a:p>
          <a:p>
            <a:br>
              <a:rPr lang="en-GB" sz="1400" dirty="0"/>
            </a:br>
            <a:endParaRPr lang="en-GB" sz="1400" dirty="0">
              <a:latin typeface="Calibri" panose="020F0502020204030204" pitchFamily="34" charset="0"/>
              <a:cs typeface="Calibri" panose="020F0502020204030204" pitchFamily="34" charset="0"/>
            </a:endParaRPr>
          </a:p>
          <a:p>
            <a:pPr marL="8139">
              <a:spcBef>
                <a:spcPts val="702"/>
              </a:spcBef>
            </a:pPr>
            <a:endParaRPr sz="2800" dirty="0">
              <a:latin typeface="+mj-lt"/>
              <a:cs typeface="Times New Roman"/>
            </a:endParaRPr>
          </a:p>
        </p:txBody>
      </p:sp>
      <p:pic>
        <p:nvPicPr>
          <p:cNvPr id="9" name="object 3">
            <a:extLst>
              <a:ext uri="{FF2B5EF4-FFF2-40B4-BE49-F238E27FC236}">
                <a16:creationId xmlns:a16="http://schemas.microsoft.com/office/drawing/2014/main" id="{455C4C66-DF3D-F947-9916-BFCFDB47EB0D}"/>
              </a:ext>
            </a:extLst>
          </p:cNvPr>
          <p:cNvPicPr/>
          <p:nvPr/>
        </p:nvPicPr>
        <p:blipFill>
          <a:blip r:embed="rId3" cstate="print"/>
          <a:stretch>
            <a:fillRect/>
          </a:stretch>
        </p:blipFill>
        <p:spPr>
          <a:xfrm>
            <a:off x="0" y="0"/>
            <a:ext cx="1981200" cy="6858000"/>
          </a:xfrm>
          <a:prstGeom prst="rect">
            <a:avLst/>
          </a:prstGeom>
        </p:spPr>
      </p:pic>
      <p:sp>
        <p:nvSpPr>
          <p:cNvPr id="11" name="TextBox 10">
            <a:extLst>
              <a:ext uri="{FF2B5EF4-FFF2-40B4-BE49-F238E27FC236}">
                <a16:creationId xmlns:a16="http://schemas.microsoft.com/office/drawing/2014/main" id="{096AA8AF-959A-7E45-9F15-A8E35CBF2A14}"/>
              </a:ext>
            </a:extLst>
          </p:cNvPr>
          <p:cNvSpPr txBox="1"/>
          <p:nvPr/>
        </p:nvSpPr>
        <p:spPr>
          <a:xfrm>
            <a:off x="3106141" y="6457890"/>
            <a:ext cx="4876800" cy="400110"/>
          </a:xfrm>
          <a:prstGeom prst="rect">
            <a:avLst/>
          </a:prstGeom>
          <a:noFill/>
        </p:spPr>
        <p:txBody>
          <a:bodyPr wrap="square">
            <a:spAutoFit/>
          </a:bodyPr>
          <a:lstStyle/>
          <a:p>
            <a:r>
              <a:rPr lang="en-GB" sz="2000" dirty="0" err="1">
                <a:solidFill>
                  <a:schemeClr val="bg1"/>
                </a:solidFill>
                <a:latin typeface="+mj-lt"/>
              </a:rPr>
              <a:t>www.communitysupportedagriculture.org.uk</a:t>
            </a:r>
            <a:endParaRPr lang="en-GB" sz="2000" dirty="0">
              <a:solidFill>
                <a:schemeClr val="bg1"/>
              </a:solidFill>
              <a:latin typeface="+mj-lt"/>
            </a:endParaRPr>
          </a:p>
        </p:txBody>
      </p:sp>
    </p:spTree>
    <p:extLst>
      <p:ext uri="{BB962C8B-B14F-4D97-AF65-F5344CB8AC3E}">
        <p14:creationId xmlns:p14="http://schemas.microsoft.com/office/powerpoint/2010/main" val="2643906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p:nvPr/>
        </p:nvSpPr>
        <p:spPr>
          <a:xfrm>
            <a:off x="0" y="6478111"/>
            <a:ext cx="9143999" cy="372408"/>
          </a:xfrm>
          <a:custGeom>
            <a:avLst/>
            <a:gdLst/>
            <a:ahLst/>
            <a:cxnLst/>
            <a:rect l="l" t="t" r="r" b="b"/>
            <a:pathLst>
              <a:path w="7556500" h="581025">
                <a:moveTo>
                  <a:pt x="7555991" y="580536"/>
                </a:moveTo>
                <a:lnTo>
                  <a:pt x="0" y="580536"/>
                </a:lnTo>
                <a:lnTo>
                  <a:pt x="0" y="0"/>
                </a:lnTo>
                <a:lnTo>
                  <a:pt x="7555991" y="0"/>
                </a:lnTo>
                <a:lnTo>
                  <a:pt x="7555991" y="580536"/>
                </a:lnTo>
                <a:close/>
              </a:path>
            </a:pathLst>
          </a:custGeom>
          <a:solidFill>
            <a:srgbClr val="AB288E"/>
          </a:solidFill>
        </p:spPr>
        <p:txBody>
          <a:bodyPr wrap="square" lIns="0" tIns="0" rIns="0" bIns="0" rtlCol="0"/>
          <a:lstStyle/>
          <a:p>
            <a:endParaRPr/>
          </a:p>
        </p:txBody>
      </p:sp>
      <p:sp>
        <p:nvSpPr>
          <p:cNvPr id="5" name="object 5"/>
          <p:cNvSpPr txBox="1"/>
          <p:nvPr/>
        </p:nvSpPr>
        <p:spPr>
          <a:xfrm>
            <a:off x="2191741" y="152400"/>
            <a:ext cx="6705600" cy="7132445"/>
          </a:xfrm>
          <a:prstGeom prst="rect">
            <a:avLst/>
          </a:prstGeom>
        </p:spPr>
        <p:txBody>
          <a:bodyPr vert="horz" wrap="square" lIns="0" tIns="89134" rIns="0" bIns="0" rtlCol="0">
            <a:spAutoFit/>
          </a:bodyPr>
          <a:lstStyle/>
          <a:p>
            <a:pPr marL="8139" marR="4477" algn="just">
              <a:lnSpc>
                <a:spcPct val="115300"/>
              </a:lnSpc>
              <a:spcBef>
                <a:spcPts val="64"/>
              </a:spcBef>
            </a:pPr>
            <a:r>
              <a:rPr lang="en-GB" sz="2800" spc="-6" dirty="0">
                <a:solidFill>
                  <a:srgbClr val="AB288E"/>
                </a:solidFill>
                <a:latin typeface="Calibri" panose="020F0502020204030204" pitchFamily="34" charset="0"/>
                <a:cs typeface="Calibri" panose="020F0502020204030204" pitchFamily="34" charset="0"/>
              </a:rPr>
              <a:t>Barriers: Economic</a:t>
            </a:r>
            <a:endParaRPr lang="en-GB" sz="1400" dirty="0">
              <a:latin typeface="Calibri" panose="020F0502020204030204" pitchFamily="34" charset="0"/>
              <a:cs typeface="Calibri" panose="020F0502020204030204" pitchFamily="34" charset="0"/>
            </a:endParaRPr>
          </a:p>
          <a:p>
            <a:pPr marL="349238" marR="58604" indent="-285750" algn="l">
              <a:lnSpc>
                <a:spcPct val="115300"/>
              </a:lnSpc>
              <a:buFont typeface="Arial" panose="020B0604020202020204" pitchFamily="34" charset="0"/>
              <a:buChar char="•"/>
            </a:pPr>
            <a:r>
              <a:rPr lang="en-GB" sz="1600" b="0" i="0" u="none" strike="noStrike" dirty="0">
                <a:solidFill>
                  <a:srgbClr val="000000"/>
                </a:solidFill>
                <a:effectLst/>
                <a:latin typeface="Calibri" panose="020F0502020204030204" pitchFamily="34" charset="0"/>
                <a:cs typeface="Calibri" panose="020F0502020204030204" pitchFamily="34" charset="0"/>
              </a:rPr>
              <a:t>Economic barriers clearly exist</a:t>
            </a:r>
          </a:p>
          <a:p>
            <a:pPr marL="349238" marR="58604" indent="-285750" algn="l">
              <a:lnSpc>
                <a:spcPct val="115300"/>
              </a:lnSpc>
              <a:buFont typeface="Arial" panose="020B0604020202020204" pitchFamily="34" charset="0"/>
              <a:buChar char="•"/>
            </a:pPr>
            <a:r>
              <a:rPr lang="en-GB" sz="1600" dirty="0">
                <a:solidFill>
                  <a:srgbClr val="000000"/>
                </a:solidFill>
                <a:latin typeface="Calibri" panose="020F0502020204030204" pitchFamily="34" charset="0"/>
                <a:cs typeface="Calibri" panose="020F0502020204030204" pitchFamily="34" charset="0"/>
              </a:rPr>
              <a:t>T</a:t>
            </a:r>
            <a:r>
              <a:rPr lang="en-GB" sz="1600" b="0" i="0" u="none" strike="noStrike" dirty="0">
                <a:solidFill>
                  <a:srgbClr val="000000"/>
                </a:solidFill>
                <a:effectLst/>
                <a:latin typeface="Calibri" panose="020F0502020204030204" pitchFamily="34" charset="0"/>
                <a:cs typeface="Calibri" panose="020F0502020204030204" pitchFamily="34" charset="0"/>
              </a:rPr>
              <a:t>raditional CSA model as a barrier</a:t>
            </a:r>
          </a:p>
          <a:p>
            <a:pPr marL="349238" marR="58604" indent="-285750" algn="l">
              <a:lnSpc>
                <a:spcPct val="115300"/>
              </a:lnSpc>
              <a:buFont typeface="Arial" panose="020B0604020202020204" pitchFamily="34" charset="0"/>
              <a:buChar char="•"/>
            </a:pPr>
            <a:r>
              <a:rPr lang="en-GB" sz="1600" dirty="0">
                <a:solidFill>
                  <a:srgbClr val="000000"/>
                </a:solidFill>
                <a:latin typeface="Calibri" panose="020F0502020204030204" pitchFamily="34" charset="0"/>
                <a:cs typeface="Calibri" panose="020F0502020204030204" pitchFamily="34" charset="0"/>
              </a:rPr>
              <a:t>I</a:t>
            </a:r>
            <a:r>
              <a:rPr lang="en-GB" sz="1600" b="0" i="0" u="none" strike="noStrike" dirty="0">
                <a:solidFill>
                  <a:srgbClr val="000000"/>
                </a:solidFill>
                <a:effectLst/>
                <a:latin typeface="Calibri" panose="020F0502020204030204" pitchFamily="34" charset="0"/>
                <a:cs typeface="Calibri" panose="020F0502020204030204" pitchFamily="34" charset="0"/>
              </a:rPr>
              <a:t>ncreased administrative costs </a:t>
            </a:r>
          </a:p>
          <a:p>
            <a:pPr marL="349238" marR="58604" indent="-285750" algn="l">
              <a:lnSpc>
                <a:spcPct val="115300"/>
              </a:lnSpc>
              <a:buFont typeface="Arial" panose="020B0604020202020204" pitchFamily="34" charset="0"/>
              <a:buChar char="•"/>
            </a:pPr>
            <a:r>
              <a:rPr lang="en-GB" sz="1600" dirty="0">
                <a:solidFill>
                  <a:srgbClr val="000000"/>
                </a:solidFill>
                <a:latin typeface="Calibri" panose="020F0502020204030204" pitchFamily="34" charset="0"/>
                <a:cs typeface="Calibri" panose="020F0502020204030204" pitchFamily="34" charset="0"/>
              </a:rPr>
              <a:t>L</a:t>
            </a:r>
            <a:r>
              <a:rPr lang="en-GB" sz="1600" b="0" i="0" u="none" strike="noStrike" dirty="0">
                <a:solidFill>
                  <a:srgbClr val="000000"/>
                </a:solidFill>
                <a:effectLst/>
                <a:latin typeface="Calibri" panose="020F0502020204030204" pitchFamily="34" charset="0"/>
                <a:cs typeface="Calibri" panose="020F0502020204030204" pitchFamily="34" charset="0"/>
              </a:rPr>
              <a:t>ack of resource</a:t>
            </a:r>
          </a:p>
          <a:p>
            <a:pPr marL="349238" marR="58604" indent="-285750" algn="l">
              <a:lnSpc>
                <a:spcPct val="115300"/>
              </a:lnSpc>
              <a:buFont typeface="Arial" panose="020B0604020202020204" pitchFamily="34" charset="0"/>
              <a:buChar char="•"/>
            </a:pPr>
            <a:r>
              <a:rPr lang="en-GB" sz="1600" dirty="0">
                <a:solidFill>
                  <a:srgbClr val="000000"/>
                </a:solidFill>
                <a:latin typeface="Calibri" panose="020F0502020204030204" pitchFamily="34" charset="0"/>
                <a:cs typeface="Calibri" panose="020F0502020204030204" pitchFamily="34" charset="0"/>
              </a:rPr>
              <a:t>C</a:t>
            </a:r>
            <a:r>
              <a:rPr lang="en-GB" sz="1600" b="0" i="0" u="none" strike="noStrike" dirty="0">
                <a:solidFill>
                  <a:srgbClr val="000000"/>
                </a:solidFill>
                <a:effectLst/>
                <a:latin typeface="Calibri" panose="020F0502020204030204" pitchFamily="34" charset="0"/>
                <a:cs typeface="Calibri" panose="020F0502020204030204" pitchFamily="34" charset="0"/>
              </a:rPr>
              <a:t>ompetition </a:t>
            </a:r>
          </a:p>
          <a:p>
            <a:pPr marL="349238" marR="58604" indent="-285750" algn="l">
              <a:lnSpc>
                <a:spcPct val="115300"/>
              </a:lnSpc>
              <a:buFont typeface="Arial" panose="020B0604020202020204" pitchFamily="34" charset="0"/>
              <a:buChar char="•"/>
            </a:pPr>
            <a:r>
              <a:rPr lang="en-GB" sz="1600" dirty="0">
                <a:solidFill>
                  <a:srgbClr val="000000"/>
                </a:solidFill>
                <a:latin typeface="Calibri" panose="020F0502020204030204" pitchFamily="34" charset="0"/>
                <a:cs typeface="Calibri" panose="020F0502020204030204" pitchFamily="34" charset="0"/>
              </a:rPr>
              <a:t>But…potential for change</a:t>
            </a:r>
          </a:p>
          <a:p>
            <a:pPr marL="63488" marR="58604" algn="l">
              <a:lnSpc>
                <a:spcPct val="115300"/>
              </a:lnSpc>
            </a:pPr>
            <a:endParaRPr lang="en-GB" sz="1600" b="0" i="0" u="none" strike="noStrike" dirty="0">
              <a:solidFill>
                <a:srgbClr val="000000"/>
              </a:solidFill>
              <a:effectLst/>
              <a:latin typeface="Calibri" panose="020F0502020204030204" pitchFamily="34" charset="0"/>
              <a:cs typeface="Calibri" panose="020F0502020204030204" pitchFamily="34" charset="0"/>
            </a:endParaRPr>
          </a:p>
          <a:p>
            <a:pPr marL="63488" marR="58604" algn="ctr">
              <a:lnSpc>
                <a:spcPct val="115300"/>
              </a:lnSpc>
            </a:pPr>
            <a:r>
              <a:rPr lang="en-GB" sz="1600" b="0" i="1" u="none" strike="noStrike" dirty="0">
                <a:solidFill>
                  <a:srgbClr val="000000"/>
                </a:solidFill>
                <a:effectLst/>
                <a:latin typeface="Calibri" panose="020F0502020204030204" pitchFamily="34" charset="0"/>
                <a:cs typeface="Calibri" panose="020F0502020204030204" pitchFamily="34" charset="0"/>
              </a:rPr>
              <a:t>“Well paid growers makes food more expensive. Then we are trying to compete with supermarket prices.” </a:t>
            </a:r>
          </a:p>
          <a:p>
            <a:pPr marL="63488" marR="58604" algn="ctr">
              <a:lnSpc>
                <a:spcPct val="115300"/>
              </a:lnSpc>
            </a:pPr>
            <a:endParaRPr lang="en-GB" sz="1600" i="1" dirty="0">
              <a:solidFill>
                <a:srgbClr val="000000"/>
              </a:solidFill>
              <a:latin typeface="Calibri" panose="020F0502020204030204" pitchFamily="34" charset="0"/>
              <a:cs typeface="Calibri" panose="020F0502020204030204" pitchFamily="34" charset="0"/>
            </a:endParaRPr>
          </a:p>
          <a:p>
            <a:pPr marL="63488" marR="58604" algn="ctr">
              <a:lnSpc>
                <a:spcPct val="115300"/>
              </a:lnSpc>
            </a:pPr>
            <a:r>
              <a:rPr lang="en-GB" sz="1600" b="0" i="1" u="none" strike="noStrike" dirty="0">
                <a:solidFill>
                  <a:srgbClr val="000000"/>
                </a:solidFill>
                <a:effectLst/>
                <a:latin typeface="Calibri" panose="020F0502020204030204" pitchFamily="34" charset="0"/>
                <a:cs typeface="Calibri" panose="020F0502020204030204" pitchFamily="34" charset="0"/>
              </a:rPr>
              <a:t>“We work on such a tight budget that providing discounted boxes is hard. We could operate a sliding scale if most members could afford to pay, not if most were on a low income.”</a:t>
            </a:r>
          </a:p>
          <a:p>
            <a:pPr marL="63488" marR="58604" algn="ctr">
              <a:lnSpc>
                <a:spcPct val="115300"/>
              </a:lnSpc>
            </a:pPr>
            <a:endParaRPr lang="en-GB" sz="1600" b="0" i="1" u="none" strike="noStrike" dirty="0">
              <a:solidFill>
                <a:srgbClr val="000000"/>
              </a:solidFill>
              <a:effectLst/>
              <a:latin typeface="Calibri" panose="020F0502020204030204" pitchFamily="34" charset="0"/>
              <a:cs typeface="Calibri" panose="020F0502020204030204" pitchFamily="34" charset="0"/>
            </a:endParaRPr>
          </a:p>
          <a:p>
            <a:pPr marL="63488" marR="58604" algn="ctr">
              <a:lnSpc>
                <a:spcPct val="115300"/>
              </a:lnSpc>
            </a:pPr>
            <a:r>
              <a:rPr lang="en-GB" sz="1600" b="0" i="1" u="none" strike="noStrike" dirty="0">
                <a:solidFill>
                  <a:srgbClr val="000000"/>
                </a:solidFill>
                <a:effectLst/>
                <a:latin typeface="Calibri" panose="020F0502020204030204" pitchFamily="34" charset="0"/>
                <a:cs typeface="Calibri" panose="020F0502020204030204" pitchFamily="34" charset="0"/>
              </a:rPr>
              <a:t> “People do come subtly to say they can't afford - people get fed on site or swap work for food. Some people do use this as a way of getting food.” </a:t>
            </a:r>
          </a:p>
          <a:p>
            <a:pPr marL="63488" marR="58604" algn="ctr">
              <a:lnSpc>
                <a:spcPct val="115300"/>
              </a:lnSpc>
            </a:pPr>
            <a:endParaRPr lang="en-GB" sz="1600" b="0" i="1" u="none" strike="noStrike" dirty="0">
              <a:solidFill>
                <a:srgbClr val="000000"/>
              </a:solidFill>
              <a:effectLst/>
              <a:latin typeface="Calibri" panose="020F0502020204030204" pitchFamily="34" charset="0"/>
              <a:cs typeface="Calibri" panose="020F0502020204030204" pitchFamily="34" charset="0"/>
            </a:endParaRPr>
          </a:p>
          <a:p>
            <a:pPr marL="63488" marR="58604" algn="ctr">
              <a:lnSpc>
                <a:spcPct val="115300"/>
              </a:lnSpc>
            </a:pPr>
            <a:r>
              <a:rPr lang="en-GB" sz="1600" b="0" i="1" u="none" strike="noStrike" dirty="0">
                <a:solidFill>
                  <a:srgbClr val="000000"/>
                </a:solidFill>
                <a:effectLst/>
                <a:latin typeface="Calibri" panose="020F0502020204030204" pitchFamily="34" charset="0"/>
                <a:cs typeface="Calibri" panose="020F0502020204030204" pitchFamily="34" charset="0"/>
              </a:rPr>
              <a:t>"The premise of pay in advance is exclusionary" “From a CSA's perspective, to customise subscriptions increases the admin burden.”</a:t>
            </a:r>
            <a:endParaRPr lang="en-GB" sz="1400" b="0" i="1" u="none" strike="noStrike" dirty="0">
              <a:solidFill>
                <a:srgbClr val="000000"/>
              </a:solidFill>
              <a:effectLst/>
              <a:latin typeface="Calibri" panose="020F0502020204030204" pitchFamily="34" charset="0"/>
            </a:endParaRPr>
          </a:p>
          <a:p>
            <a:pPr algn="ctr" rtl="0">
              <a:spcBef>
                <a:spcPts val="0"/>
              </a:spcBef>
              <a:spcAft>
                <a:spcPts val="0"/>
              </a:spcAft>
            </a:pPr>
            <a:endParaRPr lang="en-GB" sz="1400" b="0" dirty="0">
              <a:effectLst/>
            </a:endParaRPr>
          </a:p>
          <a:p>
            <a:br>
              <a:rPr lang="en-GB" sz="1400" dirty="0"/>
            </a:br>
            <a:endParaRPr lang="en-GB" sz="1400" dirty="0">
              <a:latin typeface="Calibri" panose="020F0502020204030204" pitchFamily="34" charset="0"/>
              <a:cs typeface="Calibri" panose="020F0502020204030204" pitchFamily="34" charset="0"/>
            </a:endParaRPr>
          </a:p>
          <a:p>
            <a:pPr marL="8139">
              <a:spcBef>
                <a:spcPts val="702"/>
              </a:spcBef>
            </a:pPr>
            <a:endParaRPr sz="2800" dirty="0">
              <a:latin typeface="+mj-lt"/>
              <a:cs typeface="Times New Roman"/>
            </a:endParaRPr>
          </a:p>
        </p:txBody>
      </p:sp>
      <p:pic>
        <p:nvPicPr>
          <p:cNvPr id="9" name="object 3">
            <a:extLst>
              <a:ext uri="{FF2B5EF4-FFF2-40B4-BE49-F238E27FC236}">
                <a16:creationId xmlns:a16="http://schemas.microsoft.com/office/drawing/2014/main" id="{455C4C66-DF3D-F947-9916-BFCFDB47EB0D}"/>
              </a:ext>
            </a:extLst>
          </p:cNvPr>
          <p:cNvPicPr/>
          <p:nvPr/>
        </p:nvPicPr>
        <p:blipFill>
          <a:blip r:embed="rId3" cstate="print"/>
          <a:stretch>
            <a:fillRect/>
          </a:stretch>
        </p:blipFill>
        <p:spPr>
          <a:xfrm>
            <a:off x="0" y="0"/>
            <a:ext cx="1981200" cy="6858000"/>
          </a:xfrm>
          <a:prstGeom prst="rect">
            <a:avLst/>
          </a:prstGeom>
        </p:spPr>
      </p:pic>
      <p:sp>
        <p:nvSpPr>
          <p:cNvPr id="11" name="TextBox 10">
            <a:extLst>
              <a:ext uri="{FF2B5EF4-FFF2-40B4-BE49-F238E27FC236}">
                <a16:creationId xmlns:a16="http://schemas.microsoft.com/office/drawing/2014/main" id="{096AA8AF-959A-7E45-9F15-A8E35CBF2A14}"/>
              </a:ext>
            </a:extLst>
          </p:cNvPr>
          <p:cNvSpPr txBox="1"/>
          <p:nvPr/>
        </p:nvSpPr>
        <p:spPr>
          <a:xfrm>
            <a:off x="3200400" y="6438377"/>
            <a:ext cx="4876800" cy="400110"/>
          </a:xfrm>
          <a:prstGeom prst="rect">
            <a:avLst/>
          </a:prstGeom>
          <a:noFill/>
        </p:spPr>
        <p:txBody>
          <a:bodyPr wrap="square">
            <a:spAutoFit/>
          </a:bodyPr>
          <a:lstStyle/>
          <a:p>
            <a:r>
              <a:rPr lang="en-GB" sz="2000" dirty="0" err="1">
                <a:solidFill>
                  <a:schemeClr val="bg1"/>
                </a:solidFill>
                <a:latin typeface="+mj-lt"/>
              </a:rPr>
              <a:t>www.communitysupportedagriculture.org.uk</a:t>
            </a:r>
            <a:endParaRPr lang="en-GB" sz="2000" dirty="0">
              <a:solidFill>
                <a:schemeClr val="bg1"/>
              </a:solidFill>
              <a:latin typeface="+mj-lt"/>
            </a:endParaRPr>
          </a:p>
        </p:txBody>
      </p:sp>
    </p:spTree>
    <p:extLst>
      <p:ext uri="{BB962C8B-B14F-4D97-AF65-F5344CB8AC3E}">
        <p14:creationId xmlns:p14="http://schemas.microsoft.com/office/powerpoint/2010/main" val="31431744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p:nvPr/>
        </p:nvSpPr>
        <p:spPr>
          <a:xfrm>
            <a:off x="0" y="6478111"/>
            <a:ext cx="9143999" cy="372408"/>
          </a:xfrm>
          <a:custGeom>
            <a:avLst/>
            <a:gdLst/>
            <a:ahLst/>
            <a:cxnLst/>
            <a:rect l="l" t="t" r="r" b="b"/>
            <a:pathLst>
              <a:path w="7556500" h="581025">
                <a:moveTo>
                  <a:pt x="7555991" y="580536"/>
                </a:moveTo>
                <a:lnTo>
                  <a:pt x="0" y="580536"/>
                </a:lnTo>
                <a:lnTo>
                  <a:pt x="0" y="0"/>
                </a:lnTo>
                <a:lnTo>
                  <a:pt x="7555991" y="0"/>
                </a:lnTo>
                <a:lnTo>
                  <a:pt x="7555991" y="580536"/>
                </a:lnTo>
                <a:close/>
              </a:path>
            </a:pathLst>
          </a:custGeom>
          <a:solidFill>
            <a:srgbClr val="AB288E"/>
          </a:solidFill>
        </p:spPr>
        <p:txBody>
          <a:bodyPr wrap="square" lIns="0" tIns="0" rIns="0" bIns="0" rtlCol="0"/>
          <a:lstStyle/>
          <a:p>
            <a:endParaRPr/>
          </a:p>
        </p:txBody>
      </p:sp>
      <p:sp>
        <p:nvSpPr>
          <p:cNvPr id="5" name="object 5"/>
          <p:cNvSpPr txBox="1"/>
          <p:nvPr/>
        </p:nvSpPr>
        <p:spPr>
          <a:xfrm>
            <a:off x="2133600" y="152400"/>
            <a:ext cx="6858000" cy="6203986"/>
          </a:xfrm>
          <a:prstGeom prst="rect">
            <a:avLst/>
          </a:prstGeom>
        </p:spPr>
        <p:txBody>
          <a:bodyPr vert="horz" wrap="square" lIns="0" tIns="89134" rIns="0" bIns="0" rtlCol="0">
            <a:spAutoFit/>
          </a:bodyPr>
          <a:lstStyle/>
          <a:p>
            <a:pPr marL="8139" marR="4477" algn="just">
              <a:lnSpc>
                <a:spcPct val="115300"/>
              </a:lnSpc>
              <a:spcBef>
                <a:spcPts val="64"/>
              </a:spcBef>
            </a:pPr>
            <a:r>
              <a:rPr lang="en-GB" sz="2800" spc="-6" dirty="0">
                <a:solidFill>
                  <a:srgbClr val="AB288E"/>
                </a:solidFill>
                <a:latin typeface="Calibri" panose="020F0502020204030204" pitchFamily="34" charset="0"/>
                <a:cs typeface="Calibri" panose="020F0502020204030204" pitchFamily="34" charset="0"/>
              </a:rPr>
              <a:t>Barriers: Sociocultural</a:t>
            </a:r>
            <a:endParaRPr lang="en-GB" sz="1400" i="1" spc="-6" dirty="0">
              <a:solidFill>
                <a:srgbClr val="000000"/>
              </a:solidFill>
              <a:latin typeface="Calibri" panose="020F0502020204030204" pitchFamily="34" charset="0"/>
              <a:cs typeface="Calibri" panose="020F0502020204030204" pitchFamily="34" charset="0"/>
            </a:endParaRPr>
          </a:p>
          <a:p>
            <a:pPr marL="293889" marR="4477" indent="-285750" algn="just">
              <a:lnSpc>
                <a:spcPct val="115300"/>
              </a:lnSpc>
              <a:spcBef>
                <a:spcPts val="64"/>
              </a:spcBef>
              <a:buFont typeface="Arial" panose="020B0604020202020204" pitchFamily="34" charset="0"/>
              <a:buChar char="•"/>
            </a:pPr>
            <a:r>
              <a:rPr lang="en-GB" sz="1600" b="0" i="0" u="none" strike="noStrike" dirty="0">
                <a:solidFill>
                  <a:srgbClr val="000000"/>
                </a:solidFill>
                <a:effectLst/>
                <a:latin typeface="+mn-lt"/>
              </a:rPr>
              <a:t>Cooking skills and facilities</a:t>
            </a:r>
          </a:p>
          <a:p>
            <a:pPr marL="293889" marR="4477" indent="-285750" algn="just">
              <a:lnSpc>
                <a:spcPct val="115300"/>
              </a:lnSpc>
              <a:spcBef>
                <a:spcPts val="64"/>
              </a:spcBef>
              <a:buFont typeface="Arial" panose="020B0604020202020204" pitchFamily="34" charset="0"/>
              <a:buChar char="•"/>
            </a:pPr>
            <a:r>
              <a:rPr lang="en-GB" sz="1600" dirty="0">
                <a:solidFill>
                  <a:srgbClr val="000000"/>
                </a:solidFill>
                <a:latin typeface="+mn-lt"/>
              </a:rPr>
              <a:t>P</a:t>
            </a:r>
            <a:r>
              <a:rPr lang="en-GB" sz="1600" b="0" i="0" u="none" strike="noStrike" dirty="0">
                <a:solidFill>
                  <a:srgbClr val="000000"/>
                </a:solidFill>
                <a:effectLst/>
                <a:latin typeface="+mn-lt"/>
              </a:rPr>
              <a:t>erceptions around connection to land and food growing</a:t>
            </a:r>
          </a:p>
          <a:p>
            <a:pPr marL="293889" marR="4477" indent="-285750" algn="just">
              <a:lnSpc>
                <a:spcPct val="115300"/>
              </a:lnSpc>
              <a:spcBef>
                <a:spcPts val="64"/>
              </a:spcBef>
              <a:buFont typeface="Arial" panose="020B0604020202020204" pitchFamily="34" charset="0"/>
              <a:buChar char="•"/>
            </a:pPr>
            <a:r>
              <a:rPr lang="en-GB" sz="1600" dirty="0">
                <a:solidFill>
                  <a:srgbClr val="000000"/>
                </a:solidFill>
                <a:latin typeface="+mn-lt"/>
              </a:rPr>
              <a:t>C</a:t>
            </a:r>
            <a:r>
              <a:rPr lang="en-GB" sz="1600" b="0" i="0" u="none" strike="noStrike" dirty="0">
                <a:solidFill>
                  <a:srgbClr val="000000"/>
                </a:solidFill>
                <a:effectLst/>
                <a:latin typeface="+mn-lt"/>
              </a:rPr>
              <a:t>onfidence</a:t>
            </a:r>
          </a:p>
          <a:p>
            <a:pPr marL="293889" marR="4477" indent="-285750" algn="just">
              <a:lnSpc>
                <a:spcPct val="115300"/>
              </a:lnSpc>
              <a:spcBef>
                <a:spcPts val="64"/>
              </a:spcBef>
              <a:buFont typeface="Arial" panose="020B0604020202020204" pitchFamily="34" charset="0"/>
              <a:buChar char="•"/>
            </a:pPr>
            <a:r>
              <a:rPr lang="en-GB" sz="1600" dirty="0">
                <a:solidFill>
                  <a:srgbClr val="000000"/>
                </a:solidFill>
                <a:latin typeface="+mn-lt"/>
              </a:rPr>
              <a:t>C</a:t>
            </a:r>
            <a:r>
              <a:rPr lang="en-GB" sz="1600" b="0" i="0" u="none" strike="noStrike" dirty="0">
                <a:solidFill>
                  <a:srgbClr val="000000"/>
                </a:solidFill>
                <a:effectLst/>
                <a:latin typeface="+mn-lt"/>
              </a:rPr>
              <a:t>ulturally appropriate produce </a:t>
            </a:r>
          </a:p>
          <a:p>
            <a:pPr marL="293889" marR="4477" indent="-285750" algn="just">
              <a:lnSpc>
                <a:spcPct val="115300"/>
              </a:lnSpc>
              <a:spcBef>
                <a:spcPts val="64"/>
              </a:spcBef>
              <a:buFont typeface="Arial" panose="020B0604020202020204" pitchFamily="34" charset="0"/>
              <a:buChar char="•"/>
            </a:pPr>
            <a:r>
              <a:rPr lang="en-GB" sz="1600" dirty="0">
                <a:solidFill>
                  <a:srgbClr val="000000"/>
                </a:solidFill>
                <a:latin typeface="+mn-lt"/>
              </a:rPr>
              <a:t>Cultural norms and stereotypes</a:t>
            </a:r>
            <a:endParaRPr lang="en-GB" sz="1600" b="0" i="0" u="none" strike="noStrike" dirty="0">
              <a:solidFill>
                <a:srgbClr val="000000"/>
              </a:solidFill>
              <a:effectLst/>
              <a:latin typeface="+mn-lt"/>
            </a:endParaRPr>
          </a:p>
          <a:p>
            <a:pPr marL="293889" marR="4477" indent="-285750" algn="just">
              <a:lnSpc>
                <a:spcPct val="115300"/>
              </a:lnSpc>
              <a:spcBef>
                <a:spcPts val="64"/>
              </a:spcBef>
              <a:buFont typeface="Arial" panose="020B0604020202020204" pitchFamily="34" charset="0"/>
              <a:buChar char="•"/>
            </a:pPr>
            <a:r>
              <a:rPr lang="en-GB" sz="1600" dirty="0">
                <a:solidFill>
                  <a:srgbClr val="000000"/>
                </a:solidFill>
                <a:latin typeface="+mn-lt"/>
              </a:rPr>
              <a:t>L</a:t>
            </a:r>
            <a:r>
              <a:rPr lang="en-GB" sz="1600" b="0" i="0" u="none" strike="noStrike" dirty="0">
                <a:solidFill>
                  <a:srgbClr val="000000"/>
                </a:solidFill>
                <a:effectLst/>
                <a:latin typeface="+mn-lt"/>
              </a:rPr>
              <a:t>anguage</a:t>
            </a:r>
          </a:p>
          <a:p>
            <a:pPr marL="293889" marR="4477" indent="-285750" algn="just">
              <a:lnSpc>
                <a:spcPct val="115300"/>
              </a:lnSpc>
              <a:spcBef>
                <a:spcPts val="64"/>
              </a:spcBef>
              <a:buFont typeface="Arial" panose="020B0604020202020204" pitchFamily="34" charset="0"/>
              <a:buChar char="•"/>
            </a:pPr>
            <a:r>
              <a:rPr lang="en-GB" sz="1600" dirty="0">
                <a:solidFill>
                  <a:srgbClr val="000000"/>
                </a:solidFill>
                <a:latin typeface="+mn-lt"/>
              </a:rPr>
              <a:t>Racism</a:t>
            </a:r>
          </a:p>
          <a:p>
            <a:pPr marL="293889" marR="4477" indent="-285750" algn="just">
              <a:lnSpc>
                <a:spcPct val="115300"/>
              </a:lnSpc>
              <a:spcBef>
                <a:spcPts val="64"/>
              </a:spcBef>
              <a:buFont typeface="Arial" panose="020B0604020202020204" pitchFamily="34" charset="0"/>
              <a:buChar char="•"/>
            </a:pPr>
            <a:r>
              <a:rPr lang="en-GB" sz="1600" b="0" u="none" strike="noStrike" dirty="0">
                <a:solidFill>
                  <a:srgbClr val="000000"/>
                </a:solidFill>
                <a:effectLst/>
                <a:latin typeface="+mn-lt"/>
              </a:rPr>
              <a:t>Presence </a:t>
            </a:r>
            <a:r>
              <a:rPr lang="en-GB" sz="1600" dirty="0">
                <a:solidFill>
                  <a:srgbClr val="000000"/>
                </a:solidFill>
                <a:latin typeface="+mn-lt"/>
              </a:rPr>
              <a:t>of</a:t>
            </a:r>
            <a:r>
              <a:rPr lang="en-GB" sz="1600" b="0" u="none" strike="noStrike" dirty="0">
                <a:solidFill>
                  <a:srgbClr val="000000"/>
                </a:solidFill>
                <a:effectLst/>
                <a:latin typeface="+mn-lt"/>
              </a:rPr>
              <a:t> other agen</a:t>
            </a:r>
            <a:r>
              <a:rPr lang="en-GB" sz="1600" dirty="0">
                <a:solidFill>
                  <a:srgbClr val="000000"/>
                </a:solidFill>
                <a:latin typeface="+mn-lt"/>
              </a:rPr>
              <a:t>ts</a:t>
            </a:r>
          </a:p>
          <a:p>
            <a:pPr marL="8139" marR="4477" algn="just">
              <a:lnSpc>
                <a:spcPct val="115300"/>
              </a:lnSpc>
              <a:spcBef>
                <a:spcPts val="64"/>
              </a:spcBef>
            </a:pPr>
            <a:endParaRPr lang="en-GB" sz="1600" b="0" u="none" strike="noStrike" dirty="0">
              <a:solidFill>
                <a:srgbClr val="000000"/>
              </a:solidFill>
              <a:effectLst/>
              <a:latin typeface="+mn-lt"/>
            </a:endParaRPr>
          </a:p>
          <a:p>
            <a:pPr algn="ctr" rtl="0" fontAlgn="base">
              <a:spcBef>
                <a:spcPts val="0"/>
              </a:spcBef>
              <a:spcAft>
                <a:spcPts val="0"/>
              </a:spcAft>
            </a:pPr>
            <a:r>
              <a:rPr lang="en-GB" sz="1600" b="0" i="1" u="none" strike="noStrike" dirty="0">
                <a:solidFill>
                  <a:srgbClr val="000000"/>
                </a:solidFill>
                <a:effectLst/>
                <a:latin typeface="+mn-lt"/>
              </a:rPr>
              <a:t>“Food education is crucial.” </a:t>
            </a:r>
          </a:p>
          <a:p>
            <a:pPr algn="ctr" rtl="0" fontAlgn="base">
              <a:spcBef>
                <a:spcPts val="0"/>
              </a:spcBef>
              <a:spcAft>
                <a:spcPts val="0"/>
              </a:spcAft>
            </a:pPr>
            <a:endParaRPr lang="en-GB" sz="1600" b="0" i="1" u="none" strike="noStrike" dirty="0">
              <a:solidFill>
                <a:srgbClr val="000000"/>
              </a:solidFill>
              <a:effectLst/>
              <a:latin typeface="+mn-lt"/>
            </a:endParaRPr>
          </a:p>
          <a:p>
            <a:pPr algn="ctr" rtl="0" fontAlgn="base">
              <a:spcBef>
                <a:spcPts val="0"/>
              </a:spcBef>
              <a:spcAft>
                <a:spcPts val="0"/>
              </a:spcAft>
            </a:pPr>
            <a:r>
              <a:rPr lang="en-GB" sz="1600" b="0" i="1" u="none" strike="noStrike" dirty="0">
                <a:solidFill>
                  <a:srgbClr val="000000"/>
                </a:solidFill>
                <a:effectLst/>
                <a:latin typeface="+mn-lt"/>
              </a:rPr>
              <a:t>“The share isn't customised to meet the diets of a variety of cultures.” </a:t>
            </a:r>
          </a:p>
          <a:p>
            <a:pPr algn="ctr" rtl="0" fontAlgn="base">
              <a:spcBef>
                <a:spcPts val="0"/>
              </a:spcBef>
              <a:spcAft>
                <a:spcPts val="0"/>
              </a:spcAft>
            </a:pPr>
            <a:endParaRPr lang="en-GB" sz="1600" b="0" i="1" u="none" strike="noStrike" dirty="0">
              <a:solidFill>
                <a:srgbClr val="000000"/>
              </a:solidFill>
              <a:effectLst/>
              <a:latin typeface="+mn-lt"/>
            </a:endParaRPr>
          </a:p>
          <a:p>
            <a:pPr algn="ctr" rtl="0" fontAlgn="base">
              <a:spcBef>
                <a:spcPts val="0"/>
              </a:spcBef>
              <a:spcAft>
                <a:spcPts val="0"/>
              </a:spcAft>
            </a:pPr>
            <a:r>
              <a:rPr lang="en-GB" sz="1600" b="0" i="1" u="none" strike="noStrike" dirty="0">
                <a:solidFill>
                  <a:srgbClr val="000000"/>
                </a:solidFill>
                <a:effectLst/>
                <a:latin typeface="+mn-lt"/>
              </a:rPr>
              <a:t>“Food is just one aspect. Education, community, green jobs, showcasing. For example, changing the way in which </a:t>
            </a:r>
            <a:r>
              <a:rPr lang="en-GB" sz="1600" b="0" i="1" u="none" strike="noStrike" dirty="0" err="1">
                <a:solidFill>
                  <a:srgbClr val="000000"/>
                </a:solidFill>
                <a:effectLst/>
                <a:latin typeface="+mn-lt"/>
              </a:rPr>
              <a:t>landwork</a:t>
            </a:r>
            <a:r>
              <a:rPr lang="en-GB" sz="1600" b="0" i="1" u="none" strike="noStrike" dirty="0">
                <a:solidFill>
                  <a:srgbClr val="000000"/>
                </a:solidFill>
                <a:effectLst/>
                <a:latin typeface="+mn-lt"/>
              </a:rPr>
              <a:t> is thought about.”</a:t>
            </a:r>
          </a:p>
          <a:p>
            <a:pPr algn="ctr" rtl="0" fontAlgn="base">
              <a:spcBef>
                <a:spcPts val="0"/>
              </a:spcBef>
              <a:spcAft>
                <a:spcPts val="0"/>
              </a:spcAft>
            </a:pPr>
            <a:endParaRPr lang="en-GB" sz="1600" b="0" i="1" u="none" strike="noStrike" dirty="0">
              <a:solidFill>
                <a:srgbClr val="000000"/>
              </a:solidFill>
              <a:effectLst/>
              <a:latin typeface="+mn-lt"/>
            </a:endParaRPr>
          </a:p>
          <a:p>
            <a:pPr algn="ctr" rtl="0" fontAlgn="base">
              <a:spcBef>
                <a:spcPts val="0"/>
              </a:spcBef>
              <a:spcAft>
                <a:spcPts val="0"/>
              </a:spcAft>
            </a:pPr>
            <a:r>
              <a:rPr lang="en-GB" sz="1600" b="0" i="1" u="none" strike="noStrike" dirty="0">
                <a:solidFill>
                  <a:srgbClr val="000000"/>
                </a:solidFill>
                <a:effectLst/>
                <a:latin typeface="+mn-lt"/>
              </a:rPr>
              <a:t>“Racial micro-aggressions at veg pick up, </a:t>
            </a:r>
            <a:r>
              <a:rPr lang="en-GB" sz="1600" b="0" i="1" u="none" strike="noStrike" dirty="0" err="1">
                <a:solidFill>
                  <a:srgbClr val="000000"/>
                </a:solidFill>
                <a:effectLst/>
                <a:latin typeface="+mn-lt"/>
              </a:rPr>
              <a:t>eg</a:t>
            </a:r>
            <a:r>
              <a:rPr lang="en-GB" sz="1600" b="0" i="1" u="none" strike="noStrike" dirty="0">
                <a:solidFill>
                  <a:srgbClr val="000000"/>
                </a:solidFill>
                <a:effectLst/>
                <a:latin typeface="+mn-lt"/>
              </a:rPr>
              <a:t> a white member/volunteer asking a person of colour how they cook a certain veg in "your cooking", or presuming a person of colour will want extra chillies?” </a:t>
            </a:r>
          </a:p>
          <a:p>
            <a:pPr algn="ctr" rtl="0" fontAlgn="base">
              <a:spcBef>
                <a:spcPts val="0"/>
              </a:spcBef>
              <a:spcAft>
                <a:spcPts val="0"/>
              </a:spcAft>
            </a:pPr>
            <a:endParaRPr lang="en-GB" sz="1600" b="0" i="1" u="none" strike="noStrike" dirty="0">
              <a:solidFill>
                <a:srgbClr val="000000"/>
              </a:solidFill>
              <a:effectLst/>
              <a:latin typeface="+mn-lt"/>
            </a:endParaRPr>
          </a:p>
          <a:p>
            <a:pPr algn="ctr" rtl="0" fontAlgn="base">
              <a:spcBef>
                <a:spcPts val="0"/>
              </a:spcBef>
              <a:spcAft>
                <a:spcPts val="0"/>
              </a:spcAft>
            </a:pPr>
            <a:r>
              <a:rPr lang="en-GB" sz="1600" b="0" i="1" u="none" strike="noStrike" dirty="0">
                <a:solidFill>
                  <a:srgbClr val="000000"/>
                </a:solidFill>
                <a:effectLst/>
                <a:latin typeface="+mn-lt"/>
              </a:rPr>
              <a:t>“</a:t>
            </a:r>
            <a:r>
              <a:rPr lang="en-GB" sz="1600" b="0" i="1" u="none" strike="noStrike" dirty="0" err="1">
                <a:solidFill>
                  <a:srgbClr val="000000"/>
                </a:solidFill>
                <a:effectLst/>
                <a:latin typeface="+mn-lt"/>
              </a:rPr>
              <a:t>Landwork</a:t>
            </a:r>
            <a:r>
              <a:rPr lang="en-GB" sz="1600" b="0" i="1" u="none" strike="noStrike" dirty="0">
                <a:solidFill>
                  <a:srgbClr val="000000"/>
                </a:solidFill>
                <a:effectLst/>
                <a:latin typeface="+mn-lt"/>
              </a:rPr>
              <a:t> is seen as un-aspirational, backwards, impoverished, risky, slavery.”</a:t>
            </a:r>
            <a:endParaRPr lang="en-GB" sz="1400" dirty="0">
              <a:latin typeface="Calibri" panose="020F0502020204030204" pitchFamily="34" charset="0"/>
              <a:cs typeface="Calibri" panose="020F0502020204030204" pitchFamily="34" charset="0"/>
            </a:endParaRPr>
          </a:p>
        </p:txBody>
      </p:sp>
      <p:pic>
        <p:nvPicPr>
          <p:cNvPr id="9" name="object 3">
            <a:extLst>
              <a:ext uri="{FF2B5EF4-FFF2-40B4-BE49-F238E27FC236}">
                <a16:creationId xmlns:a16="http://schemas.microsoft.com/office/drawing/2014/main" id="{455C4C66-DF3D-F947-9916-BFCFDB47EB0D}"/>
              </a:ext>
            </a:extLst>
          </p:cNvPr>
          <p:cNvPicPr/>
          <p:nvPr/>
        </p:nvPicPr>
        <p:blipFill>
          <a:blip r:embed="rId3" cstate="print"/>
          <a:stretch>
            <a:fillRect/>
          </a:stretch>
        </p:blipFill>
        <p:spPr>
          <a:xfrm>
            <a:off x="0" y="0"/>
            <a:ext cx="1981200" cy="6858000"/>
          </a:xfrm>
          <a:prstGeom prst="rect">
            <a:avLst/>
          </a:prstGeom>
        </p:spPr>
      </p:pic>
      <p:sp>
        <p:nvSpPr>
          <p:cNvPr id="11" name="TextBox 10">
            <a:extLst>
              <a:ext uri="{FF2B5EF4-FFF2-40B4-BE49-F238E27FC236}">
                <a16:creationId xmlns:a16="http://schemas.microsoft.com/office/drawing/2014/main" id="{096AA8AF-959A-7E45-9F15-A8E35CBF2A14}"/>
              </a:ext>
            </a:extLst>
          </p:cNvPr>
          <p:cNvSpPr txBox="1"/>
          <p:nvPr/>
        </p:nvSpPr>
        <p:spPr>
          <a:xfrm>
            <a:off x="3106141" y="6457890"/>
            <a:ext cx="4876800" cy="400110"/>
          </a:xfrm>
          <a:prstGeom prst="rect">
            <a:avLst/>
          </a:prstGeom>
          <a:noFill/>
        </p:spPr>
        <p:txBody>
          <a:bodyPr wrap="square">
            <a:spAutoFit/>
          </a:bodyPr>
          <a:lstStyle/>
          <a:p>
            <a:r>
              <a:rPr lang="en-GB" sz="2000" dirty="0" err="1">
                <a:solidFill>
                  <a:schemeClr val="bg1"/>
                </a:solidFill>
                <a:latin typeface="+mj-lt"/>
              </a:rPr>
              <a:t>www.communitysupportedagriculture.org.uk</a:t>
            </a:r>
            <a:endParaRPr lang="en-GB" sz="2000" dirty="0">
              <a:solidFill>
                <a:schemeClr val="bg1"/>
              </a:solidFill>
              <a:latin typeface="+mj-lt"/>
            </a:endParaRPr>
          </a:p>
        </p:txBody>
      </p:sp>
    </p:spTree>
    <p:extLst>
      <p:ext uri="{BB962C8B-B14F-4D97-AF65-F5344CB8AC3E}">
        <p14:creationId xmlns:p14="http://schemas.microsoft.com/office/powerpoint/2010/main" val="17986700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p:nvPr/>
        </p:nvSpPr>
        <p:spPr>
          <a:xfrm>
            <a:off x="0" y="6478111"/>
            <a:ext cx="9143999" cy="372408"/>
          </a:xfrm>
          <a:custGeom>
            <a:avLst/>
            <a:gdLst/>
            <a:ahLst/>
            <a:cxnLst/>
            <a:rect l="l" t="t" r="r" b="b"/>
            <a:pathLst>
              <a:path w="7556500" h="581025">
                <a:moveTo>
                  <a:pt x="7555991" y="580536"/>
                </a:moveTo>
                <a:lnTo>
                  <a:pt x="0" y="580536"/>
                </a:lnTo>
                <a:lnTo>
                  <a:pt x="0" y="0"/>
                </a:lnTo>
                <a:lnTo>
                  <a:pt x="7555991" y="0"/>
                </a:lnTo>
                <a:lnTo>
                  <a:pt x="7555991" y="580536"/>
                </a:lnTo>
                <a:close/>
              </a:path>
            </a:pathLst>
          </a:custGeom>
          <a:solidFill>
            <a:srgbClr val="AB288E"/>
          </a:solidFill>
        </p:spPr>
        <p:txBody>
          <a:bodyPr wrap="square" lIns="0" tIns="0" rIns="0" bIns="0" rtlCol="0"/>
          <a:lstStyle/>
          <a:p>
            <a:endParaRPr/>
          </a:p>
        </p:txBody>
      </p:sp>
      <p:sp>
        <p:nvSpPr>
          <p:cNvPr id="5" name="object 5"/>
          <p:cNvSpPr txBox="1"/>
          <p:nvPr/>
        </p:nvSpPr>
        <p:spPr>
          <a:xfrm>
            <a:off x="2306041" y="152400"/>
            <a:ext cx="6477000" cy="6002392"/>
          </a:xfrm>
          <a:prstGeom prst="rect">
            <a:avLst/>
          </a:prstGeom>
        </p:spPr>
        <p:txBody>
          <a:bodyPr vert="horz" wrap="square" lIns="0" tIns="89134" rIns="0" bIns="0" rtlCol="0">
            <a:spAutoFit/>
          </a:bodyPr>
          <a:lstStyle/>
          <a:p>
            <a:pPr marL="8139" marR="4477" algn="just">
              <a:lnSpc>
                <a:spcPct val="115300"/>
              </a:lnSpc>
              <a:spcBef>
                <a:spcPts val="64"/>
              </a:spcBef>
            </a:pPr>
            <a:r>
              <a:rPr lang="en-GB" sz="2800" spc="-6" dirty="0">
                <a:solidFill>
                  <a:srgbClr val="AB288E"/>
                </a:solidFill>
                <a:latin typeface="Calibri" panose="020F0502020204030204" pitchFamily="34" charset="0"/>
                <a:cs typeface="Calibri" panose="020F0502020204030204" pitchFamily="34" charset="0"/>
              </a:rPr>
              <a:t>Barriers: Physical and Communication</a:t>
            </a:r>
            <a:endParaRPr lang="en-GB" sz="1600" b="0" i="1" u="none" strike="noStrike" dirty="0">
              <a:solidFill>
                <a:srgbClr val="000000"/>
              </a:solidFill>
              <a:effectLst/>
              <a:latin typeface="+mn-lt"/>
            </a:endParaRPr>
          </a:p>
          <a:p>
            <a:pPr marL="285750" indent="-285750" algn="l" rtl="0" fontAlgn="base">
              <a:spcBef>
                <a:spcPts val="0"/>
              </a:spcBef>
              <a:spcAft>
                <a:spcPts val="0"/>
              </a:spcAft>
              <a:buFont typeface="Arial" panose="020B0604020202020204" pitchFamily="34" charset="0"/>
              <a:buChar char="•"/>
            </a:pPr>
            <a:r>
              <a:rPr lang="en-GB" sz="1600" b="0" i="0" u="none" strike="noStrike" dirty="0">
                <a:solidFill>
                  <a:srgbClr val="000000"/>
                </a:solidFill>
                <a:effectLst/>
                <a:latin typeface="+mn-lt"/>
              </a:rPr>
              <a:t>Location</a:t>
            </a:r>
          </a:p>
          <a:p>
            <a:pPr marL="285750" indent="-285750" algn="l" rtl="0" fontAlgn="base">
              <a:spcBef>
                <a:spcPts val="0"/>
              </a:spcBef>
              <a:spcAft>
                <a:spcPts val="0"/>
              </a:spcAft>
              <a:buFont typeface="Arial" panose="020B0604020202020204" pitchFamily="34" charset="0"/>
              <a:buChar char="•"/>
            </a:pPr>
            <a:r>
              <a:rPr lang="en-GB" sz="1600" dirty="0">
                <a:solidFill>
                  <a:srgbClr val="000000"/>
                </a:solidFill>
                <a:latin typeface="+mn-lt"/>
              </a:rPr>
              <a:t>Transport</a:t>
            </a:r>
          </a:p>
          <a:p>
            <a:pPr marL="285750" indent="-285750" algn="l" rtl="0" fontAlgn="base">
              <a:spcBef>
                <a:spcPts val="0"/>
              </a:spcBef>
              <a:spcAft>
                <a:spcPts val="0"/>
              </a:spcAft>
              <a:buFont typeface="Arial" panose="020B0604020202020204" pitchFamily="34" charset="0"/>
              <a:buChar char="•"/>
            </a:pPr>
            <a:r>
              <a:rPr lang="en-GB" sz="1600" b="0" i="0" u="none" strike="noStrike" dirty="0">
                <a:solidFill>
                  <a:srgbClr val="000000"/>
                </a:solidFill>
                <a:effectLst/>
                <a:latin typeface="+mn-lt"/>
              </a:rPr>
              <a:t>Visibility</a:t>
            </a:r>
          </a:p>
          <a:p>
            <a:pPr marL="285750" indent="-285750" algn="l" rtl="0" fontAlgn="base">
              <a:spcBef>
                <a:spcPts val="0"/>
              </a:spcBef>
              <a:spcAft>
                <a:spcPts val="0"/>
              </a:spcAft>
              <a:buFont typeface="Arial" panose="020B0604020202020204" pitchFamily="34" charset="0"/>
              <a:buChar char="•"/>
            </a:pPr>
            <a:r>
              <a:rPr lang="en-GB" sz="1600" dirty="0">
                <a:solidFill>
                  <a:srgbClr val="000000"/>
                </a:solidFill>
                <a:latin typeface="+mn-lt"/>
              </a:rPr>
              <a:t>Communication channels</a:t>
            </a:r>
          </a:p>
          <a:p>
            <a:pPr marL="285750" indent="-285750" algn="l" rtl="0" fontAlgn="base">
              <a:spcBef>
                <a:spcPts val="0"/>
              </a:spcBef>
              <a:spcAft>
                <a:spcPts val="0"/>
              </a:spcAft>
              <a:buFont typeface="Arial" panose="020B0604020202020204" pitchFamily="34" charset="0"/>
              <a:buChar char="•"/>
            </a:pPr>
            <a:r>
              <a:rPr lang="en-GB" sz="1600" b="0" i="0" u="none" strike="noStrike" dirty="0">
                <a:solidFill>
                  <a:srgbClr val="000000"/>
                </a:solidFill>
                <a:effectLst/>
                <a:latin typeface="+mn-lt"/>
              </a:rPr>
              <a:t>Disability</a:t>
            </a:r>
          </a:p>
          <a:p>
            <a:pPr algn="l" rtl="0" fontAlgn="base">
              <a:spcBef>
                <a:spcPts val="0"/>
              </a:spcBef>
              <a:spcAft>
                <a:spcPts val="0"/>
              </a:spcAft>
            </a:pPr>
            <a:endParaRPr lang="en-GB" sz="1600" b="0" i="1" u="none" strike="noStrike" dirty="0">
              <a:solidFill>
                <a:srgbClr val="000000"/>
              </a:solidFill>
              <a:effectLst/>
              <a:latin typeface="+mn-lt"/>
            </a:endParaRPr>
          </a:p>
          <a:p>
            <a:pPr algn="ctr" rtl="0" fontAlgn="base">
              <a:spcBef>
                <a:spcPts val="0"/>
              </a:spcBef>
              <a:spcAft>
                <a:spcPts val="0"/>
              </a:spcAft>
            </a:pPr>
            <a:r>
              <a:rPr lang="en-GB" sz="1600" b="0" i="1" u="none" strike="noStrike" dirty="0">
                <a:solidFill>
                  <a:srgbClr val="000000"/>
                </a:solidFill>
                <a:effectLst/>
                <a:latin typeface="+mn-lt"/>
              </a:rPr>
              <a:t>“If you want to reach people you have to go out to them, they won't come to you.” </a:t>
            </a:r>
          </a:p>
          <a:p>
            <a:pPr algn="ctr" rtl="0" fontAlgn="base">
              <a:spcBef>
                <a:spcPts val="0"/>
              </a:spcBef>
              <a:spcAft>
                <a:spcPts val="0"/>
              </a:spcAft>
            </a:pPr>
            <a:endParaRPr lang="en-GB" sz="1600" i="1" dirty="0">
              <a:solidFill>
                <a:srgbClr val="000000"/>
              </a:solidFill>
              <a:latin typeface="+mn-lt"/>
            </a:endParaRPr>
          </a:p>
          <a:p>
            <a:pPr algn="ctr" rtl="0" fontAlgn="base">
              <a:spcBef>
                <a:spcPts val="0"/>
              </a:spcBef>
              <a:spcAft>
                <a:spcPts val="0"/>
              </a:spcAft>
            </a:pPr>
            <a:r>
              <a:rPr lang="en-GB" sz="1600" b="0" i="1" u="none" strike="noStrike" dirty="0">
                <a:solidFill>
                  <a:srgbClr val="000000"/>
                </a:solidFill>
                <a:effectLst/>
                <a:latin typeface="+mn-lt"/>
              </a:rPr>
              <a:t>“Some people may love to find us but don't know that we're there." </a:t>
            </a:r>
          </a:p>
          <a:p>
            <a:pPr algn="ctr" rtl="0" fontAlgn="base">
              <a:spcBef>
                <a:spcPts val="0"/>
              </a:spcBef>
              <a:spcAft>
                <a:spcPts val="0"/>
              </a:spcAft>
            </a:pPr>
            <a:endParaRPr lang="en-GB" sz="1600" i="1" dirty="0">
              <a:solidFill>
                <a:srgbClr val="000000"/>
              </a:solidFill>
              <a:latin typeface="+mn-lt"/>
            </a:endParaRPr>
          </a:p>
          <a:p>
            <a:pPr algn="ctr" rtl="0" fontAlgn="base">
              <a:spcBef>
                <a:spcPts val="0"/>
              </a:spcBef>
              <a:spcAft>
                <a:spcPts val="0"/>
              </a:spcAft>
            </a:pPr>
            <a:r>
              <a:rPr lang="en-GB" sz="1600" b="0" i="1" u="none" strike="noStrike" dirty="0">
                <a:solidFill>
                  <a:srgbClr val="000000"/>
                </a:solidFill>
                <a:effectLst/>
                <a:latin typeface="+mn-lt"/>
              </a:rPr>
              <a:t>"We're in different spaces online” </a:t>
            </a:r>
          </a:p>
          <a:p>
            <a:pPr algn="ctr" rtl="0" fontAlgn="base">
              <a:spcBef>
                <a:spcPts val="0"/>
              </a:spcBef>
              <a:spcAft>
                <a:spcPts val="0"/>
              </a:spcAft>
            </a:pPr>
            <a:endParaRPr lang="en-GB" sz="1600" b="0" i="1" u="none" strike="noStrike" dirty="0">
              <a:solidFill>
                <a:srgbClr val="000000"/>
              </a:solidFill>
              <a:effectLst/>
              <a:latin typeface="+mn-lt"/>
            </a:endParaRPr>
          </a:p>
          <a:p>
            <a:pPr algn="ctr" rtl="0" fontAlgn="base">
              <a:spcBef>
                <a:spcPts val="0"/>
              </a:spcBef>
              <a:spcAft>
                <a:spcPts val="0"/>
              </a:spcAft>
            </a:pPr>
            <a:r>
              <a:rPr lang="en-GB" sz="1600" b="0" i="1" u="none" strike="noStrike" dirty="0">
                <a:solidFill>
                  <a:srgbClr val="000000"/>
                </a:solidFill>
                <a:effectLst/>
                <a:latin typeface="+mn-lt"/>
              </a:rPr>
              <a:t>“Pick up hubs and deliveries can help with transport/physical access limitations.” </a:t>
            </a:r>
          </a:p>
          <a:p>
            <a:pPr algn="ctr" rtl="0" fontAlgn="base">
              <a:spcBef>
                <a:spcPts val="0"/>
              </a:spcBef>
              <a:spcAft>
                <a:spcPts val="0"/>
              </a:spcAft>
            </a:pPr>
            <a:endParaRPr lang="en-GB" sz="1600" b="0" i="1" u="none" strike="noStrike" dirty="0">
              <a:solidFill>
                <a:srgbClr val="000000"/>
              </a:solidFill>
              <a:effectLst/>
              <a:latin typeface="+mn-lt"/>
            </a:endParaRPr>
          </a:p>
          <a:p>
            <a:pPr algn="ctr" rtl="0" fontAlgn="base">
              <a:spcBef>
                <a:spcPts val="0"/>
              </a:spcBef>
              <a:spcAft>
                <a:spcPts val="0"/>
              </a:spcAft>
            </a:pPr>
            <a:r>
              <a:rPr lang="en-GB" sz="1600" b="0" i="1" u="none" strike="noStrike" dirty="0">
                <a:solidFill>
                  <a:srgbClr val="000000"/>
                </a:solidFill>
                <a:effectLst/>
                <a:latin typeface="+mn-lt"/>
              </a:rPr>
              <a:t>“Nowhere to leave veg boxes if people live in flats and are not at home due to their work schedule.”</a:t>
            </a:r>
          </a:p>
          <a:p>
            <a:pPr algn="ctr" rtl="0" fontAlgn="base">
              <a:spcBef>
                <a:spcPts val="0"/>
              </a:spcBef>
              <a:spcAft>
                <a:spcPts val="0"/>
              </a:spcAft>
            </a:pPr>
            <a:endParaRPr lang="en-GB" sz="1600" i="1" dirty="0">
              <a:solidFill>
                <a:srgbClr val="000000"/>
              </a:solidFill>
              <a:latin typeface="+mn-lt"/>
            </a:endParaRPr>
          </a:p>
          <a:p>
            <a:pPr algn="ctr" rtl="0" fontAlgn="base">
              <a:spcBef>
                <a:spcPts val="0"/>
              </a:spcBef>
              <a:spcAft>
                <a:spcPts val="0"/>
              </a:spcAft>
            </a:pPr>
            <a:r>
              <a:rPr lang="en-GB" sz="1600" b="0" i="1" u="none" strike="noStrike" dirty="0">
                <a:solidFill>
                  <a:srgbClr val="000000"/>
                </a:solidFill>
                <a:effectLst/>
                <a:latin typeface="+mn-lt"/>
              </a:rPr>
              <a:t> “I found out that one of members always sends her partner to collect veg because she is a wheelchair user and the amount of effort it would take her to access the farm is too much.”</a:t>
            </a:r>
            <a:endParaRPr lang="en-GB" sz="1600" i="1" spc="-6" dirty="0">
              <a:latin typeface="+mn-lt"/>
              <a:cs typeface="Calibri" panose="020F0502020204030204" pitchFamily="34" charset="0"/>
            </a:endParaRPr>
          </a:p>
        </p:txBody>
      </p:sp>
      <p:pic>
        <p:nvPicPr>
          <p:cNvPr id="9" name="object 3">
            <a:extLst>
              <a:ext uri="{FF2B5EF4-FFF2-40B4-BE49-F238E27FC236}">
                <a16:creationId xmlns:a16="http://schemas.microsoft.com/office/drawing/2014/main" id="{455C4C66-DF3D-F947-9916-BFCFDB47EB0D}"/>
              </a:ext>
            </a:extLst>
          </p:cNvPr>
          <p:cNvPicPr/>
          <p:nvPr/>
        </p:nvPicPr>
        <p:blipFill>
          <a:blip r:embed="rId3" cstate="print"/>
          <a:stretch>
            <a:fillRect/>
          </a:stretch>
        </p:blipFill>
        <p:spPr>
          <a:xfrm>
            <a:off x="0" y="0"/>
            <a:ext cx="1981200" cy="6858000"/>
          </a:xfrm>
          <a:prstGeom prst="rect">
            <a:avLst/>
          </a:prstGeom>
        </p:spPr>
      </p:pic>
      <p:sp>
        <p:nvSpPr>
          <p:cNvPr id="11" name="TextBox 10">
            <a:extLst>
              <a:ext uri="{FF2B5EF4-FFF2-40B4-BE49-F238E27FC236}">
                <a16:creationId xmlns:a16="http://schemas.microsoft.com/office/drawing/2014/main" id="{096AA8AF-959A-7E45-9F15-A8E35CBF2A14}"/>
              </a:ext>
            </a:extLst>
          </p:cNvPr>
          <p:cNvSpPr txBox="1"/>
          <p:nvPr/>
        </p:nvSpPr>
        <p:spPr>
          <a:xfrm>
            <a:off x="3106141" y="6457890"/>
            <a:ext cx="4876800" cy="400110"/>
          </a:xfrm>
          <a:prstGeom prst="rect">
            <a:avLst/>
          </a:prstGeom>
          <a:noFill/>
        </p:spPr>
        <p:txBody>
          <a:bodyPr wrap="square">
            <a:spAutoFit/>
          </a:bodyPr>
          <a:lstStyle/>
          <a:p>
            <a:r>
              <a:rPr lang="en-GB" sz="2000" dirty="0" err="1">
                <a:solidFill>
                  <a:schemeClr val="bg1"/>
                </a:solidFill>
                <a:latin typeface="+mj-lt"/>
              </a:rPr>
              <a:t>www.communitysupportedagriculture.org.uk</a:t>
            </a:r>
            <a:endParaRPr lang="en-GB" sz="2000" dirty="0">
              <a:solidFill>
                <a:schemeClr val="bg1"/>
              </a:solidFill>
              <a:latin typeface="+mj-lt"/>
            </a:endParaRPr>
          </a:p>
        </p:txBody>
      </p:sp>
    </p:spTree>
    <p:extLst>
      <p:ext uri="{BB962C8B-B14F-4D97-AF65-F5344CB8AC3E}">
        <p14:creationId xmlns:p14="http://schemas.microsoft.com/office/powerpoint/2010/main" val="193191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p:nvPr/>
        </p:nvSpPr>
        <p:spPr>
          <a:xfrm>
            <a:off x="0" y="6478111"/>
            <a:ext cx="9143999" cy="372408"/>
          </a:xfrm>
          <a:custGeom>
            <a:avLst/>
            <a:gdLst/>
            <a:ahLst/>
            <a:cxnLst/>
            <a:rect l="l" t="t" r="r" b="b"/>
            <a:pathLst>
              <a:path w="7556500" h="581025">
                <a:moveTo>
                  <a:pt x="7555991" y="580536"/>
                </a:moveTo>
                <a:lnTo>
                  <a:pt x="0" y="580536"/>
                </a:lnTo>
                <a:lnTo>
                  <a:pt x="0" y="0"/>
                </a:lnTo>
                <a:lnTo>
                  <a:pt x="7555991" y="0"/>
                </a:lnTo>
                <a:lnTo>
                  <a:pt x="7555991" y="580536"/>
                </a:lnTo>
                <a:close/>
              </a:path>
            </a:pathLst>
          </a:custGeom>
          <a:solidFill>
            <a:srgbClr val="AB288E"/>
          </a:solidFill>
        </p:spPr>
        <p:txBody>
          <a:bodyPr wrap="square" lIns="0" tIns="0" rIns="0" bIns="0" rtlCol="0"/>
          <a:lstStyle/>
          <a:p>
            <a:endParaRPr/>
          </a:p>
        </p:txBody>
      </p:sp>
      <p:pic>
        <p:nvPicPr>
          <p:cNvPr id="9" name="object 3">
            <a:extLst>
              <a:ext uri="{FF2B5EF4-FFF2-40B4-BE49-F238E27FC236}">
                <a16:creationId xmlns:a16="http://schemas.microsoft.com/office/drawing/2014/main" id="{455C4C66-DF3D-F947-9916-BFCFDB47EB0D}"/>
              </a:ext>
            </a:extLst>
          </p:cNvPr>
          <p:cNvPicPr/>
          <p:nvPr/>
        </p:nvPicPr>
        <p:blipFill>
          <a:blip r:embed="rId3" cstate="print"/>
          <a:stretch>
            <a:fillRect/>
          </a:stretch>
        </p:blipFill>
        <p:spPr>
          <a:xfrm>
            <a:off x="0" y="0"/>
            <a:ext cx="1981200" cy="6858000"/>
          </a:xfrm>
          <a:prstGeom prst="rect">
            <a:avLst/>
          </a:prstGeom>
        </p:spPr>
      </p:pic>
      <p:sp>
        <p:nvSpPr>
          <p:cNvPr id="11" name="TextBox 10">
            <a:extLst>
              <a:ext uri="{FF2B5EF4-FFF2-40B4-BE49-F238E27FC236}">
                <a16:creationId xmlns:a16="http://schemas.microsoft.com/office/drawing/2014/main" id="{096AA8AF-959A-7E45-9F15-A8E35CBF2A14}"/>
              </a:ext>
            </a:extLst>
          </p:cNvPr>
          <p:cNvSpPr txBox="1"/>
          <p:nvPr/>
        </p:nvSpPr>
        <p:spPr>
          <a:xfrm>
            <a:off x="3106141" y="6457890"/>
            <a:ext cx="4876800" cy="400110"/>
          </a:xfrm>
          <a:prstGeom prst="rect">
            <a:avLst/>
          </a:prstGeom>
          <a:noFill/>
        </p:spPr>
        <p:txBody>
          <a:bodyPr wrap="square">
            <a:spAutoFit/>
          </a:bodyPr>
          <a:lstStyle/>
          <a:p>
            <a:r>
              <a:rPr lang="en-GB" sz="2000" dirty="0" err="1">
                <a:solidFill>
                  <a:schemeClr val="bg1"/>
                </a:solidFill>
                <a:latin typeface="+mj-lt"/>
              </a:rPr>
              <a:t>www.communitysupportedagriculture.org.uk</a:t>
            </a:r>
            <a:endParaRPr lang="en-GB" sz="2000" dirty="0">
              <a:solidFill>
                <a:schemeClr val="bg1"/>
              </a:solidFill>
              <a:latin typeface="+mj-lt"/>
            </a:endParaRPr>
          </a:p>
        </p:txBody>
      </p:sp>
      <p:sp>
        <p:nvSpPr>
          <p:cNvPr id="12" name="object 8">
            <a:extLst>
              <a:ext uri="{FF2B5EF4-FFF2-40B4-BE49-F238E27FC236}">
                <a16:creationId xmlns:a16="http://schemas.microsoft.com/office/drawing/2014/main" id="{306A329C-4E0E-B149-B04F-548A310F40FC}"/>
              </a:ext>
            </a:extLst>
          </p:cNvPr>
          <p:cNvSpPr txBox="1"/>
          <p:nvPr/>
        </p:nvSpPr>
        <p:spPr>
          <a:xfrm>
            <a:off x="2209800" y="762000"/>
            <a:ext cx="6705600" cy="1731768"/>
          </a:xfrm>
          <a:prstGeom prst="rect">
            <a:avLst/>
          </a:prstGeom>
        </p:spPr>
        <p:txBody>
          <a:bodyPr vert="horz" wrap="square" lIns="0" tIns="8140" rIns="0" bIns="0" rtlCol="0">
            <a:spAutoFit/>
          </a:bodyPr>
          <a:lstStyle/>
          <a:p>
            <a:pPr marL="285750" indent="-285750" rtl="0">
              <a:buFont typeface="Arial" panose="020B0604020202020204" pitchFamily="34" charset="0"/>
              <a:buChar char="•"/>
            </a:pPr>
            <a:r>
              <a:rPr lang="en-GB" sz="1600" dirty="0">
                <a:solidFill>
                  <a:srgbClr val="000000"/>
                </a:solidFill>
                <a:latin typeface="+mn-lt"/>
              </a:rPr>
              <a:t>Resources</a:t>
            </a:r>
          </a:p>
          <a:p>
            <a:pPr marL="285750" indent="-285750" rtl="0">
              <a:buFont typeface="Arial" panose="020B0604020202020204" pitchFamily="34" charset="0"/>
              <a:buChar char="•"/>
            </a:pPr>
            <a:r>
              <a:rPr lang="en-GB" sz="1600" b="0" i="0" u="none" strike="noStrike" dirty="0">
                <a:solidFill>
                  <a:srgbClr val="000000"/>
                </a:solidFill>
                <a:effectLst/>
                <a:latin typeface="+mn-lt"/>
              </a:rPr>
              <a:t>Knowledge</a:t>
            </a:r>
            <a:endParaRPr lang="en-GB" sz="1600" dirty="0">
              <a:solidFill>
                <a:srgbClr val="000000"/>
              </a:solidFill>
              <a:latin typeface="+mn-lt"/>
            </a:endParaRPr>
          </a:p>
          <a:p>
            <a:pPr marL="285750" indent="-285750" rtl="0">
              <a:buFont typeface="Arial" panose="020B0604020202020204" pitchFamily="34" charset="0"/>
              <a:buChar char="•"/>
            </a:pPr>
            <a:r>
              <a:rPr lang="en-GB" sz="1600" dirty="0">
                <a:solidFill>
                  <a:srgbClr val="000000"/>
                </a:solidFill>
                <a:latin typeface="+mn-lt"/>
              </a:rPr>
              <a:t>Viability</a:t>
            </a:r>
          </a:p>
          <a:p>
            <a:pPr rtl="0"/>
            <a:endParaRPr lang="en-GB" sz="1600" b="0" i="0" u="none" strike="noStrike" dirty="0">
              <a:solidFill>
                <a:srgbClr val="000000"/>
              </a:solidFill>
              <a:effectLst/>
              <a:latin typeface="+mn-lt"/>
            </a:endParaRPr>
          </a:p>
          <a:p>
            <a:pPr algn="ctr" rtl="0"/>
            <a:r>
              <a:rPr lang="en-GB" sz="1600" b="0" i="1" u="none" strike="noStrike" dirty="0">
                <a:solidFill>
                  <a:srgbClr val="000000"/>
                </a:solidFill>
                <a:effectLst/>
                <a:latin typeface="+mn-lt"/>
              </a:rPr>
              <a:t>“I'm overwhelmed by the difficulty of food access. It's not just food, it's also housing and everything. It is a lot of work just growing the food.” </a:t>
            </a:r>
          </a:p>
          <a:p>
            <a:pPr algn="ctr" rtl="0"/>
            <a:endParaRPr lang="en-GB" sz="1600" dirty="0">
              <a:solidFill>
                <a:srgbClr val="000000"/>
              </a:solidFill>
              <a:latin typeface="+mn-lt"/>
            </a:endParaRPr>
          </a:p>
        </p:txBody>
      </p:sp>
      <p:sp>
        <p:nvSpPr>
          <p:cNvPr id="13" name="object 7">
            <a:extLst>
              <a:ext uri="{FF2B5EF4-FFF2-40B4-BE49-F238E27FC236}">
                <a16:creationId xmlns:a16="http://schemas.microsoft.com/office/drawing/2014/main" id="{84E30709-952A-3144-8A2C-73D77707D615}"/>
              </a:ext>
            </a:extLst>
          </p:cNvPr>
          <p:cNvSpPr txBox="1"/>
          <p:nvPr/>
        </p:nvSpPr>
        <p:spPr>
          <a:xfrm>
            <a:off x="2209800" y="241930"/>
            <a:ext cx="2514600" cy="441573"/>
          </a:xfrm>
          <a:prstGeom prst="rect">
            <a:avLst/>
          </a:prstGeom>
        </p:spPr>
        <p:txBody>
          <a:bodyPr vert="horz" wrap="square" lIns="0" tIns="10582" rIns="0" bIns="0" rtlCol="0">
            <a:spAutoFit/>
          </a:bodyPr>
          <a:lstStyle/>
          <a:p>
            <a:pPr marL="8139">
              <a:spcBef>
                <a:spcPts val="83"/>
              </a:spcBef>
            </a:pPr>
            <a:r>
              <a:rPr lang="en-GB" sz="2800" spc="38" dirty="0">
                <a:solidFill>
                  <a:srgbClr val="AB288E"/>
                </a:solidFill>
                <a:latin typeface="+mn-lt"/>
                <a:cs typeface="Arial"/>
              </a:rPr>
              <a:t>Internal Barriers</a:t>
            </a:r>
            <a:endParaRPr sz="2800" dirty="0">
              <a:latin typeface="+mn-lt"/>
              <a:cs typeface="Arial"/>
            </a:endParaRPr>
          </a:p>
        </p:txBody>
      </p:sp>
    </p:spTree>
    <p:extLst>
      <p:ext uri="{BB962C8B-B14F-4D97-AF65-F5344CB8AC3E}">
        <p14:creationId xmlns:p14="http://schemas.microsoft.com/office/powerpoint/2010/main" val="32263336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p:nvPr/>
        </p:nvSpPr>
        <p:spPr>
          <a:xfrm>
            <a:off x="0" y="6478111"/>
            <a:ext cx="9143999" cy="372408"/>
          </a:xfrm>
          <a:custGeom>
            <a:avLst/>
            <a:gdLst/>
            <a:ahLst/>
            <a:cxnLst/>
            <a:rect l="l" t="t" r="r" b="b"/>
            <a:pathLst>
              <a:path w="7556500" h="581025">
                <a:moveTo>
                  <a:pt x="7555991" y="580536"/>
                </a:moveTo>
                <a:lnTo>
                  <a:pt x="0" y="580536"/>
                </a:lnTo>
                <a:lnTo>
                  <a:pt x="0" y="0"/>
                </a:lnTo>
                <a:lnTo>
                  <a:pt x="7555991" y="0"/>
                </a:lnTo>
                <a:lnTo>
                  <a:pt x="7555991" y="580536"/>
                </a:lnTo>
                <a:close/>
              </a:path>
            </a:pathLst>
          </a:custGeom>
          <a:solidFill>
            <a:srgbClr val="AB288E"/>
          </a:solidFill>
        </p:spPr>
        <p:txBody>
          <a:bodyPr wrap="square" lIns="0" tIns="0" rIns="0" bIns="0" rtlCol="0"/>
          <a:lstStyle/>
          <a:p>
            <a:endParaRPr/>
          </a:p>
        </p:txBody>
      </p:sp>
      <p:pic>
        <p:nvPicPr>
          <p:cNvPr id="9" name="object 3">
            <a:extLst>
              <a:ext uri="{FF2B5EF4-FFF2-40B4-BE49-F238E27FC236}">
                <a16:creationId xmlns:a16="http://schemas.microsoft.com/office/drawing/2014/main" id="{455C4C66-DF3D-F947-9916-BFCFDB47EB0D}"/>
              </a:ext>
            </a:extLst>
          </p:cNvPr>
          <p:cNvPicPr/>
          <p:nvPr/>
        </p:nvPicPr>
        <p:blipFill>
          <a:blip r:embed="rId3" cstate="print"/>
          <a:stretch>
            <a:fillRect/>
          </a:stretch>
        </p:blipFill>
        <p:spPr>
          <a:xfrm>
            <a:off x="0" y="0"/>
            <a:ext cx="1981200" cy="6858000"/>
          </a:xfrm>
          <a:prstGeom prst="rect">
            <a:avLst/>
          </a:prstGeom>
        </p:spPr>
      </p:pic>
      <p:sp>
        <p:nvSpPr>
          <p:cNvPr id="11" name="TextBox 10">
            <a:extLst>
              <a:ext uri="{FF2B5EF4-FFF2-40B4-BE49-F238E27FC236}">
                <a16:creationId xmlns:a16="http://schemas.microsoft.com/office/drawing/2014/main" id="{096AA8AF-959A-7E45-9F15-A8E35CBF2A14}"/>
              </a:ext>
            </a:extLst>
          </p:cNvPr>
          <p:cNvSpPr txBox="1"/>
          <p:nvPr/>
        </p:nvSpPr>
        <p:spPr>
          <a:xfrm>
            <a:off x="3106141" y="6457890"/>
            <a:ext cx="4876800" cy="400110"/>
          </a:xfrm>
          <a:prstGeom prst="rect">
            <a:avLst/>
          </a:prstGeom>
          <a:noFill/>
        </p:spPr>
        <p:txBody>
          <a:bodyPr wrap="square">
            <a:spAutoFit/>
          </a:bodyPr>
          <a:lstStyle/>
          <a:p>
            <a:r>
              <a:rPr lang="en-GB" sz="2000" dirty="0" err="1">
                <a:solidFill>
                  <a:schemeClr val="bg1"/>
                </a:solidFill>
                <a:latin typeface="+mj-lt"/>
              </a:rPr>
              <a:t>www.communitysupportedagriculture.org.uk</a:t>
            </a:r>
            <a:endParaRPr lang="en-GB" sz="2000" dirty="0">
              <a:solidFill>
                <a:schemeClr val="bg1"/>
              </a:solidFill>
              <a:latin typeface="+mj-lt"/>
            </a:endParaRPr>
          </a:p>
        </p:txBody>
      </p:sp>
      <p:sp>
        <p:nvSpPr>
          <p:cNvPr id="12" name="object 8">
            <a:extLst>
              <a:ext uri="{FF2B5EF4-FFF2-40B4-BE49-F238E27FC236}">
                <a16:creationId xmlns:a16="http://schemas.microsoft.com/office/drawing/2014/main" id="{306A329C-4E0E-B149-B04F-548A310F40FC}"/>
              </a:ext>
            </a:extLst>
          </p:cNvPr>
          <p:cNvSpPr txBox="1"/>
          <p:nvPr/>
        </p:nvSpPr>
        <p:spPr>
          <a:xfrm>
            <a:off x="2191741" y="304800"/>
            <a:ext cx="6705600" cy="5548198"/>
          </a:xfrm>
          <a:prstGeom prst="rect">
            <a:avLst/>
          </a:prstGeom>
        </p:spPr>
        <p:txBody>
          <a:bodyPr vert="horz" wrap="square" lIns="0" tIns="8140" rIns="0" bIns="0" rtlCol="0">
            <a:spAutoFit/>
          </a:bodyPr>
          <a:lstStyle/>
          <a:p>
            <a:pPr rtl="0"/>
            <a:r>
              <a:rPr lang="en-GB" sz="2800" b="0" i="0" u="none" strike="noStrike" dirty="0">
                <a:solidFill>
                  <a:srgbClr val="AC358E"/>
                </a:solidFill>
                <a:effectLst/>
                <a:latin typeface="+mn-lt"/>
              </a:rPr>
              <a:t>Responsibility </a:t>
            </a:r>
          </a:p>
          <a:p>
            <a:pPr rtl="0"/>
            <a:endParaRPr lang="en-GB" sz="1600" b="0" i="0" u="none" strike="noStrike" dirty="0">
              <a:solidFill>
                <a:srgbClr val="AC358E"/>
              </a:solidFill>
              <a:effectLst/>
              <a:latin typeface="+mn-lt"/>
            </a:endParaRPr>
          </a:p>
          <a:p>
            <a:pPr marL="285750" indent="-285750" rtl="0">
              <a:buFont typeface="Arial" panose="020B0604020202020204" pitchFamily="34" charset="0"/>
              <a:buChar char="•"/>
            </a:pPr>
            <a:r>
              <a:rPr lang="en-GB" sz="1600" dirty="0">
                <a:solidFill>
                  <a:srgbClr val="000000"/>
                </a:solidFill>
                <a:latin typeface="+mn-lt"/>
              </a:rPr>
              <a:t>V</a:t>
            </a:r>
            <a:r>
              <a:rPr lang="en-GB" sz="1600" b="0" i="0" u="none" strike="noStrike" dirty="0">
                <a:solidFill>
                  <a:srgbClr val="000000"/>
                </a:solidFill>
                <a:effectLst/>
                <a:latin typeface="+mn-lt"/>
              </a:rPr>
              <a:t>aried opinions</a:t>
            </a:r>
          </a:p>
          <a:p>
            <a:pPr marL="285750" indent="-285750" rtl="0">
              <a:buFont typeface="Arial" panose="020B0604020202020204" pitchFamily="34" charset="0"/>
              <a:buChar char="•"/>
            </a:pPr>
            <a:r>
              <a:rPr lang="en-GB" sz="1600" dirty="0">
                <a:solidFill>
                  <a:srgbClr val="000000"/>
                </a:solidFill>
                <a:latin typeface="+mn-lt"/>
              </a:rPr>
              <a:t>Desire to strengthen movement</a:t>
            </a:r>
          </a:p>
          <a:p>
            <a:pPr rtl="0"/>
            <a:endParaRPr lang="en-GB" sz="1600" b="0" i="1" u="none" strike="noStrike" dirty="0">
              <a:solidFill>
                <a:srgbClr val="000000"/>
              </a:solidFill>
              <a:effectLst/>
              <a:latin typeface="+mn-lt"/>
            </a:endParaRPr>
          </a:p>
          <a:p>
            <a:pPr algn="ctr" rtl="0"/>
            <a:r>
              <a:rPr lang="en-GB" sz="1600" b="0" i="1" u="none" strike="noStrike" dirty="0">
                <a:solidFill>
                  <a:srgbClr val="000000"/>
                </a:solidFill>
                <a:effectLst/>
                <a:latin typeface="+mn-lt"/>
              </a:rPr>
              <a:t>“I think it should be a defining feature of CSA, otherwise it isn't community.”</a:t>
            </a:r>
          </a:p>
          <a:p>
            <a:pPr algn="ctr" rtl="0"/>
            <a:endParaRPr lang="en-GB" sz="1600" b="0" i="1" u="none" strike="noStrike" dirty="0">
              <a:solidFill>
                <a:srgbClr val="000000"/>
              </a:solidFill>
              <a:effectLst/>
              <a:latin typeface="+mn-lt"/>
            </a:endParaRPr>
          </a:p>
          <a:p>
            <a:pPr algn="ctr" rtl="0"/>
            <a:r>
              <a:rPr lang="en-GB" sz="1600" b="0" i="1" u="none" strike="noStrike" dirty="0">
                <a:solidFill>
                  <a:srgbClr val="000000"/>
                </a:solidFill>
                <a:effectLst/>
                <a:latin typeface="+mn-lt"/>
              </a:rPr>
              <a:t> “There are other organisations doing good stuff. We can't do everything.”</a:t>
            </a:r>
          </a:p>
          <a:p>
            <a:pPr algn="ctr" rtl="0"/>
            <a:endParaRPr lang="en-GB" sz="1600" b="0" i="1" u="none" strike="noStrike" dirty="0">
              <a:solidFill>
                <a:srgbClr val="000000"/>
              </a:solidFill>
              <a:effectLst/>
              <a:latin typeface="+mn-lt"/>
            </a:endParaRPr>
          </a:p>
          <a:p>
            <a:pPr algn="ctr" rtl="0"/>
            <a:r>
              <a:rPr lang="en-GB" sz="1600" b="0" i="1" u="none" strike="noStrike" dirty="0">
                <a:solidFill>
                  <a:srgbClr val="000000"/>
                </a:solidFill>
                <a:effectLst/>
                <a:latin typeface="+mn-lt"/>
              </a:rPr>
              <a:t> “ A constant battle - it is difficult to fix everything to do with the food system and balance this with making a living/having a good standard of life.” </a:t>
            </a:r>
          </a:p>
          <a:p>
            <a:pPr algn="ctr" rtl="0"/>
            <a:endParaRPr lang="en-GB" sz="1600" b="0" i="1" u="none" strike="noStrike" dirty="0">
              <a:solidFill>
                <a:srgbClr val="000000"/>
              </a:solidFill>
              <a:effectLst/>
              <a:latin typeface="+mn-lt"/>
            </a:endParaRPr>
          </a:p>
          <a:p>
            <a:pPr algn="ctr" rtl="0"/>
            <a:r>
              <a:rPr lang="en-GB" sz="1600" b="0" i="1" u="none" strike="noStrike" dirty="0">
                <a:solidFill>
                  <a:srgbClr val="000000"/>
                </a:solidFill>
                <a:effectLst/>
                <a:latin typeface="+mn-lt"/>
              </a:rPr>
              <a:t>“CSAs as a model for community connection that prioritises our values (equity &amp; respect).” </a:t>
            </a:r>
          </a:p>
          <a:p>
            <a:pPr algn="ctr" rtl="0"/>
            <a:endParaRPr lang="en-GB" sz="1600" i="1" dirty="0">
              <a:solidFill>
                <a:srgbClr val="000000"/>
              </a:solidFill>
              <a:latin typeface="+mn-lt"/>
            </a:endParaRPr>
          </a:p>
          <a:p>
            <a:pPr algn="ctr" rtl="0"/>
            <a:r>
              <a:rPr lang="en-GB" sz="1600" b="0" i="1" u="none" strike="noStrike" dirty="0">
                <a:solidFill>
                  <a:srgbClr val="000000"/>
                </a:solidFill>
                <a:effectLst/>
                <a:latin typeface="+mn-lt"/>
              </a:rPr>
              <a:t>“Yes, this is our purpose. We could have just sold wholesale, but that's not our motivation.” </a:t>
            </a:r>
          </a:p>
          <a:p>
            <a:pPr algn="ctr" rtl="0"/>
            <a:endParaRPr lang="en-GB" sz="1600" i="1" dirty="0">
              <a:solidFill>
                <a:srgbClr val="000000"/>
              </a:solidFill>
              <a:latin typeface="+mn-lt"/>
            </a:endParaRPr>
          </a:p>
          <a:p>
            <a:pPr algn="ctr" rtl="0"/>
            <a:r>
              <a:rPr lang="en-GB" sz="1600" b="0" i="1" u="none" strike="noStrike" dirty="0">
                <a:solidFill>
                  <a:srgbClr val="000000"/>
                </a:solidFill>
                <a:effectLst/>
                <a:latin typeface="+mn-lt"/>
              </a:rPr>
              <a:t>“Without making it accessible to everyone then you’ve lost before you’ve started.”</a:t>
            </a:r>
            <a:endParaRPr lang="en-GB" sz="1600" b="0" i="1" dirty="0">
              <a:effectLst/>
              <a:latin typeface="+mn-lt"/>
            </a:endParaRPr>
          </a:p>
          <a:p>
            <a:br>
              <a:rPr lang="en-GB" sz="1400" dirty="0"/>
            </a:br>
            <a:endParaRPr sz="1400" dirty="0">
              <a:latin typeface="+mn-lt"/>
              <a:cs typeface="Calibri" panose="020F0502020204030204" pitchFamily="34" charset="0"/>
            </a:endParaRPr>
          </a:p>
        </p:txBody>
      </p:sp>
    </p:spTree>
    <p:extLst>
      <p:ext uri="{BB962C8B-B14F-4D97-AF65-F5344CB8AC3E}">
        <p14:creationId xmlns:p14="http://schemas.microsoft.com/office/powerpoint/2010/main" val="14028208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p:nvPr/>
        </p:nvSpPr>
        <p:spPr>
          <a:xfrm>
            <a:off x="0" y="6478111"/>
            <a:ext cx="9143999" cy="372408"/>
          </a:xfrm>
          <a:custGeom>
            <a:avLst/>
            <a:gdLst/>
            <a:ahLst/>
            <a:cxnLst/>
            <a:rect l="l" t="t" r="r" b="b"/>
            <a:pathLst>
              <a:path w="7556500" h="581025">
                <a:moveTo>
                  <a:pt x="7555991" y="580536"/>
                </a:moveTo>
                <a:lnTo>
                  <a:pt x="0" y="580536"/>
                </a:lnTo>
                <a:lnTo>
                  <a:pt x="0" y="0"/>
                </a:lnTo>
                <a:lnTo>
                  <a:pt x="7555991" y="0"/>
                </a:lnTo>
                <a:lnTo>
                  <a:pt x="7555991" y="580536"/>
                </a:lnTo>
                <a:close/>
              </a:path>
            </a:pathLst>
          </a:custGeom>
          <a:solidFill>
            <a:srgbClr val="AB288E"/>
          </a:solidFill>
        </p:spPr>
        <p:txBody>
          <a:bodyPr wrap="square" lIns="0" tIns="0" rIns="0" bIns="0" rtlCol="0"/>
          <a:lstStyle/>
          <a:p>
            <a:endParaRPr/>
          </a:p>
        </p:txBody>
      </p:sp>
      <p:pic>
        <p:nvPicPr>
          <p:cNvPr id="9" name="object 3">
            <a:extLst>
              <a:ext uri="{FF2B5EF4-FFF2-40B4-BE49-F238E27FC236}">
                <a16:creationId xmlns:a16="http://schemas.microsoft.com/office/drawing/2014/main" id="{455C4C66-DF3D-F947-9916-BFCFDB47EB0D}"/>
              </a:ext>
            </a:extLst>
          </p:cNvPr>
          <p:cNvPicPr/>
          <p:nvPr/>
        </p:nvPicPr>
        <p:blipFill>
          <a:blip r:embed="rId3" cstate="print"/>
          <a:stretch>
            <a:fillRect/>
          </a:stretch>
        </p:blipFill>
        <p:spPr>
          <a:xfrm>
            <a:off x="0" y="0"/>
            <a:ext cx="1981200" cy="6858000"/>
          </a:xfrm>
          <a:prstGeom prst="rect">
            <a:avLst/>
          </a:prstGeom>
        </p:spPr>
      </p:pic>
      <p:sp>
        <p:nvSpPr>
          <p:cNvPr id="11" name="TextBox 10">
            <a:extLst>
              <a:ext uri="{FF2B5EF4-FFF2-40B4-BE49-F238E27FC236}">
                <a16:creationId xmlns:a16="http://schemas.microsoft.com/office/drawing/2014/main" id="{096AA8AF-959A-7E45-9F15-A8E35CBF2A14}"/>
              </a:ext>
            </a:extLst>
          </p:cNvPr>
          <p:cNvSpPr txBox="1"/>
          <p:nvPr/>
        </p:nvSpPr>
        <p:spPr>
          <a:xfrm>
            <a:off x="3106141" y="6457890"/>
            <a:ext cx="4876800" cy="400110"/>
          </a:xfrm>
          <a:prstGeom prst="rect">
            <a:avLst/>
          </a:prstGeom>
          <a:noFill/>
        </p:spPr>
        <p:txBody>
          <a:bodyPr wrap="square">
            <a:spAutoFit/>
          </a:bodyPr>
          <a:lstStyle/>
          <a:p>
            <a:r>
              <a:rPr lang="en-GB" sz="2000" dirty="0" err="1">
                <a:solidFill>
                  <a:schemeClr val="bg1"/>
                </a:solidFill>
                <a:latin typeface="+mj-lt"/>
              </a:rPr>
              <a:t>www.communitysupportedagriculture.org.uk</a:t>
            </a:r>
            <a:endParaRPr lang="en-GB" sz="2000" dirty="0">
              <a:solidFill>
                <a:schemeClr val="bg1"/>
              </a:solidFill>
              <a:latin typeface="+mj-lt"/>
            </a:endParaRPr>
          </a:p>
        </p:txBody>
      </p:sp>
      <p:sp>
        <p:nvSpPr>
          <p:cNvPr id="12" name="object 8">
            <a:extLst>
              <a:ext uri="{FF2B5EF4-FFF2-40B4-BE49-F238E27FC236}">
                <a16:creationId xmlns:a16="http://schemas.microsoft.com/office/drawing/2014/main" id="{306A329C-4E0E-B149-B04F-548A310F40FC}"/>
              </a:ext>
            </a:extLst>
          </p:cNvPr>
          <p:cNvSpPr txBox="1"/>
          <p:nvPr/>
        </p:nvSpPr>
        <p:spPr>
          <a:xfrm>
            <a:off x="2302041" y="917657"/>
            <a:ext cx="6858000" cy="4686423"/>
          </a:xfrm>
          <a:prstGeom prst="rect">
            <a:avLst/>
          </a:prstGeom>
        </p:spPr>
        <p:txBody>
          <a:bodyPr vert="horz" wrap="square" lIns="0" tIns="8140" rIns="0" bIns="0" rtlCol="0">
            <a:spAutoFit/>
          </a:bodyPr>
          <a:lstStyle/>
          <a:p>
            <a:pPr rtl="0"/>
            <a:r>
              <a:rPr lang="en-GB" sz="1600" b="1" i="0" u="none" strike="noStrike" dirty="0">
                <a:solidFill>
                  <a:srgbClr val="000000"/>
                </a:solidFill>
                <a:effectLst/>
                <a:latin typeface="Calibri" panose="020F0502020204030204" pitchFamily="34" charset="0"/>
                <a:cs typeface="Calibri" panose="020F0502020204030204" pitchFamily="34" charset="0"/>
              </a:rPr>
              <a:t>Economic:</a:t>
            </a:r>
          </a:p>
          <a:p>
            <a:pPr rtl="0"/>
            <a:endParaRPr lang="en-GB" sz="1600" b="1" i="0" u="none" strike="noStrike" dirty="0">
              <a:solidFill>
                <a:srgbClr val="000000"/>
              </a:solidFill>
              <a:effectLst/>
              <a:latin typeface="Calibri" panose="020F0502020204030204" pitchFamily="34" charset="0"/>
              <a:cs typeface="Calibri" panose="020F0502020204030204" pitchFamily="34" charset="0"/>
            </a:endParaRPr>
          </a:p>
          <a:p>
            <a:pPr rtl="0"/>
            <a:r>
              <a:rPr lang="en-GB" sz="1600" i="1" dirty="0">
                <a:solidFill>
                  <a:srgbClr val="000000"/>
                </a:solidFill>
                <a:latin typeface="Calibri" panose="020F0502020204030204" pitchFamily="34" charset="0"/>
                <a:cs typeface="Calibri" panose="020F0502020204030204" pitchFamily="34" charset="0"/>
              </a:rPr>
              <a:t>Solidarity based</a:t>
            </a:r>
          </a:p>
          <a:p>
            <a:pPr marL="285750" indent="-285750" rtl="0">
              <a:buFont typeface="Arial" panose="020B0604020202020204" pitchFamily="34" charset="0"/>
              <a:buChar char="•"/>
            </a:pPr>
            <a:r>
              <a:rPr lang="en-GB" sz="1600" b="0" u="none" strike="noStrike" dirty="0">
                <a:solidFill>
                  <a:srgbClr val="000000"/>
                </a:solidFill>
                <a:effectLst/>
                <a:latin typeface="Calibri" panose="020F0502020204030204" pitchFamily="34" charset="0"/>
                <a:cs typeface="Calibri" panose="020F0502020204030204" pitchFamily="34" charset="0"/>
              </a:rPr>
              <a:t>Gift box </a:t>
            </a:r>
          </a:p>
          <a:p>
            <a:pPr marL="285750" indent="-285750" rtl="0">
              <a:buFont typeface="Arial" panose="020B0604020202020204" pitchFamily="34" charset="0"/>
              <a:buChar char="•"/>
            </a:pPr>
            <a:r>
              <a:rPr lang="en-GB" sz="1600" b="0" u="none" strike="noStrike" dirty="0">
                <a:solidFill>
                  <a:srgbClr val="000000"/>
                </a:solidFill>
                <a:effectLst/>
                <a:latin typeface="Calibri" panose="020F0502020204030204" pitchFamily="34" charset="0"/>
                <a:cs typeface="Calibri" panose="020F0502020204030204" pitchFamily="34" charset="0"/>
              </a:rPr>
              <a:t>Pay It Forward / Bursaries</a:t>
            </a:r>
          </a:p>
          <a:p>
            <a:pPr marL="285750" indent="-285750" rtl="0">
              <a:buFont typeface="Arial" panose="020B0604020202020204" pitchFamily="34" charset="0"/>
              <a:buChar char="•"/>
            </a:pPr>
            <a:r>
              <a:rPr lang="en-GB" sz="1600" dirty="0">
                <a:solidFill>
                  <a:srgbClr val="000000"/>
                </a:solidFill>
                <a:latin typeface="Calibri" panose="020F0502020204030204" pitchFamily="34" charset="0"/>
                <a:cs typeface="Calibri" panose="020F0502020204030204" pitchFamily="34" charset="0"/>
              </a:rPr>
              <a:t>Bidding Rounds</a:t>
            </a:r>
          </a:p>
          <a:p>
            <a:pPr marL="285750" indent="-285750" rtl="0">
              <a:buFont typeface="Arial" panose="020B0604020202020204" pitchFamily="34" charset="0"/>
              <a:buChar char="•"/>
            </a:pPr>
            <a:r>
              <a:rPr lang="en-GB" sz="1600" b="0" u="none" strike="noStrike" dirty="0">
                <a:solidFill>
                  <a:srgbClr val="000000"/>
                </a:solidFill>
                <a:effectLst/>
                <a:latin typeface="Calibri" panose="020F0502020204030204" pitchFamily="34" charset="0"/>
                <a:cs typeface="Calibri" panose="020F0502020204030204" pitchFamily="34" charset="0"/>
              </a:rPr>
              <a:t>Sliding Scale </a:t>
            </a:r>
            <a:endParaRPr lang="en-GB" sz="1600" dirty="0">
              <a:solidFill>
                <a:srgbClr val="000000"/>
              </a:solidFill>
              <a:latin typeface="Calibri" panose="020F0502020204030204" pitchFamily="34" charset="0"/>
              <a:cs typeface="Calibri" panose="020F0502020204030204" pitchFamily="34" charset="0"/>
            </a:endParaRPr>
          </a:p>
          <a:p>
            <a:pPr marL="285750" indent="-285750" rtl="0">
              <a:buFont typeface="Arial" panose="020B0604020202020204" pitchFamily="34" charset="0"/>
              <a:buChar char="•"/>
            </a:pPr>
            <a:r>
              <a:rPr lang="en-GB" sz="1600" b="0" u="none" strike="noStrike" dirty="0">
                <a:solidFill>
                  <a:srgbClr val="000000"/>
                </a:solidFill>
                <a:effectLst/>
                <a:latin typeface="Calibri" panose="020F0502020204030204" pitchFamily="34" charset="0"/>
                <a:cs typeface="Calibri" panose="020F0502020204030204" pitchFamily="34" charset="0"/>
              </a:rPr>
              <a:t>Wage Equity Model</a:t>
            </a:r>
          </a:p>
          <a:p>
            <a:pPr rtl="0"/>
            <a:endParaRPr lang="en-GB" sz="1600" b="0" u="none" strike="noStrike" dirty="0">
              <a:solidFill>
                <a:srgbClr val="000000"/>
              </a:solidFill>
              <a:effectLst/>
              <a:latin typeface="Calibri" panose="020F0502020204030204" pitchFamily="34" charset="0"/>
              <a:cs typeface="Calibri" panose="020F0502020204030204" pitchFamily="34" charset="0"/>
            </a:endParaRPr>
          </a:p>
          <a:p>
            <a:pPr rtl="0"/>
            <a:r>
              <a:rPr lang="en-GB" sz="1600" i="1" dirty="0">
                <a:solidFill>
                  <a:srgbClr val="000000"/>
                </a:solidFill>
                <a:latin typeface="Calibri" panose="020F0502020204030204" pitchFamily="34" charset="0"/>
                <a:cs typeface="Calibri" panose="020F0502020204030204" pitchFamily="34" charset="0"/>
              </a:rPr>
              <a:t>Income based</a:t>
            </a:r>
          </a:p>
          <a:p>
            <a:pPr marL="285750" indent="-285750" rtl="0">
              <a:buFont typeface="Arial" panose="020B0604020202020204" pitchFamily="34" charset="0"/>
              <a:buChar char="•"/>
            </a:pPr>
            <a:r>
              <a:rPr lang="en-GB" sz="1600" b="0" u="none" strike="noStrike" dirty="0">
                <a:solidFill>
                  <a:srgbClr val="000000"/>
                </a:solidFill>
                <a:effectLst/>
                <a:latin typeface="Calibri" panose="020F0502020204030204" pitchFamily="34" charset="0"/>
                <a:cs typeface="Calibri" panose="020F0502020204030204" pitchFamily="34" charset="0"/>
              </a:rPr>
              <a:t>Partnership</a:t>
            </a:r>
          </a:p>
          <a:p>
            <a:pPr marL="285750" indent="-285750" rtl="0">
              <a:buFont typeface="Arial" panose="020B0604020202020204" pitchFamily="34" charset="0"/>
              <a:buChar char="•"/>
            </a:pPr>
            <a:r>
              <a:rPr lang="en-GB" sz="1600" b="0" u="none" strike="noStrike" dirty="0">
                <a:solidFill>
                  <a:srgbClr val="000000"/>
                </a:solidFill>
                <a:effectLst/>
                <a:latin typeface="Calibri" panose="020F0502020204030204" pitchFamily="34" charset="0"/>
                <a:cs typeface="Calibri" panose="020F0502020204030204" pitchFamily="34" charset="0"/>
              </a:rPr>
              <a:t>Pay it forward via a third organisation</a:t>
            </a:r>
          </a:p>
          <a:p>
            <a:pPr marL="285750" indent="-285750" rtl="0">
              <a:buFont typeface="Arial" panose="020B0604020202020204" pitchFamily="34" charset="0"/>
              <a:buChar char="•"/>
            </a:pPr>
            <a:r>
              <a:rPr lang="en-GB" sz="1600" b="0" u="none" strike="noStrike" dirty="0">
                <a:solidFill>
                  <a:srgbClr val="000000"/>
                </a:solidFill>
                <a:effectLst/>
                <a:latin typeface="Calibri" panose="020F0502020204030204" pitchFamily="34" charset="0"/>
                <a:cs typeface="Calibri" panose="020F0502020204030204" pitchFamily="34" charset="0"/>
              </a:rPr>
              <a:t>Grants</a:t>
            </a:r>
          </a:p>
          <a:p>
            <a:pPr marL="285750" indent="-285750" rtl="0">
              <a:buFont typeface="Arial" panose="020B0604020202020204" pitchFamily="34" charset="0"/>
              <a:buChar char="•"/>
            </a:pPr>
            <a:r>
              <a:rPr lang="en-GB" sz="1600" dirty="0">
                <a:solidFill>
                  <a:srgbClr val="000000"/>
                </a:solidFill>
                <a:latin typeface="Calibri" panose="020F0502020204030204" pitchFamily="34" charset="0"/>
                <a:cs typeface="Calibri" panose="020F0502020204030204" pitchFamily="34" charset="0"/>
              </a:rPr>
              <a:t>Vouchers</a:t>
            </a:r>
          </a:p>
          <a:p>
            <a:pPr marL="285750" indent="-285750" rtl="0">
              <a:buFont typeface="Arial" panose="020B0604020202020204" pitchFamily="34" charset="0"/>
              <a:buChar char="•"/>
            </a:pPr>
            <a:r>
              <a:rPr lang="en-GB" sz="1600" dirty="0">
                <a:solidFill>
                  <a:srgbClr val="000000"/>
                </a:solidFill>
                <a:latin typeface="Calibri" panose="020F0502020204030204" pitchFamily="34" charset="0"/>
                <a:cs typeface="Calibri" panose="020F0502020204030204" pitchFamily="34" charset="0"/>
              </a:rPr>
              <a:t>Fundraisers</a:t>
            </a:r>
          </a:p>
          <a:p>
            <a:pPr marL="285750" indent="-285750" rtl="0">
              <a:buFont typeface="Arial" panose="020B0604020202020204" pitchFamily="34" charset="0"/>
              <a:buChar char="•"/>
            </a:pPr>
            <a:r>
              <a:rPr lang="en-GB" sz="1600" dirty="0">
                <a:solidFill>
                  <a:srgbClr val="000000"/>
                </a:solidFill>
                <a:latin typeface="Calibri" panose="020F0502020204030204" pitchFamily="34" charset="0"/>
                <a:cs typeface="Calibri" panose="020F0502020204030204" pitchFamily="34" charset="0"/>
              </a:rPr>
              <a:t>Social Prescribing</a:t>
            </a:r>
          </a:p>
          <a:p>
            <a:pPr marL="285750" indent="-285750" rtl="0">
              <a:buFont typeface="Arial" panose="020B0604020202020204" pitchFamily="34" charset="0"/>
              <a:buChar char="•"/>
            </a:pPr>
            <a:r>
              <a:rPr lang="en-GB" sz="1600" dirty="0">
                <a:solidFill>
                  <a:srgbClr val="000000"/>
                </a:solidFill>
                <a:latin typeface="Calibri" panose="020F0502020204030204" pitchFamily="34" charset="0"/>
                <a:cs typeface="Calibri" panose="020F0502020204030204" pitchFamily="34" charset="0"/>
              </a:rPr>
              <a:t>High Value Diversification</a:t>
            </a:r>
          </a:p>
          <a:p>
            <a:pPr marL="285750" indent="-285750" rtl="0">
              <a:buFont typeface="Arial" panose="020B0604020202020204" pitchFamily="34" charset="0"/>
              <a:buChar char="•"/>
            </a:pPr>
            <a:r>
              <a:rPr lang="en-GB" sz="1600" dirty="0">
                <a:solidFill>
                  <a:srgbClr val="000000"/>
                </a:solidFill>
                <a:latin typeface="Calibri" panose="020F0502020204030204" pitchFamily="34" charset="0"/>
                <a:cs typeface="Calibri" panose="020F0502020204030204" pitchFamily="34" charset="0"/>
              </a:rPr>
              <a:t>Co-operative working</a:t>
            </a:r>
          </a:p>
          <a:p>
            <a:pPr rtl="0"/>
            <a:endParaRPr lang="en-GB" sz="1600" b="0" u="none" strike="noStrike" dirty="0">
              <a:solidFill>
                <a:srgbClr val="000000"/>
              </a:solidFill>
              <a:effectLst/>
              <a:latin typeface="Calibri" panose="020F0502020204030204" pitchFamily="34" charset="0"/>
              <a:cs typeface="Calibri" panose="020F0502020204030204" pitchFamily="34" charset="0"/>
            </a:endParaRPr>
          </a:p>
        </p:txBody>
      </p:sp>
      <p:sp>
        <p:nvSpPr>
          <p:cNvPr id="13" name="object 7">
            <a:extLst>
              <a:ext uri="{FF2B5EF4-FFF2-40B4-BE49-F238E27FC236}">
                <a16:creationId xmlns:a16="http://schemas.microsoft.com/office/drawing/2014/main" id="{84E30709-952A-3144-8A2C-73D77707D615}"/>
              </a:ext>
            </a:extLst>
          </p:cNvPr>
          <p:cNvSpPr txBox="1"/>
          <p:nvPr/>
        </p:nvSpPr>
        <p:spPr>
          <a:xfrm>
            <a:off x="2273967" y="310324"/>
            <a:ext cx="5867401" cy="441573"/>
          </a:xfrm>
          <a:prstGeom prst="rect">
            <a:avLst/>
          </a:prstGeom>
        </p:spPr>
        <p:txBody>
          <a:bodyPr vert="horz" wrap="square" lIns="0" tIns="10582" rIns="0" bIns="0" rtlCol="0">
            <a:spAutoFit/>
          </a:bodyPr>
          <a:lstStyle/>
          <a:p>
            <a:pPr marL="8139">
              <a:spcBef>
                <a:spcPts val="83"/>
              </a:spcBef>
            </a:pPr>
            <a:r>
              <a:rPr lang="en-GB" sz="2800" spc="38" dirty="0">
                <a:solidFill>
                  <a:srgbClr val="AB288E"/>
                </a:solidFill>
                <a:latin typeface="+mn-lt"/>
                <a:cs typeface="Arial"/>
              </a:rPr>
              <a:t>Current Practice and Suggestions</a:t>
            </a:r>
            <a:endParaRPr sz="2800" dirty="0">
              <a:latin typeface="+mn-lt"/>
              <a:cs typeface="Arial"/>
            </a:endParaRPr>
          </a:p>
        </p:txBody>
      </p:sp>
    </p:spTree>
    <p:extLst>
      <p:ext uri="{BB962C8B-B14F-4D97-AF65-F5344CB8AC3E}">
        <p14:creationId xmlns:p14="http://schemas.microsoft.com/office/powerpoint/2010/main" val="757313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FF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20037</TotalTime>
  <Words>1002</Words>
  <Application>Microsoft Macintosh PowerPoint</Application>
  <PresentationFormat>On-screen Show (4:3)</PresentationFormat>
  <Paragraphs>189</Paragraphs>
  <Slides>12</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Times New Roman</vt:lpstr>
      <vt:lpstr>Verdana</vt:lpstr>
      <vt:lpstr>YACgEf2dbI4 0</vt:lpstr>
      <vt:lpstr>Office Theme</vt:lpstr>
      <vt:lpstr>CSA MODELS FOR FAIRER  FOOD ACCESS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Minimalist Annual Report</dc:title>
  <dc:creator>Deirdre Woods</dc:creator>
  <cp:keywords>DAFD_FKATOg,BADFbM84Lys</cp:keywords>
  <cp:lastModifiedBy>suzymayr suzymayr</cp:lastModifiedBy>
  <cp:revision>5</cp:revision>
  <cp:lastPrinted>2022-09-27T19:12:34Z</cp:lastPrinted>
  <dcterms:created xsi:type="dcterms:W3CDTF">2022-09-27T10:52:34Z</dcterms:created>
  <dcterms:modified xsi:type="dcterms:W3CDTF">2022-12-14T12:21:41Z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2022-09-27T00:00:00Z</vt:filetime>
  </property>
  <property fmtid="{D5CDD505-2E9C-101B-9397-08002B2CF9AE}" pid="3" name="Creator">
    <vt:lpwstr>Canva</vt:lpwstr>
  </property>
  <property fmtid="{D5CDD505-2E9C-101B-9397-08002B2CF9AE}" pid="4" name="Producer">
    <vt:lpwstr>Canva</vt:lpwstr>
  </property>
  <property fmtid="{D5CDD505-2E9C-101B-9397-08002B2CF9AE}" pid="5" name="LastSaved">
    <vt:filetime>2022-09-27T00:00:00Z</vt:filetime>
  </property>
</Properties>
</file>