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90" r:id="rId5"/>
    <p:sldId id="291" r:id="rId6"/>
    <p:sldId id="381" r:id="rId7"/>
    <p:sldId id="384" r:id="rId8"/>
    <p:sldId id="385" r:id="rId9"/>
    <p:sldId id="372" r:id="rId10"/>
    <p:sldId id="389" r:id="rId11"/>
    <p:sldId id="392" r:id="rId12"/>
    <p:sldId id="368" r:id="rId13"/>
    <p:sldId id="390" r:id="rId14"/>
    <p:sldId id="382" r:id="rId15"/>
    <p:sldId id="383" r:id="rId16"/>
    <p:sldId id="386" r:id="rId17"/>
    <p:sldId id="391" r:id="rId18"/>
    <p:sldId id="370" r:id="rId19"/>
    <p:sldId id="377" r:id="rId20"/>
    <p:sldId id="380" r:id="rId21"/>
    <p:sldId id="378" r:id="rId22"/>
    <p:sldId id="366" r:id="rId23"/>
    <p:sldId id="367" r:id="rId24"/>
    <p:sldId id="352" r:id="rId25"/>
    <p:sldId id="387" r:id="rId26"/>
    <p:sldId id="357" r:id="rId27"/>
    <p:sldId id="379" r:id="rId28"/>
    <p:sldId id="375" r:id="rId29"/>
    <p:sldId id="376" r:id="rId30"/>
    <p:sldId id="374" r:id="rId31"/>
    <p:sldId id="388"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McNicol" initials="CM" lastIdx="2" clrIdx="0">
    <p:extLst>
      <p:ext uri="{19B8F6BF-5375-455C-9EA6-DF929625EA0E}">
        <p15:presenceInfo xmlns:p15="http://schemas.microsoft.com/office/powerpoint/2012/main" userId="S::ClaireMcNicol@rbst.org.uk::0cdbfd73-6109-4ffb-bad8-3baccff13e7b" providerId="AD"/>
      </p:ext>
    </p:extLst>
  </p:cmAuthor>
  <p:cmAuthor id="2" name="Christopher Price" initials="CP" lastIdx="1" clrIdx="1">
    <p:extLst>
      <p:ext uri="{19B8F6BF-5375-455C-9EA6-DF929625EA0E}">
        <p15:presenceInfo xmlns:p15="http://schemas.microsoft.com/office/powerpoint/2012/main" userId="S::christopherprice@rbst.org.uk::8c577d9e-b883-48c0-b3fe-237e59862a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A4A48-8834-4930-8E1C-C052B336F279}" v="22" dt="2023-01-06T09:40:29.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742" autoAdjust="0"/>
  </p:normalViewPr>
  <p:slideViewPr>
    <p:cSldViewPr snapToGrid="0">
      <p:cViewPr varScale="1">
        <p:scale>
          <a:sx n="79" d="100"/>
          <a:sy n="79" d="100"/>
        </p:scale>
        <p:origin x="802" y="77"/>
      </p:cViewPr>
      <p:guideLst/>
    </p:cSldViewPr>
  </p:slideViewPr>
  <p:outlineViewPr>
    <p:cViewPr>
      <p:scale>
        <a:sx n="33" d="100"/>
        <a:sy n="33" d="100"/>
      </p:scale>
      <p:origin x="0" y="-247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ED87DF-1A2D-4063-8875-819DBCAF41B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5AB719D-91F9-4316-A3E7-F23D2B8F0D2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FEC460-7CF8-4DA5-8EF1-5D66A2DF5EB6}" type="datetimeFigureOut">
              <a:rPr lang="en-GB" smtClean="0"/>
              <a:t>06/01/2023</a:t>
            </a:fld>
            <a:endParaRPr lang="en-GB"/>
          </a:p>
        </p:txBody>
      </p:sp>
      <p:sp>
        <p:nvSpPr>
          <p:cNvPr id="4" name="Footer Placeholder 3">
            <a:extLst>
              <a:ext uri="{FF2B5EF4-FFF2-40B4-BE49-F238E27FC236}">
                <a16:creationId xmlns:a16="http://schemas.microsoft.com/office/drawing/2014/main" id="{993A006B-A904-45E9-9BED-959F5DB71C1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7A0002-BA93-42C6-9FDD-C61EC1ECB08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EA90943-2D18-4C21-A368-0BF53C5DCF88}" type="slidenum">
              <a:rPr lang="en-GB" smtClean="0"/>
              <a:t>‹#›</a:t>
            </a:fld>
            <a:endParaRPr lang="en-GB"/>
          </a:p>
        </p:txBody>
      </p:sp>
    </p:spTree>
    <p:extLst>
      <p:ext uri="{BB962C8B-B14F-4D97-AF65-F5344CB8AC3E}">
        <p14:creationId xmlns:p14="http://schemas.microsoft.com/office/powerpoint/2010/main" val="39274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137007E-785F-49C6-95A4-A09E5D50FD2C}" type="datetimeFigureOut">
              <a:rPr lang="en-GB" smtClean="0"/>
              <a:t>06/01/2023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9B61A4F-D5F3-4B2B-8F45-B9994A395C9A}" type="slidenum">
              <a:rPr lang="en-GB" smtClean="0"/>
              <a:t>‹#›</a:t>
            </a:fld>
            <a:endParaRPr lang="en-GB" dirty="0"/>
          </a:p>
        </p:txBody>
      </p:sp>
    </p:spTree>
    <p:extLst>
      <p:ext uri="{BB962C8B-B14F-4D97-AF65-F5344CB8AC3E}">
        <p14:creationId xmlns:p14="http://schemas.microsoft.com/office/powerpoint/2010/main" val="19705093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a:t>
            </a:fld>
            <a:endParaRPr lang="en-GB" dirty="0"/>
          </a:p>
        </p:txBody>
      </p:sp>
    </p:spTree>
    <p:extLst>
      <p:ext uri="{BB962C8B-B14F-4D97-AF65-F5344CB8AC3E}">
        <p14:creationId xmlns:p14="http://schemas.microsoft.com/office/powerpoint/2010/main" val="412428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11</a:t>
            </a:fld>
            <a:endParaRPr lang="en-GB" dirty="0"/>
          </a:p>
        </p:txBody>
      </p:sp>
    </p:spTree>
    <p:extLst>
      <p:ext uri="{BB962C8B-B14F-4D97-AF65-F5344CB8AC3E}">
        <p14:creationId xmlns:p14="http://schemas.microsoft.com/office/powerpoint/2010/main" val="330103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12</a:t>
            </a:fld>
            <a:endParaRPr lang="en-GB" dirty="0"/>
          </a:p>
        </p:txBody>
      </p:sp>
    </p:spTree>
    <p:extLst>
      <p:ext uri="{BB962C8B-B14F-4D97-AF65-F5344CB8AC3E}">
        <p14:creationId xmlns:p14="http://schemas.microsoft.com/office/powerpoint/2010/main" val="377646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13</a:t>
            </a:fld>
            <a:endParaRPr lang="en-GB" dirty="0"/>
          </a:p>
        </p:txBody>
      </p:sp>
    </p:spTree>
    <p:extLst>
      <p:ext uri="{BB962C8B-B14F-4D97-AF65-F5344CB8AC3E}">
        <p14:creationId xmlns:p14="http://schemas.microsoft.com/office/powerpoint/2010/main" val="204251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14</a:t>
            </a:fld>
            <a:endParaRPr lang="en-GB" dirty="0"/>
          </a:p>
        </p:txBody>
      </p:sp>
    </p:spTree>
    <p:extLst>
      <p:ext uri="{BB962C8B-B14F-4D97-AF65-F5344CB8AC3E}">
        <p14:creationId xmlns:p14="http://schemas.microsoft.com/office/powerpoint/2010/main" val="272298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15</a:t>
            </a:fld>
            <a:endParaRPr lang="en-GB" dirty="0"/>
          </a:p>
        </p:txBody>
      </p:sp>
    </p:spTree>
    <p:extLst>
      <p:ext uri="{BB962C8B-B14F-4D97-AF65-F5344CB8AC3E}">
        <p14:creationId xmlns:p14="http://schemas.microsoft.com/office/powerpoint/2010/main" val="266821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16</a:t>
            </a:fld>
            <a:endParaRPr lang="en-GB" dirty="0"/>
          </a:p>
        </p:txBody>
      </p:sp>
    </p:spTree>
    <p:extLst>
      <p:ext uri="{BB962C8B-B14F-4D97-AF65-F5344CB8AC3E}">
        <p14:creationId xmlns:p14="http://schemas.microsoft.com/office/powerpoint/2010/main" val="227084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17</a:t>
            </a:fld>
            <a:endParaRPr lang="en-GB" dirty="0"/>
          </a:p>
        </p:txBody>
      </p:sp>
    </p:spTree>
    <p:extLst>
      <p:ext uri="{BB962C8B-B14F-4D97-AF65-F5344CB8AC3E}">
        <p14:creationId xmlns:p14="http://schemas.microsoft.com/office/powerpoint/2010/main" val="289741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18</a:t>
            </a:fld>
            <a:endParaRPr lang="en-GB" dirty="0"/>
          </a:p>
        </p:txBody>
      </p:sp>
    </p:spTree>
    <p:extLst>
      <p:ext uri="{BB962C8B-B14F-4D97-AF65-F5344CB8AC3E}">
        <p14:creationId xmlns:p14="http://schemas.microsoft.com/office/powerpoint/2010/main" val="130064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19</a:t>
            </a:fld>
            <a:endParaRPr lang="en-GB" dirty="0"/>
          </a:p>
        </p:txBody>
      </p:sp>
    </p:spTree>
    <p:extLst>
      <p:ext uri="{BB962C8B-B14F-4D97-AF65-F5344CB8AC3E}">
        <p14:creationId xmlns:p14="http://schemas.microsoft.com/office/powerpoint/2010/main" val="278172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20</a:t>
            </a:fld>
            <a:endParaRPr lang="en-GB" dirty="0"/>
          </a:p>
        </p:txBody>
      </p:sp>
    </p:spTree>
    <p:extLst>
      <p:ext uri="{BB962C8B-B14F-4D97-AF65-F5344CB8AC3E}">
        <p14:creationId xmlns:p14="http://schemas.microsoft.com/office/powerpoint/2010/main" val="391232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3</a:t>
            </a:fld>
            <a:endParaRPr lang="en-GB" dirty="0"/>
          </a:p>
        </p:txBody>
      </p:sp>
    </p:spTree>
    <p:extLst>
      <p:ext uri="{BB962C8B-B14F-4D97-AF65-F5344CB8AC3E}">
        <p14:creationId xmlns:p14="http://schemas.microsoft.com/office/powerpoint/2010/main" val="353133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21</a:t>
            </a:fld>
            <a:endParaRPr lang="en-GB" dirty="0"/>
          </a:p>
        </p:txBody>
      </p:sp>
    </p:spTree>
    <p:extLst>
      <p:ext uri="{BB962C8B-B14F-4D97-AF65-F5344CB8AC3E}">
        <p14:creationId xmlns:p14="http://schemas.microsoft.com/office/powerpoint/2010/main" val="312424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22</a:t>
            </a:fld>
            <a:endParaRPr lang="en-GB" dirty="0"/>
          </a:p>
        </p:txBody>
      </p:sp>
    </p:spTree>
    <p:extLst>
      <p:ext uri="{BB962C8B-B14F-4D97-AF65-F5344CB8AC3E}">
        <p14:creationId xmlns:p14="http://schemas.microsoft.com/office/powerpoint/2010/main" val="624190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23</a:t>
            </a:fld>
            <a:endParaRPr lang="en-GB" dirty="0"/>
          </a:p>
        </p:txBody>
      </p:sp>
    </p:spTree>
    <p:extLst>
      <p:ext uri="{BB962C8B-B14F-4D97-AF65-F5344CB8AC3E}">
        <p14:creationId xmlns:p14="http://schemas.microsoft.com/office/powerpoint/2010/main" val="12112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24</a:t>
            </a:fld>
            <a:endParaRPr lang="en-GB" dirty="0"/>
          </a:p>
        </p:txBody>
      </p:sp>
    </p:spTree>
    <p:extLst>
      <p:ext uri="{BB962C8B-B14F-4D97-AF65-F5344CB8AC3E}">
        <p14:creationId xmlns:p14="http://schemas.microsoft.com/office/powerpoint/2010/main" val="4030348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25</a:t>
            </a:fld>
            <a:endParaRPr lang="en-GB" dirty="0"/>
          </a:p>
        </p:txBody>
      </p:sp>
    </p:spTree>
    <p:extLst>
      <p:ext uri="{BB962C8B-B14F-4D97-AF65-F5344CB8AC3E}">
        <p14:creationId xmlns:p14="http://schemas.microsoft.com/office/powerpoint/2010/main" val="1378207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26</a:t>
            </a:fld>
            <a:endParaRPr lang="en-GB" dirty="0"/>
          </a:p>
        </p:txBody>
      </p:sp>
    </p:spTree>
    <p:extLst>
      <p:ext uri="{BB962C8B-B14F-4D97-AF65-F5344CB8AC3E}">
        <p14:creationId xmlns:p14="http://schemas.microsoft.com/office/powerpoint/2010/main" val="84496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27</a:t>
            </a:fld>
            <a:endParaRPr lang="en-GB" dirty="0"/>
          </a:p>
        </p:txBody>
      </p:sp>
    </p:spTree>
    <p:extLst>
      <p:ext uri="{BB962C8B-B14F-4D97-AF65-F5344CB8AC3E}">
        <p14:creationId xmlns:p14="http://schemas.microsoft.com/office/powerpoint/2010/main" val="3368096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28</a:t>
            </a:fld>
            <a:endParaRPr lang="en-GB" dirty="0"/>
          </a:p>
        </p:txBody>
      </p:sp>
    </p:spTree>
    <p:extLst>
      <p:ext uri="{BB962C8B-B14F-4D97-AF65-F5344CB8AC3E}">
        <p14:creationId xmlns:p14="http://schemas.microsoft.com/office/powerpoint/2010/main" val="272735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4</a:t>
            </a:fld>
            <a:endParaRPr lang="en-GB" dirty="0"/>
          </a:p>
        </p:txBody>
      </p:sp>
    </p:spTree>
    <p:extLst>
      <p:ext uri="{BB962C8B-B14F-4D97-AF65-F5344CB8AC3E}">
        <p14:creationId xmlns:p14="http://schemas.microsoft.com/office/powerpoint/2010/main" val="241329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5</a:t>
            </a:fld>
            <a:endParaRPr lang="en-GB" dirty="0"/>
          </a:p>
        </p:txBody>
      </p:sp>
    </p:spTree>
    <p:extLst>
      <p:ext uri="{BB962C8B-B14F-4D97-AF65-F5344CB8AC3E}">
        <p14:creationId xmlns:p14="http://schemas.microsoft.com/office/powerpoint/2010/main" val="140551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6</a:t>
            </a:fld>
            <a:endParaRPr lang="en-GB" dirty="0"/>
          </a:p>
        </p:txBody>
      </p:sp>
    </p:spTree>
    <p:extLst>
      <p:ext uri="{BB962C8B-B14F-4D97-AF65-F5344CB8AC3E}">
        <p14:creationId xmlns:p14="http://schemas.microsoft.com/office/powerpoint/2010/main" val="336566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7</a:t>
            </a:fld>
            <a:endParaRPr lang="en-GB" dirty="0"/>
          </a:p>
        </p:txBody>
      </p:sp>
    </p:spTree>
    <p:extLst>
      <p:ext uri="{BB962C8B-B14F-4D97-AF65-F5344CB8AC3E}">
        <p14:creationId xmlns:p14="http://schemas.microsoft.com/office/powerpoint/2010/main" val="280396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8</a:t>
            </a:fld>
            <a:endParaRPr lang="en-GB" dirty="0"/>
          </a:p>
        </p:txBody>
      </p:sp>
    </p:spTree>
    <p:extLst>
      <p:ext uri="{BB962C8B-B14F-4D97-AF65-F5344CB8AC3E}">
        <p14:creationId xmlns:p14="http://schemas.microsoft.com/office/powerpoint/2010/main" val="210805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9</a:t>
            </a:fld>
            <a:endParaRPr lang="en-GB" dirty="0"/>
          </a:p>
        </p:txBody>
      </p:sp>
    </p:spTree>
    <p:extLst>
      <p:ext uri="{BB962C8B-B14F-4D97-AF65-F5344CB8AC3E}">
        <p14:creationId xmlns:p14="http://schemas.microsoft.com/office/powerpoint/2010/main" val="326594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61A4F-D5F3-4B2B-8F45-B9994A395C9A}" type="slidenum">
              <a:rPr lang="en-GB" smtClean="0"/>
              <a:t>10</a:t>
            </a:fld>
            <a:endParaRPr lang="en-GB" dirty="0"/>
          </a:p>
        </p:txBody>
      </p:sp>
    </p:spTree>
    <p:extLst>
      <p:ext uri="{BB962C8B-B14F-4D97-AF65-F5344CB8AC3E}">
        <p14:creationId xmlns:p14="http://schemas.microsoft.com/office/powerpoint/2010/main" val="168324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C41A78-5D52-4EDD-977E-C19CC0ACABEC}" type="datetime1">
              <a:rPr lang="en-GB" smtClean="0"/>
              <a:t>06/01/2023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285458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0475F-7026-4BC6-9C4B-82A0222BE722}" type="datetime1">
              <a:rPr lang="en-GB" smtClean="0"/>
              <a:t>06/01/2023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86083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DFC3E6-77C3-44FD-9DC6-CE437A03DFF4}" type="datetime1">
              <a:rPr lang="en-GB" smtClean="0"/>
              <a:t>06/01/2023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395750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54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AF8ECAA-5105-4946-A8D2-17E89FB5969B}" type="datetime1">
              <a:rPr lang="en-GB" smtClean="0"/>
              <a:t>06/01/2023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342864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0BC88-81AB-4A1E-8B9A-0A63E25BF89F}" type="datetime1">
              <a:rPr lang="en-GB" smtClean="0"/>
              <a:t>06/01/2023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30523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ADABCC-C880-4BCE-AA55-C10F92416901}" type="datetime1">
              <a:rPr lang="en-GB" smtClean="0"/>
              <a:t>06/01/2023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50117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7B4BE0-70B9-4185-A3B1-0445E344EBF1}" type="datetime1">
              <a:rPr lang="en-GB" smtClean="0"/>
              <a:t>06/01/2023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415299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37E53F-5A3D-4D4C-8A97-254CEFB4A4F0}" type="datetime1">
              <a:rPr lang="en-GB" smtClean="0"/>
              <a:t>06/01/2023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79777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3776C-8B05-43B7-A521-4055FD9839EB}" type="datetime1">
              <a:rPr lang="en-GB" smtClean="0"/>
              <a:t>06/01/2023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307156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260B25-19E4-4978-9CAD-C360DCF97A57}" type="datetime1">
              <a:rPr lang="en-GB" smtClean="0"/>
              <a:t>06/01/2023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184758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A862D-6187-40F5-8EE8-A6DBD88FE063}" type="datetime1">
              <a:rPr lang="en-GB" smtClean="0"/>
              <a:t>06/01/2023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DEE2502-5240-4487-BA2E-7690F2780CBB}" type="slidenum">
              <a:rPr lang="en-GB" smtClean="0"/>
              <a:t>‹#›</a:t>
            </a:fld>
            <a:endParaRPr lang="en-GB" dirty="0"/>
          </a:p>
        </p:txBody>
      </p:sp>
    </p:spTree>
    <p:extLst>
      <p:ext uri="{BB962C8B-B14F-4D97-AF65-F5344CB8AC3E}">
        <p14:creationId xmlns:p14="http://schemas.microsoft.com/office/powerpoint/2010/main" val="182648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DE120-BB42-4168-AE8A-1D4B0633448D}" type="datetime1">
              <a:rPr lang="en-GB" smtClean="0"/>
              <a:t>06/01/2023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E2502-5240-4487-BA2E-7690F2780CBB}" type="slidenum">
              <a:rPr lang="en-GB" smtClean="0"/>
              <a:t>‹#›</a:t>
            </a:fld>
            <a:endParaRPr lang="en-GB" dirty="0"/>
          </a:p>
        </p:txBody>
      </p:sp>
    </p:spTree>
    <p:extLst>
      <p:ext uri="{BB962C8B-B14F-4D97-AF65-F5344CB8AC3E}">
        <p14:creationId xmlns:p14="http://schemas.microsoft.com/office/powerpoint/2010/main" val="156753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583995"/>
            <a:ext cx="12193057" cy="22740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861" y="192943"/>
            <a:ext cx="1260046" cy="1260046"/>
          </a:xfrm>
          <a:prstGeom prst="rect">
            <a:avLst/>
          </a:prstGeom>
        </p:spPr>
      </p:pic>
      <p:pic>
        <p:nvPicPr>
          <p:cNvPr id="7" name="Picture 6"/>
          <p:cNvPicPr>
            <a:picLocks noChangeAspect="1"/>
          </p:cNvPicPr>
          <p:nvPr/>
        </p:nvPicPr>
        <p:blipFill>
          <a:blip r:embed="rId4"/>
          <a:stretch>
            <a:fillRect/>
          </a:stretch>
        </p:blipFill>
        <p:spPr>
          <a:xfrm>
            <a:off x="3279380" y="1000552"/>
            <a:ext cx="5226946" cy="2230856"/>
          </a:xfrm>
          <a:prstGeom prst="rect">
            <a:avLst/>
          </a:prstGeom>
        </p:spPr>
      </p:pic>
      <p:sp>
        <p:nvSpPr>
          <p:cNvPr id="8" name="TextBox 7"/>
          <p:cNvSpPr txBox="1"/>
          <p:nvPr/>
        </p:nvSpPr>
        <p:spPr>
          <a:xfrm>
            <a:off x="1997583" y="3501188"/>
            <a:ext cx="8196835" cy="584775"/>
          </a:xfrm>
          <a:prstGeom prst="rect">
            <a:avLst/>
          </a:prstGeom>
          <a:noFill/>
        </p:spPr>
        <p:txBody>
          <a:bodyPr wrap="square" rtlCol="0">
            <a:spAutoFit/>
          </a:bodyPr>
          <a:lstStyle/>
          <a:p>
            <a:pPr algn="ctr"/>
            <a:r>
              <a:rPr lang="en-GB" sz="3200" dirty="0">
                <a:solidFill>
                  <a:schemeClr val="accent6">
                    <a:lumMod val="75000"/>
                  </a:schemeClr>
                </a:solidFill>
              </a:rPr>
              <a:t>Climate Friendly Sheep Farming</a:t>
            </a:r>
          </a:p>
        </p:txBody>
      </p:sp>
      <p:sp>
        <p:nvSpPr>
          <p:cNvPr id="2" name="Slide Number Placeholder 1">
            <a:extLst>
              <a:ext uri="{FF2B5EF4-FFF2-40B4-BE49-F238E27FC236}">
                <a16:creationId xmlns:a16="http://schemas.microsoft.com/office/drawing/2014/main" id="{5CF72129-8F59-45B2-9BA5-ABF414F8C42C}"/>
              </a:ext>
            </a:extLst>
          </p:cNvPr>
          <p:cNvSpPr>
            <a:spLocks noGrp="1"/>
          </p:cNvSpPr>
          <p:nvPr>
            <p:ph type="sldNum" sz="quarter" idx="12"/>
          </p:nvPr>
        </p:nvSpPr>
        <p:spPr/>
        <p:txBody>
          <a:bodyPr/>
          <a:lstStyle/>
          <a:p>
            <a:fld id="{5DEE2502-5240-4487-BA2E-7690F2780CBB}" type="slidenum">
              <a:rPr lang="en-GB" smtClean="0"/>
              <a:t>1</a:t>
            </a:fld>
            <a:endParaRPr lang="en-GB" dirty="0"/>
          </a:p>
        </p:txBody>
      </p:sp>
    </p:spTree>
    <p:extLst>
      <p:ext uri="{BB962C8B-B14F-4D97-AF65-F5344CB8AC3E}">
        <p14:creationId xmlns:p14="http://schemas.microsoft.com/office/powerpoint/2010/main" val="372800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8" name="TextBox 7">
            <a:extLst>
              <a:ext uri="{FF2B5EF4-FFF2-40B4-BE49-F238E27FC236}">
                <a16:creationId xmlns:a16="http://schemas.microsoft.com/office/drawing/2014/main" id="{32BB86FC-073B-4ABF-8486-DE2A6F0B7547}"/>
              </a:ext>
            </a:extLst>
          </p:cNvPr>
          <p:cNvSpPr txBox="1"/>
          <p:nvPr/>
        </p:nvSpPr>
        <p:spPr>
          <a:xfrm>
            <a:off x="624192" y="371190"/>
            <a:ext cx="8196835" cy="1046440"/>
          </a:xfrm>
          <a:prstGeom prst="rect">
            <a:avLst/>
          </a:prstGeom>
          <a:noFill/>
        </p:spPr>
        <p:txBody>
          <a:bodyPr wrap="square" rtlCol="0">
            <a:spAutoFit/>
          </a:bodyPr>
          <a:lstStyle/>
          <a:p>
            <a:r>
              <a:rPr lang="en-US" sz="4800" dirty="0">
                <a:solidFill>
                  <a:schemeClr val="accent6">
                    <a:lumMod val="75000"/>
                  </a:schemeClr>
                </a:solidFill>
              </a:rPr>
              <a:t>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10</a:t>
            </a:fld>
            <a:endParaRPr lang="en-GB" dirty="0"/>
          </a:p>
        </p:txBody>
      </p:sp>
      <p:pic>
        <p:nvPicPr>
          <p:cNvPr id="2050" name="Picture 2" descr="Leicester Longwool">
            <a:extLst>
              <a:ext uri="{FF2B5EF4-FFF2-40B4-BE49-F238E27FC236}">
                <a16:creationId xmlns:a16="http://schemas.microsoft.com/office/drawing/2014/main" id="{6D8819EC-EAF6-B2FF-AB78-BCA5AC7240A4}"/>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2694670" y="1162572"/>
            <a:ext cx="6796171" cy="405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3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1107563" y="1089498"/>
            <a:ext cx="8088086" cy="4863343"/>
          </a:xfrm>
        </p:spPr>
        <p:txBody>
          <a:bodyPr>
            <a:noAutofit/>
          </a:bodyPr>
          <a:lstStyle/>
          <a:p>
            <a:pPr marL="0" indent="0">
              <a:buNone/>
            </a:pPr>
            <a:r>
              <a:rPr lang="en-GB" sz="1800" u="sng" dirty="0">
                <a:cs typeface="Arial" panose="020B0604020202020204" pitchFamily="34" charset="0"/>
              </a:rPr>
              <a:t>Origin of modern breeds</a:t>
            </a:r>
          </a:p>
          <a:p>
            <a:r>
              <a:rPr lang="en-GB" sz="1800" dirty="0">
                <a:cs typeface="Arial" panose="020B0604020202020204" pitchFamily="34" charset="0"/>
              </a:rPr>
              <a:t>Medieval sheep farming was highly developed and focussed on wool, but no selection or breeding. The sheep were made up of types, rather than breeds. </a:t>
            </a:r>
          </a:p>
          <a:p>
            <a:r>
              <a:rPr lang="en-GB" sz="1800" dirty="0">
                <a:cs typeface="Arial" panose="020B0604020202020204" pitchFamily="34" charset="0"/>
              </a:rPr>
              <a:t>Breeding becomes more significant in 18 Century to meet the need provide meat for the emerging industrial towns. </a:t>
            </a:r>
          </a:p>
          <a:p>
            <a:r>
              <a:rPr lang="en-GB" sz="1800" dirty="0">
                <a:cs typeface="Arial" panose="020B0604020202020204" pitchFamily="34" charset="0"/>
              </a:rPr>
              <a:t>20 Century sees the introduction of imported breeds</a:t>
            </a:r>
          </a:p>
          <a:p>
            <a:endParaRPr lang="en-GB" sz="1800" dirty="0">
              <a:cs typeface="Arial" panose="020B0604020202020204" pitchFamily="34" charset="0"/>
            </a:endParaRPr>
          </a:p>
          <a:p>
            <a:pPr marL="0" indent="0">
              <a:buNone/>
            </a:pPr>
            <a:r>
              <a:rPr lang="en-GB" sz="1800" u="sng" dirty="0">
                <a:cs typeface="Arial" panose="020B0604020202020204" pitchFamily="34" charset="0"/>
              </a:rPr>
              <a:t>Modern breeds </a:t>
            </a:r>
          </a:p>
          <a:p>
            <a:r>
              <a:rPr lang="en-GB" sz="1800" dirty="0">
                <a:effectLst/>
                <a:ea typeface="Times New Roman" panose="02020603050405020304" pitchFamily="18" charset="0"/>
              </a:rPr>
              <a:t>Hill Breeds - Welsh Mountain (several types), </a:t>
            </a:r>
            <a:r>
              <a:rPr lang="en-GB" sz="1800" dirty="0" err="1">
                <a:effectLst/>
                <a:ea typeface="Times New Roman" panose="02020603050405020304" pitchFamily="18" charset="0"/>
              </a:rPr>
              <a:t>Swaledale</a:t>
            </a:r>
            <a:r>
              <a:rPr lang="en-GB" sz="1800" dirty="0">
                <a:effectLst/>
                <a:ea typeface="Times New Roman" panose="02020603050405020304" pitchFamily="18" charset="0"/>
              </a:rPr>
              <a:t>, Scottish Blackface, Cheviots, Rough Fell, </a:t>
            </a:r>
            <a:r>
              <a:rPr lang="en-GB" sz="1800" dirty="0" err="1">
                <a:effectLst/>
                <a:ea typeface="Times New Roman" panose="02020603050405020304" pitchFamily="18" charset="0"/>
              </a:rPr>
              <a:t>Dalesbred</a:t>
            </a:r>
            <a:r>
              <a:rPr lang="en-GB" sz="1800" dirty="0">
                <a:effectLst/>
                <a:ea typeface="Times New Roman" panose="02020603050405020304" pitchFamily="18" charset="0"/>
              </a:rPr>
              <a:t>, Derbyshire Gritstone, Herdwick.</a:t>
            </a:r>
          </a:p>
          <a:p>
            <a:r>
              <a:rPr lang="en-GB" sz="1800" dirty="0">
                <a:effectLst/>
                <a:ea typeface="Times New Roman" panose="02020603050405020304" pitchFamily="18" charset="0"/>
              </a:rPr>
              <a:t>Upland Breeds - Female hill breeds mated with breeds such as </a:t>
            </a:r>
            <a:r>
              <a:rPr lang="en-GB" sz="1800" dirty="0" err="1">
                <a:effectLst/>
                <a:ea typeface="Times New Roman" panose="02020603050405020304" pitchFamily="18" charset="0"/>
              </a:rPr>
              <a:t>Bluefaced</a:t>
            </a:r>
            <a:r>
              <a:rPr lang="en-GB" sz="1800" dirty="0">
                <a:effectLst/>
                <a:ea typeface="Times New Roman" panose="02020603050405020304" pitchFamily="18" charset="0"/>
              </a:rPr>
              <a:t> Leicester, Border Leicester, Teeswater, Wensleydale, Devon &amp; Cornwall </a:t>
            </a:r>
            <a:r>
              <a:rPr lang="en-GB" sz="1800" dirty="0" err="1">
                <a:effectLst/>
                <a:ea typeface="Times New Roman" panose="02020603050405020304" pitchFamily="18" charset="0"/>
              </a:rPr>
              <a:t>Longwool</a:t>
            </a:r>
            <a:r>
              <a:rPr lang="en-GB" sz="1800" dirty="0">
                <a:effectLst/>
                <a:ea typeface="Times New Roman" panose="02020603050405020304" pitchFamily="18" charset="0"/>
              </a:rPr>
              <a:t>.</a:t>
            </a:r>
          </a:p>
          <a:p>
            <a:r>
              <a:rPr lang="en-GB" sz="1800" dirty="0">
                <a:effectLst/>
                <a:ea typeface="Times New Roman" panose="02020603050405020304" pitchFamily="18" charset="0"/>
              </a:rPr>
              <a:t>Lowland  Breeds - Texel, Suffolk. </a:t>
            </a:r>
            <a:r>
              <a:rPr lang="en-GB" sz="1800" dirty="0" err="1">
                <a:effectLst/>
                <a:ea typeface="Times New Roman" panose="02020603050405020304" pitchFamily="18" charset="0"/>
              </a:rPr>
              <a:t>Charollais</a:t>
            </a:r>
            <a:r>
              <a:rPr lang="en-GB" sz="1800" dirty="0">
                <a:effectLst/>
                <a:ea typeface="Times New Roman" panose="02020603050405020304" pitchFamily="18" charset="0"/>
              </a:rPr>
              <a:t>, Clun Forest, Romney, Oxford/Hampshire/Dorset Down.</a:t>
            </a:r>
          </a:p>
          <a:p>
            <a:pPr marL="0" indent="0">
              <a:buNone/>
            </a:pPr>
            <a:endParaRPr lang="en-GB" sz="1800" dirty="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351735"/>
            <a:ext cx="8626812" cy="1046440"/>
          </a:xfrm>
          <a:prstGeom prst="rect">
            <a:avLst/>
          </a:prstGeom>
          <a:noFill/>
        </p:spPr>
        <p:txBody>
          <a:bodyPr wrap="square" rtlCol="0">
            <a:spAutoFit/>
          </a:bodyPr>
          <a:lstStyle/>
          <a:p>
            <a:r>
              <a:rPr lang="en-US" sz="4800" dirty="0">
                <a:solidFill>
                  <a:schemeClr val="accent6">
                    <a:lumMod val="75000"/>
                  </a:schemeClr>
                </a:solidFill>
              </a:rPr>
              <a:t>Modern Breeds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11</a:t>
            </a:fld>
            <a:endParaRPr lang="en-GB" dirty="0"/>
          </a:p>
        </p:txBody>
      </p:sp>
    </p:spTree>
    <p:extLst>
      <p:ext uri="{BB962C8B-B14F-4D97-AF65-F5344CB8AC3E}">
        <p14:creationId xmlns:p14="http://schemas.microsoft.com/office/powerpoint/2010/main" val="175521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1107563" y="1613619"/>
            <a:ext cx="8088086" cy="4339222"/>
          </a:xfrm>
        </p:spPr>
        <p:txBody>
          <a:bodyPr>
            <a:noAutofit/>
          </a:bodyPr>
          <a:lstStyle/>
          <a:p>
            <a:r>
              <a:rPr lang="en-GB" sz="1800" dirty="0">
                <a:cs typeface="Arial" panose="020B0604020202020204" pitchFamily="34" charset="0"/>
              </a:rPr>
              <a:t>We have a very diverse variety of sheep, with different origins and histories </a:t>
            </a:r>
          </a:p>
          <a:p>
            <a:r>
              <a:rPr lang="en-GB" sz="1800" dirty="0">
                <a:cs typeface="Arial" panose="020B0604020202020204" pitchFamily="34" charset="0"/>
              </a:rPr>
              <a:t>The original groups have been improved to create different breeds to meet different needs. </a:t>
            </a:r>
          </a:p>
          <a:p>
            <a:r>
              <a:rPr lang="en-GB" sz="1800" dirty="0">
                <a:cs typeface="Arial" panose="020B0604020202020204" pitchFamily="34" charset="0"/>
              </a:rPr>
              <a:t>These breeds are adapted to different locations and altitudes and so have very different traits</a:t>
            </a:r>
          </a:p>
          <a:p>
            <a:r>
              <a:rPr lang="en-GB" sz="1800" dirty="0">
                <a:cs typeface="Arial" panose="020B0604020202020204" pitchFamily="34" charset="0"/>
              </a:rPr>
              <a:t> This diversity needs to be acknowledged in any study of their impacts and how to address them. </a:t>
            </a: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351735"/>
            <a:ext cx="8626812" cy="1261884"/>
          </a:xfrm>
          <a:prstGeom prst="rect">
            <a:avLst/>
          </a:prstGeom>
          <a:noFill/>
        </p:spPr>
        <p:txBody>
          <a:bodyPr wrap="square" rtlCol="0">
            <a:spAutoFit/>
          </a:bodyPr>
          <a:lstStyle/>
          <a:p>
            <a:r>
              <a:rPr lang="en-US" sz="4800" dirty="0">
                <a:solidFill>
                  <a:schemeClr val="accent6">
                    <a:lumMod val="75000"/>
                  </a:schemeClr>
                </a:solidFill>
              </a:rPr>
              <a:t>Sheep Breeds – takeaways   </a:t>
            </a:r>
            <a:endParaRPr lang="en-GB" sz="1400" dirty="0">
              <a:solidFill>
                <a:schemeClr val="accent6">
                  <a:lumMod val="75000"/>
                </a:schemeClr>
              </a:solidFill>
            </a:endParaRPr>
          </a:p>
          <a:p>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12</a:t>
            </a:fld>
            <a:endParaRPr lang="en-GB" dirty="0"/>
          </a:p>
        </p:txBody>
      </p:sp>
    </p:spTree>
    <p:extLst>
      <p:ext uri="{BB962C8B-B14F-4D97-AF65-F5344CB8AC3E}">
        <p14:creationId xmlns:p14="http://schemas.microsoft.com/office/powerpoint/2010/main" val="200447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825"/>
              </a:spcAft>
              <a:buNone/>
            </a:pPr>
            <a:r>
              <a:rPr lang="en-GB" sz="7200" dirty="0">
                <a:solidFill>
                  <a:srgbClr val="3B3B3B"/>
                </a:solidFill>
                <a:effectLst/>
                <a:latin typeface="Calibri" panose="020F0502020204030204" pitchFamily="34" charset="0"/>
                <a:ea typeface="Times New Roman" panose="02020603050405020304" pitchFamily="18" charset="0"/>
              </a:rPr>
              <a:t>SHEEP AND GHGS</a:t>
            </a:r>
          </a:p>
          <a:p>
            <a:endParaRPr lang="en-GB"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13</a:t>
            </a:fld>
            <a:endParaRPr lang="en-GB" dirty="0"/>
          </a:p>
        </p:txBody>
      </p:sp>
    </p:spTree>
    <p:extLst>
      <p:ext uri="{BB962C8B-B14F-4D97-AF65-F5344CB8AC3E}">
        <p14:creationId xmlns:p14="http://schemas.microsoft.com/office/powerpoint/2010/main" val="178118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14</a:t>
            </a:fld>
            <a:endParaRPr lang="en-GB" dirty="0"/>
          </a:p>
        </p:txBody>
      </p:sp>
      <p:pic>
        <p:nvPicPr>
          <p:cNvPr id="7" name="Picture 6" descr="A picture containing text, grass, mammal">
            <a:extLst>
              <a:ext uri="{FF2B5EF4-FFF2-40B4-BE49-F238E27FC236}">
                <a16:creationId xmlns:a16="http://schemas.microsoft.com/office/drawing/2014/main" id="{24B98999-E198-4E9B-0659-9DA42BFE1A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217" y="0"/>
            <a:ext cx="5894962" cy="6444476"/>
          </a:xfrm>
          <a:prstGeom prst="rect">
            <a:avLst/>
          </a:prstGeom>
        </p:spPr>
      </p:pic>
    </p:spTree>
    <p:extLst>
      <p:ext uri="{BB962C8B-B14F-4D97-AF65-F5344CB8AC3E}">
        <p14:creationId xmlns:p14="http://schemas.microsoft.com/office/powerpoint/2010/main" val="120563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200" y="1597368"/>
            <a:ext cx="8088086" cy="4588452"/>
          </a:xfrm>
        </p:spPr>
        <p:txBody>
          <a:bodyPr>
            <a:noAutofit/>
          </a:bodyPr>
          <a:lstStyle/>
          <a:p>
            <a:pPr marL="0" indent="0" algn="just">
              <a:spcAft>
                <a:spcPts val="900"/>
              </a:spcAft>
              <a:buNone/>
            </a:pPr>
            <a:r>
              <a:rPr lang="en-GB" sz="1800" dirty="0">
                <a:effectLst/>
                <a:latin typeface="Calibri" panose="020F0502020204030204" pitchFamily="34" charset="0"/>
                <a:ea typeface="Times New Roman" panose="02020603050405020304" pitchFamily="18" charset="0"/>
              </a:rPr>
              <a:t>Lamb production systems are associated with three main greenhouse gases (GHGs): </a:t>
            </a:r>
          </a:p>
          <a:p>
            <a:pPr algn="just">
              <a:spcAft>
                <a:spcPts val="900"/>
              </a:spcAft>
            </a:pPr>
            <a:r>
              <a:rPr lang="en-GB" sz="1800" dirty="0">
                <a:effectLst/>
                <a:latin typeface="Calibri" panose="020F0502020204030204" pitchFamily="34" charset="0"/>
                <a:ea typeface="Times New Roman" panose="02020603050405020304" pitchFamily="18" charset="0"/>
              </a:rPr>
              <a:t>Methane - produced as a by-product of digestion via enteric fermentation and manure management practices. </a:t>
            </a:r>
            <a:endParaRPr lang="en-GB" sz="1800" dirty="0">
              <a:effectLst/>
              <a:latin typeface="Times New Roman" panose="02020603050405020304" pitchFamily="18" charset="0"/>
              <a:ea typeface="Times New Roman" panose="02020603050405020304" pitchFamily="18" charset="0"/>
            </a:endParaRPr>
          </a:p>
          <a:p>
            <a:pPr algn="just">
              <a:spcAft>
                <a:spcPts val="900"/>
              </a:spcAft>
            </a:pPr>
            <a:r>
              <a:rPr lang="en-GB" sz="1800" dirty="0">
                <a:effectLst/>
                <a:latin typeface="Calibri" panose="020F0502020204030204" pitchFamily="34" charset="0"/>
                <a:ea typeface="Times New Roman" panose="02020603050405020304" pitchFamily="18" charset="0"/>
              </a:rPr>
              <a:t>Nitrous oxide - emitted from soil following nitrogen fertiliser and manure applications - deposition of urine and dung onto grasslands</a:t>
            </a:r>
            <a:endParaRPr lang="en-GB" sz="1800" dirty="0">
              <a:effectLst/>
              <a:latin typeface="Times New Roman" panose="02020603050405020304" pitchFamily="18" charset="0"/>
              <a:ea typeface="Times New Roman" panose="02020603050405020304" pitchFamily="18" charset="0"/>
            </a:endParaRPr>
          </a:p>
          <a:p>
            <a:pPr algn="just">
              <a:spcAft>
                <a:spcPts val="900"/>
              </a:spcAft>
            </a:pPr>
            <a:r>
              <a:rPr lang="en-GB" sz="1800" dirty="0">
                <a:effectLst/>
                <a:latin typeface="Calibri" panose="020F0502020204030204" pitchFamily="34" charset="0"/>
                <a:ea typeface="Times New Roman" panose="02020603050405020304" pitchFamily="18" charset="0"/>
              </a:rPr>
              <a:t>Carbon dioxide - energy use on farm (e.g. fuel) and during production of animal feeds.</a:t>
            </a:r>
            <a:endParaRPr lang="en-GB" sz="1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9278565" cy="1046440"/>
          </a:xfrm>
          <a:prstGeom prst="rect">
            <a:avLst/>
          </a:prstGeom>
          <a:noFill/>
        </p:spPr>
        <p:txBody>
          <a:bodyPr wrap="square" rtlCol="0">
            <a:spAutoFit/>
          </a:bodyPr>
          <a:lstStyle/>
          <a:p>
            <a:r>
              <a:rPr lang="en-US" sz="4800" dirty="0">
                <a:solidFill>
                  <a:schemeClr val="accent6">
                    <a:lumMod val="75000"/>
                  </a:schemeClr>
                </a:solidFill>
              </a:rPr>
              <a:t>GHG emissions from sheep farming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15</a:t>
            </a:fld>
            <a:endParaRPr lang="en-GB" dirty="0"/>
          </a:p>
        </p:txBody>
      </p:sp>
    </p:spTree>
    <p:extLst>
      <p:ext uri="{BB962C8B-B14F-4D97-AF65-F5344CB8AC3E}">
        <p14:creationId xmlns:p14="http://schemas.microsoft.com/office/powerpoint/2010/main" val="380833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11588" y="1253239"/>
            <a:ext cx="8088086" cy="4588452"/>
          </a:xfrm>
        </p:spPr>
        <p:txBody>
          <a:bodyPr>
            <a:noAutofit/>
          </a:bodyPr>
          <a:lstStyle/>
          <a:p>
            <a:pPr marL="0" indent="0" algn="just">
              <a:lnSpc>
                <a:spcPct val="107000"/>
              </a:lnSpc>
              <a:spcAft>
                <a:spcPts val="825"/>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Likely that variation will be present between lowland, upland and hill sheep systems as available forage, forage quality and animal size, breed and behaviour will all be changeable, but the are significant areas of uncertainty: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25"/>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Variability - environmental factors vary across different altitudes and areas of the country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25"/>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Life Cycle Assessment (LCA) methodology used to measure the environmental impacts over full life cycle, including production, transportation, use and disposal, have to cater for all these variables.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25"/>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Carbon storage in grasslands is also an important function supported by grazing systems but varying methodologies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25"/>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GWP* vs GWP</a:t>
            </a:r>
            <a:r>
              <a:rPr lang="en-GB" sz="1800" baseline="-25000" dirty="0">
                <a:effectLst/>
                <a:latin typeface="Calibri" panose="020F0502020204030204" pitchFamily="34" charset="0"/>
                <a:ea typeface="Times New Roman" panose="02020603050405020304" pitchFamily="18" charset="0"/>
                <a:cs typeface="Calibri" panose="020F0502020204030204" pitchFamily="34" charset="0"/>
              </a:rPr>
              <a:t>100  </a:t>
            </a:r>
            <a:r>
              <a:rPr lang="en-GB" sz="1800" dirty="0">
                <a:effectLst/>
                <a:latin typeface="Calibri" panose="020F0502020204030204" pitchFamily="34" charset="0"/>
                <a:ea typeface="Times New Roman" panose="02020603050405020304" pitchFamily="18" charset="0"/>
                <a:cs typeface="Calibri" panose="020F0502020204030204" pitchFamily="34" charset="0"/>
              </a:rPr>
              <a:t>accounting methods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8196835" cy="1046440"/>
          </a:xfrm>
          <a:prstGeom prst="rect">
            <a:avLst/>
          </a:prstGeom>
          <a:noFill/>
        </p:spPr>
        <p:txBody>
          <a:bodyPr wrap="square" rtlCol="0">
            <a:spAutoFit/>
          </a:bodyPr>
          <a:lstStyle/>
          <a:p>
            <a:r>
              <a:rPr lang="en-US" sz="4800" dirty="0">
                <a:solidFill>
                  <a:schemeClr val="accent6">
                    <a:lumMod val="75000"/>
                  </a:schemeClr>
                </a:solidFill>
              </a:rPr>
              <a:t>The information challenge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16</a:t>
            </a:fld>
            <a:endParaRPr lang="en-GB" dirty="0"/>
          </a:p>
        </p:txBody>
      </p:sp>
    </p:spTree>
    <p:extLst>
      <p:ext uri="{BB962C8B-B14F-4D97-AF65-F5344CB8AC3E}">
        <p14:creationId xmlns:p14="http://schemas.microsoft.com/office/powerpoint/2010/main" val="417046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992221"/>
            <a:ext cx="9200536" cy="4868507"/>
          </a:xfrm>
        </p:spPr>
        <p:txBody>
          <a:bodyPr>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RBST commissioned research from NTU – Longwood breeds, with other breeds used as a control </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rovisional findings  show the levels of Carbon, Nitrogen, and Hydrogen found in the fleece of various sheep breeds</a:t>
            </a:r>
          </a:p>
          <a:p>
            <a:pPr>
              <a:lnSpc>
                <a:spcPct val="107000"/>
              </a:lnSpc>
              <a:spcAft>
                <a:spcPts val="800"/>
              </a:spcAft>
            </a:pPr>
            <a:r>
              <a:rPr lang="en-GB" sz="1800" dirty="0">
                <a:effectLst/>
                <a:latin typeface="Calibri" panose="020F0502020204030204" pitchFamily="34" charset="0"/>
                <a:ea typeface="Calibri" panose="020F0502020204030204" pitchFamily="34" charset="0"/>
              </a:rPr>
              <a:t>Levels of carbon across current samples 44.3% - 48.5% carbon, nitrogen 11.6%- 15.1% and hydrogen 6.1%-7.3%.</a:t>
            </a:r>
          </a:p>
          <a:p>
            <a:pPr>
              <a:lnSpc>
                <a:spcPct val="107000"/>
              </a:lnSpc>
              <a:spcAft>
                <a:spcPts val="800"/>
              </a:spcAft>
            </a:pPr>
            <a:r>
              <a:rPr lang="en-GB" sz="1800" dirty="0">
                <a:effectLst/>
                <a:latin typeface="Calibri" panose="020F0502020204030204" pitchFamily="34" charset="0"/>
                <a:ea typeface="Calibri" panose="020F0502020204030204" pitchFamily="34" charset="0"/>
              </a:rPr>
              <a:t> Results show the level of carbon stored within the fleece can vary between individuals in a flock. A selection of animals taken who share the same grazing throughout the year on the same paddock system exhibit a variance between 45.5% - 47.7%</a:t>
            </a:r>
          </a:p>
          <a:p>
            <a:pPr>
              <a:lnSpc>
                <a:spcPct val="107000"/>
              </a:lnSpc>
              <a:spcAft>
                <a:spcPts val="800"/>
              </a:spcAft>
            </a:pPr>
            <a:r>
              <a:rPr lang="en-GB" sz="1800" dirty="0">
                <a:effectLst/>
                <a:latin typeface="Calibri" panose="020F0502020204030204" pitchFamily="34" charset="0"/>
                <a:ea typeface="Calibri" panose="020F0502020204030204" pitchFamily="34" charset="0"/>
              </a:rPr>
              <a:t>From samples tested the majority of fleeces composed of 47% carbon were female animals</a:t>
            </a:r>
          </a:p>
          <a:p>
            <a:pPr>
              <a:lnSpc>
                <a:spcPct val="107000"/>
              </a:lnSpc>
              <a:spcAft>
                <a:spcPts val="800"/>
              </a:spcAft>
            </a:pPr>
            <a:r>
              <a:rPr lang="en-GB" sz="1800" dirty="0">
                <a:effectLst/>
                <a:ea typeface="Calibri" panose="020F0502020204030204" pitchFamily="34" charset="0"/>
              </a:rPr>
              <a:t>A 3-3.9  carbon to nitrogen ratio has so far been exhibited within samples.</a:t>
            </a:r>
          </a:p>
          <a:p>
            <a:pPr>
              <a:lnSpc>
                <a:spcPct val="107000"/>
              </a:lnSpc>
              <a:spcAft>
                <a:spcPts val="800"/>
              </a:spcAft>
            </a:pPr>
            <a:endParaRPr lang="en-GB" sz="1800" dirty="0">
              <a:effectLst/>
              <a:latin typeface="Calibri" panose="020F0502020204030204" pitchFamily="34" charset="0"/>
              <a:ea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199" y="276998"/>
            <a:ext cx="11877498" cy="1046440"/>
          </a:xfrm>
          <a:prstGeom prst="rect">
            <a:avLst/>
          </a:prstGeom>
          <a:noFill/>
        </p:spPr>
        <p:txBody>
          <a:bodyPr wrap="square" rtlCol="0">
            <a:spAutoFit/>
          </a:bodyPr>
          <a:lstStyle/>
          <a:p>
            <a:r>
              <a:rPr lang="en-US" sz="4800" dirty="0">
                <a:solidFill>
                  <a:schemeClr val="accent6">
                    <a:lumMod val="75000"/>
                  </a:schemeClr>
                </a:solidFill>
              </a:rPr>
              <a:t>GHG content of wool</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17</a:t>
            </a:fld>
            <a:endParaRPr lang="en-GB" dirty="0"/>
          </a:p>
        </p:txBody>
      </p:sp>
    </p:spTree>
    <p:extLst>
      <p:ext uri="{BB962C8B-B14F-4D97-AF65-F5344CB8AC3E}">
        <p14:creationId xmlns:p14="http://schemas.microsoft.com/office/powerpoint/2010/main" val="29597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200" y="1597368"/>
            <a:ext cx="8088086" cy="4588452"/>
          </a:xfrm>
        </p:spPr>
        <p:txBody>
          <a:bodyPr>
            <a:noAutofit/>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S</a:t>
            </a:r>
            <a:r>
              <a:rPr lang="en-GB" sz="1800" dirty="0">
                <a:effectLst/>
                <a:latin typeface="Calibri" panose="020F0502020204030204" pitchFamily="34" charset="0"/>
                <a:ea typeface="Calibri" panose="020F0502020204030204" pitchFamily="34" charset="0"/>
                <a:cs typeface="Times New Roman" panose="02020603050405020304" pitchFamily="18" charset="0"/>
              </a:rPr>
              <a:t>equestration implies a long term process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agricultural systems this will primarily be through soil carbon stocks and long terms woodlands</a:t>
            </a: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9784404" cy="1046440"/>
          </a:xfrm>
          <a:prstGeom prst="rect">
            <a:avLst/>
          </a:prstGeom>
          <a:noFill/>
        </p:spPr>
        <p:txBody>
          <a:bodyPr wrap="square" rtlCol="0">
            <a:spAutoFit/>
          </a:bodyPr>
          <a:lstStyle/>
          <a:p>
            <a:r>
              <a:rPr lang="en-US" sz="4800" dirty="0">
                <a:solidFill>
                  <a:schemeClr val="accent6">
                    <a:lumMod val="75000"/>
                  </a:schemeClr>
                </a:solidFill>
              </a:rPr>
              <a:t>GHG sequestration by sheep farming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18</a:t>
            </a:fld>
            <a:endParaRPr lang="en-GB" dirty="0"/>
          </a:p>
        </p:txBody>
      </p:sp>
    </p:spTree>
    <p:extLst>
      <p:ext uri="{BB962C8B-B14F-4D97-AF65-F5344CB8AC3E}">
        <p14:creationId xmlns:p14="http://schemas.microsoft.com/office/powerpoint/2010/main" val="66850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8" name="TextBox 7">
            <a:extLst>
              <a:ext uri="{FF2B5EF4-FFF2-40B4-BE49-F238E27FC236}">
                <a16:creationId xmlns:a16="http://schemas.microsoft.com/office/drawing/2014/main" id="{32BB86FC-073B-4ABF-8486-DE2A6F0B7547}"/>
              </a:ext>
            </a:extLst>
          </p:cNvPr>
          <p:cNvSpPr txBox="1"/>
          <p:nvPr/>
        </p:nvSpPr>
        <p:spPr>
          <a:xfrm>
            <a:off x="838200" y="401968"/>
            <a:ext cx="9278566" cy="830997"/>
          </a:xfrm>
          <a:prstGeom prst="rect">
            <a:avLst/>
          </a:prstGeom>
          <a:noFill/>
        </p:spPr>
        <p:txBody>
          <a:bodyPr wrap="square" rtlCol="0">
            <a:spAutoFit/>
          </a:bodyPr>
          <a:lstStyle/>
          <a:p>
            <a:r>
              <a:rPr lang="en-GB" sz="4800" dirty="0">
                <a:solidFill>
                  <a:schemeClr val="accent6">
                    <a:lumMod val="75000"/>
                  </a:schemeClr>
                </a:solidFill>
              </a:rPr>
              <a:t>Wool processing and emissions – 1  </a:t>
            </a:r>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19</a:t>
            </a:fld>
            <a:endParaRPr lang="en-GB" dirty="0"/>
          </a:p>
        </p:txBody>
      </p:sp>
      <p:pic>
        <p:nvPicPr>
          <p:cNvPr id="3" name="Content Placeholder 2">
            <a:extLst>
              <a:ext uri="{FF2B5EF4-FFF2-40B4-BE49-F238E27FC236}">
                <a16:creationId xmlns:a16="http://schemas.microsoft.com/office/drawing/2014/main" id="{075C02F9-A668-441B-92AF-37387DE49EE0}"/>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p:blipFill>
        <p:spPr bwMode="auto">
          <a:xfrm>
            <a:off x="3151592" y="1050587"/>
            <a:ext cx="5576415" cy="407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UK sheep breeds have a significant economic, environmental and cultural impact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 data is complicated and incomplete, we recognise that there is a significant issue with </a:t>
            </a:r>
            <a:r>
              <a:rPr lang="en-GB" sz="1800" dirty="0">
                <a:latin typeface="Calibri" panose="020F0502020204030204" pitchFamily="34" charset="0"/>
                <a:ea typeface="Calibri" panose="020F0502020204030204" pitchFamily="34" charset="0"/>
                <a:cs typeface="Times New Roman" panose="02020603050405020304" pitchFamily="18" charset="0"/>
              </a:rPr>
              <a:t>GHG emissions from sheep farming </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Therefore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  aimed to help fill knowledge gap by looking at carbon content of wool </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	- Identify steps sheep farmers can take to help mitigate their impact </a:t>
            </a:r>
          </a:p>
          <a:p>
            <a:endParaRPr lang="en-GB"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8196835" cy="830997"/>
          </a:xfrm>
          <a:prstGeom prst="rect">
            <a:avLst/>
          </a:prstGeom>
          <a:noFill/>
        </p:spPr>
        <p:txBody>
          <a:bodyPr wrap="square" rtlCol="0">
            <a:spAutoFit/>
          </a:bodyPr>
          <a:lstStyle/>
          <a:p>
            <a:r>
              <a:rPr lang="en-US" sz="4800" dirty="0">
                <a:solidFill>
                  <a:schemeClr val="accent6">
                    <a:lumMod val="75000"/>
                  </a:schemeClr>
                </a:solidFill>
              </a:rPr>
              <a:t>Introduction </a:t>
            </a:r>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a:t>
            </a:fld>
            <a:endParaRPr lang="en-GB" dirty="0"/>
          </a:p>
        </p:txBody>
      </p:sp>
    </p:spTree>
    <p:extLst>
      <p:ext uri="{BB962C8B-B14F-4D97-AF65-F5344CB8AC3E}">
        <p14:creationId xmlns:p14="http://schemas.microsoft.com/office/powerpoint/2010/main" val="86561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8" name="TextBox 7">
            <a:extLst>
              <a:ext uri="{FF2B5EF4-FFF2-40B4-BE49-F238E27FC236}">
                <a16:creationId xmlns:a16="http://schemas.microsoft.com/office/drawing/2014/main" id="{32BB86FC-073B-4ABF-8486-DE2A6F0B7547}"/>
              </a:ext>
            </a:extLst>
          </p:cNvPr>
          <p:cNvSpPr txBox="1"/>
          <p:nvPr/>
        </p:nvSpPr>
        <p:spPr>
          <a:xfrm>
            <a:off x="838200" y="401968"/>
            <a:ext cx="9253714" cy="830997"/>
          </a:xfrm>
          <a:prstGeom prst="rect">
            <a:avLst/>
          </a:prstGeom>
          <a:noFill/>
        </p:spPr>
        <p:txBody>
          <a:bodyPr wrap="square" rtlCol="0">
            <a:spAutoFit/>
          </a:bodyPr>
          <a:lstStyle/>
          <a:p>
            <a:r>
              <a:rPr lang="en-GB" sz="4800" dirty="0">
                <a:solidFill>
                  <a:schemeClr val="accent6">
                    <a:lumMod val="75000"/>
                  </a:schemeClr>
                </a:solidFill>
              </a:rPr>
              <a:t>Wool processing and emissions - 2 </a:t>
            </a:r>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20</a:t>
            </a:fld>
            <a:endParaRPr lang="en-GB" dirty="0"/>
          </a:p>
        </p:txBody>
      </p:sp>
      <p:pic>
        <p:nvPicPr>
          <p:cNvPr id="3" name="Content Placeholder 2">
            <a:extLst>
              <a:ext uri="{FF2B5EF4-FFF2-40B4-BE49-F238E27FC236}">
                <a16:creationId xmlns:a16="http://schemas.microsoft.com/office/drawing/2014/main" id="{075C02F9-A668-441B-92AF-37387DE49EE0}"/>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p:blipFill>
        <p:spPr bwMode="auto">
          <a:xfrm>
            <a:off x="2100086" y="1138136"/>
            <a:ext cx="7621064" cy="397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8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8" name="TextBox 7">
            <a:extLst>
              <a:ext uri="{FF2B5EF4-FFF2-40B4-BE49-F238E27FC236}">
                <a16:creationId xmlns:a16="http://schemas.microsoft.com/office/drawing/2014/main" id="{32BB86FC-073B-4ABF-8486-DE2A6F0B7547}"/>
              </a:ext>
            </a:extLst>
          </p:cNvPr>
          <p:cNvSpPr txBox="1"/>
          <p:nvPr/>
        </p:nvSpPr>
        <p:spPr>
          <a:xfrm>
            <a:off x="838200" y="382513"/>
            <a:ext cx="8196835" cy="830997"/>
          </a:xfrm>
          <a:prstGeom prst="rect">
            <a:avLst/>
          </a:prstGeom>
          <a:noFill/>
        </p:spPr>
        <p:txBody>
          <a:bodyPr wrap="square" rtlCol="0">
            <a:spAutoFit/>
          </a:bodyPr>
          <a:lstStyle/>
          <a:p>
            <a:r>
              <a:rPr lang="en-GB" sz="4800" dirty="0">
                <a:solidFill>
                  <a:schemeClr val="accent6">
                    <a:lumMod val="75000"/>
                  </a:schemeClr>
                </a:solidFill>
              </a:rPr>
              <a:t>Sheep and GHGs </a:t>
            </a:r>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21</a:t>
            </a:fld>
            <a:endParaRPr lang="en-GB" dirty="0"/>
          </a:p>
        </p:txBody>
      </p:sp>
      <p:pic>
        <p:nvPicPr>
          <p:cNvPr id="3" name="Content Placeholder 2">
            <a:extLst>
              <a:ext uri="{FF2B5EF4-FFF2-40B4-BE49-F238E27FC236}">
                <a16:creationId xmlns:a16="http://schemas.microsoft.com/office/drawing/2014/main" id="{075C02F9-A668-441B-92AF-37387DE49EE0}"/>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p:blipFill>
        <p:spPr bwMode="auto">
          <a:xfrm>
            <a:off x="2626659" y="1493785"/>
            <a:ext cx="6932193" cy="386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9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825"/>
              </a:spcAft>
              <a:buNone/>
            </a:pPr>
            <a:r>
              <a:rPr lang="en-GB" sz="7200" dirty="0">
                <a:solidFill>
                  <a:srgbClr val="3B3B3B"/>
                </a:solidFill>
                <a:effectLst/>
                <a:latin typeface="Calibri" panose="020F0502020204030204" pitchFamily="34" charset="0"/>
                <a:ea typeface="Times New Roman" panose="02020603050405020304" pitchFamily="18" charset="0"/>
              </a:rPr>
              <a:t>WHAT SHEEP FARMERS CAN DO</a:t>
            </a:r>
          </a:p>
          <a:p>
            <a:endParaRPr lang="en-GB"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22</a:t>
            </a:fld>
            <a:endParaRPr lang="en-GB" dirty="0"/>
          </a:p>
        </p:txBody>
      </p:sp>
    </p:spTree>
    <p:extLst>
      <p:ext uri="{BB962C8B-B14F-4D97-AF65-F5344CB8AC3E}">
        <p14:creationId xmlns:p14="http://schemas.microsoft.com/office/powerpoint/2010/main" val="112621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996819" y="1513393"/>
            <a:ext cx="10022633" cy="4588452"/>
          </a:xfrm>
        </p:spPr>
        <p:txBody>
          <a:bodyPr>
            <a:noAutofit/>
          </a:bodyPr>
          <a:lstStyle/>
          <a:p>
            <a:pPr marL="0" inden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What can sheep farmers do: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Diet</a:t>
            </a:r>
          </a:p>
          <a:p>
            <a:r>
              <a:rPr lang="en-GB" sz="1800" dirty="0">
                <a:latin typeface="Arial" panose="020B0604020202020204" pitchFamily="34" charset="0"/>
                <a:ea typeface="Calibri" panose="020F0502020204030204" pitchFamily="34" charset="0"/>
                <a:cs typeface="Times New Roman" panose="02020603050405020304" pitchFamily="18" charset="0"/>
              </a:rPr>
              <a:t>Health </a:t>
            </a:r>
          </a:p>
          <a:p>
            <a:r>
              <a:rPr lang="en-GB" sz="1800" dirty="0">
                <a:latin typeface="Arial" panose="020B0604020202020204" pitchFamily="34" charset="0"/>
                <a:ea typeface="Calibri" panose="020F0502020204030204" pitchFamily="34" charset="0"/>
                <a:cs typeface="Times New Roman" panose="02020603050405020304" pitchFamily="18" charset="0"/>
              </a:rPr>
              <a:t>Management </a:t>
            </a:r>
          </a:p>
          <a:p>
            <a:r>
              <a:rPr lang="en-GB" sz="1800" dirty="0">
                <a:latin typeface="Arial" panose="020B0604020202020204" pitchFamily="34" charset="0"/>
                <a:ea typeface="Calibri" panose="020F0502020204030204" pitchFamily="34" charset="0"/>
                <a:cs typeface="Times New Roman" panose="02020603050405020304" pitchFamily="18" charset="0"/>
              </a:rPr>
              <a:t>Breeding</a:t>
            </a:r>
          </a:p>
          <a:p>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1200" dirty="0">
                <a:latin typeface="Arial" panose="020B0604020202020204" pitchFamily="34" charset="0"/>
                <a:ea typeface="Calibri" panose="020F0502020204030204" pitchFamily="34" charset="0"/>
                <a:cs typeface="Times New Roman" panose="02020603050405020304" pitchFamily="18" charset="0"/>
              </a:rPr>
              <a:t>Thanks to Innovation for Agriculture, who have led the way on much of this work</a:t>
            </a:r>
          </a:p>
          <a:p>
            <a:pPr marL="0" indent="0">
              <a:buNone/>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401968"/>
            <a:ext cx="8196835" cy="1046440"/>
          </a:xfrm>
          <a:prstGeom prst="rect">
            <a:avLst/>
          </a:prstGeom>
          <a:noFill/>
        </p:spPr>
        <p:txBody>
          <a:bodyPr wrap="square" rtlCol="0">
            <a:spAutoFit/>
          </a:bodyPr>
          <a:lstStyle/>
          <a:p>
            <a:r>
              <a:rPr lang="en-GB" sz="4800" dirty="0">
                <a:solidFill>
                  <a:schemeClr val="accent6">
                    <a:lumMod val="75000"/>
                  </a:schemeClr>
                </a:solidFill>
              </a:rPr>
              <a:t>What can sheep farmers do?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23</a:t>
            </a:fld>
            <a:endParaRPr lang="en-GB" dirty="0"/>
          </a:p>
        </p:txBody>
      </p:sp>
    </p:spTree>
    <p:extLst>
      <p:ext uri="{BB962C8B-B14F-4D97-AF65-F5344CB8AC3E}">
        <p14:creationId xmlns:p14="http://schemas.microsoft.com/office/powerpoint/2010/main" val="100315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996819" y="1513393"/>
            <a:ext cx="10022633" cy="4588452"/>
          </a:xfrm>
        </p:spPr>
        <p:txBody>
          <a:bodyPr>
            <a:noAutofit/>
          </a:bodyPr>
          <a:lstStyle/>
          <a:p>
            <a:pPr marL="0" lvl="0" indent="0">
              <a:buNone/>
            </a:pPr>
            <a:r>
              <a:rPr lang="en-GB" sz="1800" u="sng" dirty="0">
                <a:effectLst/>
                <a:latin typeface="Arial" panose="020B0604020202020204" pitchFamily="34" charset="0"/>
                <a:ea typeface="Calibri" panose="020F0502020204030204" pitchFamily="34" charset="0"/>
                <a:cs typeface="Times New Roman" panose="02020603050405020304" pitchFamily="18" charset="0"/>
              </a:rPr>
              <a:t>Feed Additives – 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Altering the fermentation process in the animal’s rumen can reduce the amount of methane being produced.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This can be done using different additives, including seaweed.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Some foods such as fats and oils do the same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800" u="sng" dirty="0">
                <a:effectLst/>
                <a:latin typeface="Arial" panose="020B0604020202020204" pitchFamily="34" charset="0"/>
                <a:ea typeface="Calibri" panose="020F0502020204030204" pitchFamily="34" charset="0"/>
                <a:cs typeface="Times New Roman" panose="02020603050405020304" pitchFamily="18" charset="0"/>
              </a:rPr>
              <a:t>Low cellulose diets - 1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If animals are fed a lower amount of cellulose, they will produce a lower amount of methane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Low cellulose grasses exist – but there is a risk metabolic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acidiosis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u="sng" dirty="0">
                <a:effectLst/>
                <a:latin typeface="Arial" panose="020B0604020202020204" pitchFamily="34" charset="0"/>
                <a:ea typeface="Calibri" panose="020F0502020204030204" pitchFamily="34" charset="0"/>
                <a:cs typeface="Times New Roman" panose="02020603050405020304" pitchFamily="18" charset="0"/>
              </a:rPr>
              <a:t>Replacing imported soya as an animal feed – 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Land used to grow animal feed, such as soya, creates significant GHGs.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Replacing soya with local alternatives- rapeseed, peas and beans seaweed etc -  using less land would reduce this.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401968"/>
            <a:ext cx="8196835" cy="1046440"/>
          </a:xfrm>
          <a:prstGeom prst="rect">
            <a:avLst/>
          </a:prstGeom>
          <a:noFill/>
        </p:spPr>
        <p:txBody>
          <a:bodyPr wrap="square" rtlCol="0">
            <a:spAutoFit/>
          </a:bodyPr>
          <a:lstStyle/>
          <a:p>
            <a:r>
              <a:rPr lang="en-GB" sz="4800" dirty="0">
                <a:solidFill>
                  <a:schemeClr val="accent6">
                    <a:lumMod val="75000"/>
                  </a:schemeClr>
                </a:solidFill>
              </a:rPr>
              <a:t>Diet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24</a:t>
            </a:fld>
            <a:endParaRPr lang="en-GB" dirty="0"/>
          </a:p>
        </p:txBody>
      </p:sp>
    </p:spTree>
    <p:extLst>
      <p:ext uri="{BB962C8B-B14F-4D97-AF65-F5344CB8AC3E}">
        <p14:creationId xmlns:p14="http://schemas.microsoft.com/office/powerpoint/2010/main" val="197552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996819" y="1513393"/>
            <a:ext cx="10022633" cy="4588452"/>
          </a:xfrm>
        </p:spPr>
        <p:txBody>
          <a:bodyPr>
            <a:noAutofit/>
          </a:bodyPr>
          <a:lstStyle/>
          <a:p>
            <a:pPr marL="0" indent="0">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800" u="sng" dirty="0">
                <a:effectLst/>
                <a:latin typeface="Arial" panose="020B0604020202020204" pitchFamily="34" charset="0"/>
                <a:ea typeface="Calibri" panose="020F0502020204030204" pitchFamily="34" charset="0"/>
                <a:cs typeface="Times New Roman" panose="02020603050405020304" pitchFamily="18" charset="0"/>
              </a:rPr>
              <a:t>Improving Health – 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Improved health results in animals using feed more efficiently.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Sick animals tend to have poorer FCRs – particularly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Neospora</a:t>
            </a:r>
            <a:r>
              <a:rPr lang="en-GB" sz="1800" dirty="0">
                <a:effectLst/>
                <a:latin typeface="Arial" panose="020B0604020202020204" pitchFamily="34" charset="0"/>
                <a:ea typeface="Calibri" panose="020F0502020204030204" pitchFamily="34" charset="0"/>
                <a:cs typeface="Times New Roman" panose="02020603050405020304" pitchFamily="18" charset="0"/>
              </a:rPr>
              <a:t>, Infectious Bovine Rhinotracheitis (IBR) and Parasitic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Gastroenterits</a:t>
            </a:r>
            <a:r>
              <a:rPr lang="en-GB" sz="1800" dirty="0">
                <a:effectLst/>
                <a:latin typeface="Arial" panose="020B0604020202020204" pitchFamily="34" charset="0"/>
                <a:ea typeface="Calibri" panose="020F0502020204030204" pitchFamily="34" charset="0"/>
                <a:cs typeface="Times New Roman" panose="02020603050405020304" pitchFamily="18" charset="0"/>
              </a:rPr>
              <a:t> (PGE)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401968"/>
            <a:ext cx="8196835" cy="1046440"/>
          </a:xfrm>
          <a:prstGeom prst="rect">
            <a:avLst/>
          </a:prstGeom>
          <a:noFill/>
        </p:spPr>
        <p:txBody>
          <a:bodyPr wrap="square" rtlCol="0">
            <a:spAutoFit/>
          </a:bodyPr>
          <a:lstStyle/>
          <a:p>
            <a:r>
              <a:rPr lang="en-GB" sz="4800" dirty="0">
                <a:solidFill>
                  <a:schemeClr val="accent6">
                    <a:lumMod val="75000"/>
                  </a:schemeClr>
                </a:solidFill>
              </a:rPr>
              <a:t>Health</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25</a:t>
            </a:fld>
            <a:endParaRPr lang="en-GB" dirty="0"/>
          </a:p>
        </p:txBody>
      </p:sp>
    </p:spTree>
    <p:extLst>
      <p:ext uri="{BB962C8B-B14F-4D97-AF65-F5344CB8AC3E}">
        <p14:creationId xmlns:p14="http://schemas.microsoft.com/office/powerpoint/2010/main" val="170681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996819" y="1513393"/>
            <a:ext cx="10022633" cy="4588452"/>
          </a:xfrm>
        </p:spPr>
        <p:txBody>
          <a:bodyPr>
            <a:noAutofit/>
          </a:bodyPr>
          <a:lstStyle/>
          <a:p>
            <a:pPr indent="0">
              <a:spcAft>
                <a:spcPts val="800"/>
              </a:spcAft>
              <a:buNone/>
            </a:pPr>
            <a:endParaRPr lang="en-GB" sz="1800" u="sng"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800"/>
              </a:spcAft>
              <a:buNone/>
            </a:pPr>
            <a:r>
              <a:rPr lang="en-GB" sz="1800" u="sng" dirty="0">
                <a:effectLst/>
                <a:latin typeface="Arial" panose="020B0604020202020204" pitchFamily="34" charset="0"/>
                <a:ea typeface="Calibri" panose="020F0502020204030204" pitchFamily="34" charset="0"/>
                <a:cs typeface="Times New Roman" panose="02020603050405020304" pitchFamily="18" charset="0"/>
              </a:rPr>
              <a:t>Grass-legume mixes in pasture – 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Nitrogen fixing legumes help reduce emissions by reducing the need for artificial fertiliser.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They also increase the level of protein being fed to the livestock.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401968"/>
            <a:ext cx="8196835" cy="1046440"/>
          </a:xfrm>
          <a:prstGeom prst="rect">
            <a:avLst/>
          </a:prstGeom>
          <a:noFill/>
        </p:spPr>
        <p:txBody>
          <a:bodyPr wrap="square" rtlCol="0">
            <a:spAutoFit/>
          </a:bodyPr>
          <a:lstStyle/>
          <a:p>
            <a:r>
              <a:rPr lang="en-GB" sz="4800" dirty="0">
                <a:solidFill>
                  <a:schemeClr val="accent6">
                    <a:lumMod val="75000"/>
                  </a:schemeClr>
                </a:solidFill>
              </a:rPr>
              <a:t>Management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26</a:t>
            </a:fld>
            <a:endParaRPr lang="en-GB" dirty="0"/>
          </a:p>
        </p:txBody>
      </p:sp>
    </p:spTree>
    <p:extLst>
      <p:ext uri="{BB962C8B-B14F-4D97-AF65-F5344CB8AC3E}">
        <p14:creationId xmlns:p14="http://schemas.microsoft.com/office/powerpoint/2010/main" val="3974522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996819" y="1513393"/>
            <a:ext cx="10022633" cy="4588452"/>
          </a:xfrm>
        </p:spPr>
        <p:txBody>
          <a:bodyPr>
            <a:noAutofit/>
          </a:bodyPr>
          <a:lstStyle/>
          <a:p>
            <a:pPr indent="0">
              <a:buNone/>
            </a:pPr>
            <a:r>
              <a:rPr lang="en-GB" sz="1800" u="sng" dirty="0">
                <a:effectLst/>
                <a:latin typeface="Arial" panose="020B0604020202020204" pitchFamily="34" charset="0"/>
                <a:ea typeface="Calibri" panose="020F0502020204030204" pitchFamily="34" charset="0"/>
                <a:cs typeface="Times New Roman" panose="02020603050405020304" pitchFamily="18" charset="0"/>
              </a:rPr>
              <a:t>Genetic improvement – 3 </a:t>
            </a:r>
          </a:p>
          <a:p>
            <a:pPr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Genetic selection can reduce emissions.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Reducing the amount of feed reduces the number of overall emissions.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Selecting animals for higher growth rates reduces the number of animals needed to produce a particular quantity of product.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effectLst/>
                <a:latin typeface="Arial" panose="020B0604020202020204" pitchFamily="34" charset="0"/>
                <a:ea typeface="Calibri" panose="020F0502020204030204" pitchFamily="34" charset="0"/>
                <a:cs typeface="Times New Roman" panose="02020603050405020304" pitchFamily="18" charset="0"/>
              </a:rPr>
              <a:t>Ruminants will reach slaughter weight more quickly, and so in their lifetime will emit less methane and consume fewer outputs.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requires experimenting with breeding strategies and investment in data recording technology.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838200" y="401968"/>
            <a:ext cx="8196835" cy="1046440"/>
          </a:xfrm>
          <a:prstGeom prst="rect">
            <a:avLst/>
          </a:prstGeom>
          <a:noFill/>
        </p:spPr>
        <p:txBody>
          <a:bodyPr wrap="square" rtlCol="0">
            <a:spAutoFit/>
          </a:bodyPr>
          <a:lstStyle/>
          <a:p>
            <a:r>
              <a:rPr lang="en-GB" sz="4800" dirty="0">
                <a:solidFill>
                  <a:schemeClr val="accent6">
                    <a:lumMod val="75000"/>
                  </a:schemeClr>
                </a:solidFill>
              </a:rPr>
              <a:t>Breeding</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27</a:t>
            </a:fld>
            <a:endParaRPr lang="en-GB" dirty="0"/>
          </a:p>
        </p:txBody>
      </p:sp>
    </p:spTree>
    <p:extLst>
      <p:ext uri="{BB962C8B-B14F-4D97-AF65-F5344CB8AC3E}">
        <p14:creationId xmlns:p14="http://schemas.microsoft.com/office/powerpoint/2010/main" val="3032707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825"/>
              </a:spcAft>
              <a:buNone/>
            </a:pPr>
            <a:r>
              <a:rPr lang="en-GB" sz="7200" dirty="0">
                <a:solidFill>
                  <a:srgbClr val="3B3B3B"/>
                </a:solidFill>
                <a:effectLst/>
                <a:latin typeface="Calibri" panose="020F0502020204030204" pitchFamily="34" charset="0"/>
                <a:ea typeface="Times New Roman" panose="02020603050405020304" pitchFamily="18" charset="0"/>
              </a:rPr>
              <a:t>THANK YOU! </a:t>
            </a:r>
          </a:p>
          <a:p>
            <a:endParaRPr lang="en-GB"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28</a:t>
            </a:fld>
            <a:endParaRPr lang="en-GB" dirty="0"/>
          </a:p>
        </p:txBody>
      </p:sp>
    </p:spTree>
    <p:extLst>
      <p:ext uri="{BB962C8B-B14F-4D97-AF65-F5344CB8AC3E}">
        <p14:creationId xmlns:p14="http://schemas.microsoft.com/office/powerpoint/2010/main" val="265937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25"/>
              </a:spcAft>
            </a:pPr>
            <a:r>
              <a:rPr lang="en-GB" sz="1800" dirty="0">
                <a:solidFill>
                  <a:srgbClr val="3B3B3B"/>
                </a:solidFill>
                <a:effectLst/>
                <a:latin typeface="Calibri" panose="020F0502020204030204" pitchFamily="34" charset="0"/>
                <a:ea typeface="Times New Roman" panose="02020603050405020304" pitchFamily="18" charset="0"/>
              </a:rPr>
              <a:t>Approx 35 million sheep </a:t>
            </a:r>
            <a:endParaRPr lang="en-GB" sz="1800" dirty="0">
              <a:effectLst/>
              <a:latin typeface="Times New Roman" panose="02020603050405020304" pitchFamily="18" charset="0"/>
              <a:ea typeface="Times New Roman" panose="02020603050405020304" pitchFamily="18" charset="0"/>
            </a:endParaRPr>
          </a:p>
          <a:p>
            <a:pPr algn="just">
              <a:spcAft>
                <a:spcPts val="825"/>
              </a:spcAft>
            </a:pPr>
            <a:r>
              <a:rPr lang="en-GB" sz="1800" dirty="0">
                <a:solidFill>
                  <a:srgbClr val="3B3B3B"/>
                </a:solidFill>
                <a:effectLst/>
                <a:latin typeface="Calibri" panose="020F0502020204030204" pitchFamily="34" charset="0"/>
                <a:ea typeface="Times New Roman" panose="02020603050405020304" pitchFamily="18" charset="0"/>
              </a:rPr>
              <a:t>total sheep meat produced was 288,600 tonnes</a:t>
            </a:r>
            <a:endParaRPr lang="en-GB" sz="1800" dirty="0">
              <a:effectLst/>
              <a:latin typeface="Times New Roman" panose="02020603050405020304" pitchFamily="18" charset="0"/>
              <a:ea typeface="Times New Roman" panose="02020603050405020304" pitchFamily="18" charset="0"/>
            </a:endParaRPr>
          </a:p>
          <a:p>
            <a:pPr algn="just">
              <a:spcAft>
                <a:spcPts val="825"/>
              </a:spcAft>
            </a:pPr>
            <a:r>
              <a:rPr lang="en-GB" sz="1800" dirty="0">
                <a:solidFill>
                  <a:srgbClr val="3B3B3B"/>
                </a:solidFill>
                <a:effectLst/>
                <a:latin typeface="Calibri" panose="020F0502020204030204" pitchFamily="34" charset="0"/>
                <a:ea typeface="Times New Roman" panose="02020603050405020304" pitchFamily="18" charset="0"/>
              </a:rPr>
              <a:t>national income of £2,510million</a:t>
            </a:r>
            <a:endParaRPr lang="en-GB" sz="1800" dirty="0">
              <a:effectLst/>
              <a:latin typeface="Times New Roman" panose="02020603050405020304" pitchFamily="18" charset="0"/>
              <a:ea typeface="Times New Roman" panose="02020603050405020304" pitchFamily="18" charset="0"/>
            </a:endParaRPr>
          </a:p>
          <a:p>
            <a:pPr algn="just">
              <a:spcAft>
                <a:spcPts val="825"/>
              </a:spcAft>
            </a:pPr>
            <a:r>
              <a:rPr lang="en-GB" sz="1800" dirty="0">
                <a:solidFill>
                  <a:srgbClr val="3B3B3B"/>
                </a:solidFill>
                <a:effectLst/>
                <a:latin typeface="Calibri" panose="020F0502020204030204" pitchFamily="34" charset="0"/>
                <a:ea typeface="Times New Roman" panose="02020603050405020304" pitchFamily="18" charset="0"/>
              </a:rPr>
              <a:t>sheep farming supported 34,000 on farm jobs and 111,415 jobs in related sectors (2015 figures) </a:t>
            </a:r>
          </a:p>
          <a:p>
            <a:pPr algn="just">
              <a:spcAft>
                <a:spcPts val="825"/>
              </a:spcAft>
            </a:pPr>
            <a:r>
              <a:rPr lang="en-GB" sz="1800" dirty="0">
                <a:solidFill>
                  <a:srgbClr val="3B3B3B"/>
                </a:solidFill>
                <a:latin typeface="Calibri" panose="020F0502020204030204" pitchFamily="34" charset="0"/>
                <a:ea typeface="Times New Roman" panose="02020603050405020304" pitchFamily="18" charset="0"/>
              </a:rPr>
              <a:t>Significant diversity of breeds and attributes </a:t>
            </a:r>
            <a:endParaRPr lang="en-GB" sz="1800" dirty="0">
              <a:effectLst/>
              <a:latin typeface="Times New Roman" panose="02020603050405020304" pitchFamily="18" charset="0"/>
              <a:ea typeface="Times New Roman" panose="02020603050405020304" pitchFamily="18" charset="0"/>
            </a:endParaRPr>
          </a:p>
          <a:p>
            <a:endParaRPr lang="en-GB"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8196835" cy="830997"/>
          </a:xfrm>
          <a:prstGeom prst="rect">
            <a:avLst/>
          </a:prstGeom>
          <a:noFill/>
        </p:spPr>
        <p:txBody>
          <a:bodyPr wrap="square" rtlCol="0">
            <a:spAutoFit/>
          </a:bodyPr>
          <a:lstStyle/>
          <a:p>
            <a:r>
              <a:rPr lang="en-US" sz="4800" dirty="0">
                <a:solidFill>
                  <a:schemeClr val="accent6">
                    <a:lumMod val="75000"/>
                  </a:schemeClr>
                </a:solidFill>
              </a:rPr>
              <a:t>Sheep farming in UK  </a:t>
            </a:r>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3</a:t>
            </a:fld>
            <a:endParaRPr lang="en-GB" dirty="0"/>
          </a:p>
        </p:txBody>
      </p:sp>
    </p:spTree>
    <p:extLst>
      <p:ext uri="{BB962C8B-B14F-4D97-AF65-F5344CB8AC3E}">
        <p14:creationId xmlns:p14="http://schemas.microsoft.com/office/powerpoint/2010/main" val="15328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rPr>
              <a:t>Provide environmental benefits in terms of improving soil structure, the removal of plant material through grazing or browsing, nutrient enrichment of the soil through dunging and urination, disturbance of the ground by trampling hooves, physically breaking larger vegetation</a:t>
            </a:r>
          </a:p>
          <a:p>
            <a:pPr algn="just">
              <a:spcAft>
                <a:spcPts val="825"/>
              </a:spcAft>
            </a:pPr>
            <a:r>
              <a:rPr lang="en-GB" sz="1800" dirty="0">
                <a:effectLst/>
                <a:latin typeface="Calibri" panose="020F0502020204030204" pitchFamily="34" charset="0"/>
                <a:ea typeface="Times New Roman" panose="02020603050405020304" pitchFamily="18" charset="0"/>
              </a:rPr>
              <a:t>Significant role in m</a:t>
            </a:r>
            <a:r>
              <a:rPr lang="en-GB" sz="1800" dirty="0">
                <a:effectLst/>
                <a:latin typeface="Calibri" panose="020F0502020204030204" pitchFamily="34" charset="0"/>
                <a:ea typeface="Calibri" panose="020F0502020204030204" pitchFamily="34" charset="0"/>
                <a:cs typeface="Times New Roman" panose="02020603050405020304" pitchFamily="18" charset="0"/>
              </a:rPr>
              <a:t>oorland restoration where need control grasses so heather can rejuvenate </a:t>
            </a:r>
          </a:p>
          <a:p>
            <a:pPr algn="just">
              <a:spcAft>
                <a:spcPts val="825"/>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Strong li</a:t>
            </a:r>
            <a:r>
              <a:rPr lang="en-GB" sz="1800" dirty="0">
                <a:latin typeface="Calibri" panose="020F0502020204030204" pitchFamily="34" charset="0"/>
                <a:ea typeface="Calibri" panose="020F0502020204030204" pitchFamily="34" charset="0"/>
                <a:cs typeface="Times New Roman" panose="02020603050405020304" pitchFamily="18" charset="0"/>
              </a:rPr>
              <a:t>nks to improved insect diversity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25"/>
              </a:spcAft>
            </a:pPr>
            <a:r>
              <a:rPr lang="en-GB" sz="1800" dirty="0">
                <a:effectLst/>
                <a:latin typeface="Calibri" panose="020F0502020204030204" pitchFamily="34" charset="0"/>
                <a:ea typeface="Calibri" panose="020F0502020204030204" pitchFamily="34" charset="0"/>
              </a:rPr>
              <a:t>Highlighting stocking density and having a grazing regime is key.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25"/>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Many breeds have strong local co</a:t>
            </a:r>
            <a:r>
              <a:rPr lang="en-GB" sz="1800" dirty="0">
                <a:latin typeface="Calibri" panose="020F0502020204030204" pitchFamily="34" charset="0"/>
                <a:ea typeface="Calibri" panose="020F0502020204030204" pitchFamily="34" charset="0"/>
                <a:cs typeface="Times New Roman" panose="02020603050405020304" pitchFamily="18" charset="0"/>
              </a:rPr>
              <a:t>nnections, helps in creating locally focussed brands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9969229" cy="830997"/>
          </a:xfrm>
          <a:prstGeom prst="rect">
            <a:avLst/>
          </a:prstGeom>
          <a:noFill/>
        </p:spPr>
        <p:txBody>
          <a:bodyPr wrap="square" rtlCol="0">
            <a:spAutoFit/>
          </a:bodyPr>
          <a:lstStyle/>
          <a:p>
            <a:r>
              <a:rPr lang="en-US" sz="4800" dirty="0">
                <a:solidFill>
                  <a:schemeClr val="accent6">
                    <a:lumMod val="75000"/>
                  </a:schemeClr>
                </a:solidFill>
              </a:rPr>
              <a:t>Environmental and Cultural impacts </a:t>
            </a:r>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4</a:t>
            </a:fld>
            <a:endParaRPr lang="en-GB" dirty="0"/>
          </a:p>
        </p:txBody>
      </p:sp>
    </p:spTree>
    <p:extLst>
      <p:ext uri="{BB962C8B-B14F-4D97-AF65-F5344CB8AC3E}">
        <p14:creationId xmlns:p14="http://schemas.microsoft.com/office/powerpoint/2010/main" val="116468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199" y="1186774"/>
            <a:ext cx="8957553" cy="4999046"/>
          </a:xfrm>
        </p:spPr>
        <p:txBody>
          <a:bodyPr>
            <a:noAutofit/>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825"/>
              </a:spcAft>
              <a:buNone/>
            </a:pPr>
            <a:r>
              <a:rPr lang="en-GB" sz="7200" dirty="0">
                <a:solidFill>
                  <a:srgbClr val="3B3B3B"/>
                </a:solidFill>
                <a:effectLst/>
                <a:latin typeface="Calibri" panose="020F0502020204030204" pitchFamily="34" charset="0"/>
                <a:ea typeface="Times New Roman" panose="02020603050405020304" pitchFamily="18" charset="0"/>
              </a:rPr>
              <a:t>THE BREEDS </a:t>
            </a:r>
          </a:p>
          <a:p>
            <a:endParaRPr lang="en-GB"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5</a:t>
            </a:fld>
            <a:endParaRPr lang="en-GB" dirty="0"/>
          </a:p>
        </p:txBody>
      </p:sp>
    </p:spTree>
    <p:extLst>
      <p:ext uri="{BB962C8B-B14F-4D97-AF65-F5344CB8AC3E}">
        <p14:creationId xmlns:p14="http://schemas.microsoft.com/office/powerpoint/2010/main" val="127348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798870" y="1108116"/>
            <a:ext cx="8957553" cy="4999046"/>
          </a:xfrm>
        </p:spPr>
        <p:txBody>
          <a:bodyPr>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Celtic – long tailed came from near east through the Mediterranean into southern Britain then spread north – </a:t>
            </a:r>
            <a:r>
              <a:rPr lang="en-GB" sz="1800" dirty="0">
                <a:latin typeface="Calibri" panose="020F0502020204030204" pitchFamily="34" charset="0"/>
                <a:ea typeface="Calibri" panose="020F0502020204030204" pitchFamily="34" charset="0"/>
                <a:cs typeface="Times New Roman" panose="02020603050405020304" pitchFamily="18" charset="0"/>
              </a:rPr>
              <a:t>S</a:t>
            </a:r>
            <a:r>
              <a:rPr lang="en-GB" sz="1800" dirty="0">
                <a:effectLst/>
                <a:latin typeface="Calibri" panose="020F0502020204030204" pitchFamily="34" charset="0"/>
                <a:ea typeface="Calibri" panose="020F0502020204030204" pitchFamily="34" charset="0"/>
                <a:cs typeface="Times New Roman" panose="02020603050405020304" pitchFamily="18" charset="0"/>
              </a:rPr>
              <a:t>oay ,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Viking – northern short tailed, came to Britain from Asia via Scandinavia and Russia Hebridean, North </a:t>
            </a:r>
            <a:r>
              <a:rPr lang="en-GB" sz="1800" dirty="0">
                <a:latin typeface="Calibri" panose="020F0502020204030204" pitchFamily="34" charset="0"/>
                <a:ea typeface="Calibri" panose="020F0502020204030204" pitchFamily="34" charset="0"/>
                <a:cs typeface="Times New Roman" panose="02020603050405020304" pitchFamily="18" charset="0"/>
              </a:rPr>
              <a:t>R</a:t>
            </a:r>
            <a:r>
              <a:rPr lang="en-GB" sz="1800" dirty="0">
                <a:effectLst/>
                <a:latin typeface="Calibri" panose="020F0502020204030204" pitchFamily="34" charset="0"/>
                <a:ea typeface="Calibri" panose="020F0502020204030204" pitchFamily="34" charset="0"/>
                <a:cs typeface="Times New Roman" panose="02020603050405020304" pitchFamily="18" charset="0"/>
              </a:rPr>
              <a:t>onaldsay – horned black faced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North Ronaldsay – east seaweed feet and legs of dead sea birds </a:t>
            </a:r>
          </a:p>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S</a:t>
            </a:r>
            <a:r>
              <a:rPr lang="en-GB" sz="1800" dirty="0">
                <a:effectLst/>
                <a:latin typeface="Calibri" panose="020F0502020204030204" pitchFamily="34" charset="0"/>
                <a:ea typeface="Calibri" panose="020F0502020204030204" pitchFamily="34" charset="0"/>
                <a:cs typeface="Times New Roman" panose="02020603050405020304" pitchFamily="18" charset="0"/>
              </a:rPr>
              <a:t>elf sufficient – little trouble lambing, very hardy, with a natural resistance to parasites and disease, can extract goodness from the coarsest grasses and vegetation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economic, tastes like game well flavoured low in saturate fats than modern breeds though smaller than other breeds smaller portions satisfy</a:t>
            </a:r>
          </a:p>
          <a:p>
            <a:endParaRPr lang="en-GB"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700391" y="371190"/>
            <a:ext cx="9727660" cy="1046440"/>
          </a:xfrm>
          <a:prstGeom prst="rect">
            <a:avLst/>
          </a:prstGeom>
          <a:noFill/>
        </p:spPr>
        <p:txBody>
          <a:bodyPr wrap="square" rtlCol="0">
            <a:spAutoFit/>
          </a:bodyPr>
          <a:lstStyle/>
          <a:p>
            <a:r>
              <a:rPr lang="en-US" sz="4800" dirty="0">
                <a:solidFill>
                  <a:schemeClr val="accent6">
                    <a:lumMod val="75000"/>
                  </a:schemeClr>
                </a:solidFill>
              </a:rPr>
              <a:t>Primitive</a:t>
            </a:r>
            <a:endParaRPr lang="en-GB" sz="1400" dirty="0">
              <a:solidFill>
                <a:schemeClr val="accent6">
                  <a:lumMod val="75000"/>
                </a:schemeClr>
              </a:solidFill>
            </a:endParaRPr>
          </a:p>
          <a:p>
            <a:r>
              <a:rPr lang="en-GB" sz="1400" dirty="0">
                <a:solidFill>
                  <a:schemeClr val="accent6">
                    <a:lumMod val="75000"/>
                  </a:schemeClr>
                </a:solidFill>
              </a:rPr>
              <a:t> </a:t>
            </a: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6</a:t>
            </a:fld>
            <a:endParaRPr lang="en-GB" dirty="0"/>
          </a:p>
        </p:txBody>
      </p:sp>
    </p:spTree>
    <p:extLst>
      <p:ext uri="{BB962C8B-B14F-4D97-AF65-F5344CB8AC3E}">
        <p14:creationId xmlns:p14="http://schemas.microsoft.com/office/powerpoint/2010/main" val="127456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8" name="TextBox 7">
            <a:extLst>
              <a:ext uri="{FF2B5EF4-FFF2-40B4-BE49-F238E27FC236}">
                <a16:creationId xmlns:a16="http://schemas.microsoft.com/office/drawing/2014/main" id="{32BB86FC-073B-4ABF-8486-DE2A6F0B7547}"/>
              </a:ext>
            </a:extLst>
          </p:cNvPr>
          <p:cNvSpPr txBox="1"/>
          <p:nvPr/>
        </p:nvSpPr>
        <p:spPr>
          <a:xfrm>
            <a:off x="700391" y="371190"/>
            <a:ext cx="9727660" cy="307777"/>
          </a:xfrm>
          <a:prstGeom prst="rect">
            <a:avLst/>
          </a:prstGeom>
          <a:noFill/>
        </p:spPr>
        <p:txBody>
          <a:bodyPr wrap="square" rtlCol="0">
            <a:spAutoFit/>
          </a:bodyPr>
          <a:lstStyle/>
          <a:p>
            <a:r>
              <a:rPr lang="en-GB" sz="1400" dirty="0">
                <a:solidFill>
                  <a:schemeClr val="accent6">
                    <a:lumMod val="75000"/>
                  </a:schemeClr>
                </a:solidFill>
              </a:rPr>
              <a:t> </a:t>
            </a: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7</a:t>
            </a:fld>
            <a:endParaRPr lang="en-GB" dirty="0"/>
          </a:p>
        </p:txBody>
      </p:sp>
      <p:pic>
        <p:nvPicPr>
          <p:cNvPr id="1028" name="Picture 4" descr="Soay">
            <a:extLst>
              <a:ext uri="{FF2B5EF4-FFF2-40B4-BE49-F238E27FC236}">
                <a16:creationId xmlns:a16="http://schemas.microsoft.com/office/drawing/2014/main" id="{FC4D7C58-0AC0-58F5-D46C-00F0CBF412F4}"/>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2305455" y="1235413"/>
            <a:ext cx="6712085" cy="398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8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8" name="TextBox 7">
            <a:extLst>
              <a:ext uri="{FF2B5EF4-FFF2-40B4-BE49-F238E27FC236}">
                <a16:creationId xmlns:a16="http://schemas.microsoft.com/office/drawing/2014/main" id="{32BB86FC-073B-4ABF-8486-DE2A6F0B7547}"/>
              </a:ext>
            </a:extLst>
          </p:cNvPr>
          <p:cNvSpPr txBox="1"/>
          <p:nvPr/>
        </p:nvSpPr>
        <p:spPr>
          <a:xfrm>
            <a:off x="700391" y="371190"/>
            <a:ext cx="9727660" cy="307777"/>
          </a:xfrm>
          <a:prstGeom prst="rect">
            <a:avLst/>
          </a:prstGeom>
          <a:noFill/>
        </p:spPr>
        <p:txBody>
          <a:bodyPr wrap="square" rtlCol="0">
            <a:spAutoFit/>
          </a:bodyPr>
          <a:lstStyle/>
          <a:p>
            <a:r>
              <a:rPr lang="en-GB" sz="1400" dirty="0">
                <a:solidFill>
                  <a:schemeClr val="accent6">
                    <a:lumMod val="75000"/>
                  </a:schemeClr>
                </a:solidFill>
              </a:rPr>
              <a:t> </a:t>
            </a: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8</a:t>
            </a:fld>
            <a:endParaRPr lang="en-GB" dirty="0"/>
          </a:p>
        </p:txBody>
      </p:sp>
      <p:pic>
        <p:nvPicPr>
          <p:cNvPr id="1028" name="Picture 4" descr="Soay">
            <a:extLst>
              <a:ext uri="{FF2B5EF4-FFF2-40B4-BE49-F238E27FC236}">
                <a16:creationId xmlns:a16="http://schemas.microsoft.com/office/drawing/2014/main" id="{FC4D7C58-0AC0-58F5-D46C-00F0CBF412F4}"/>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2305455" y="1235413"/>
            <a:ext cx="6712085" cy="39819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0F8410B-AAA2-F1C6-04CD-36B5E4921C0F}"/>
              </a:ext>
            </a:extLst>
          </p:cNvPr>
          <p:cNvPicPr>
            <a:picLocks noChangeAspect="1"/>
          </p:cNvPicPr>
          <p:nvPr/>
        </p:nvPicPr>
        <p:blipFill>
          <a:blip r:embed="rId6"/>
          <a:stretch>
            <a:fillRect/>
          </a:stretch>
        </p:blipFill>
        <p:spPr>
          <a:xfrm>
            <a:off x="2241415" y="1235412"/>
            <a:ext cx="6776125" cy="3981905"/>
          </a:xfrm>
          <a:prstGeom prst="rect">
            <a:avLst/>
          </a:prstGeom>
        </p:spPr>
      </p:pic>
    </p:spTree>
    <p:extLst>
      <p:ext uri="{BB962C8B-B14F-4D97-AF65-F5344CB8AC3E}">
        <p14:creationId xmlns:p14="http://schemas.microsoft.com/office/powerpoint/2010/main" val="22059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95EC227-5877-4F82-A02D-37D57C349664" descr="2801AB66-015F-4E3B-9C29-2FC5CE785515@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 y="4583190"/>
            <a:ext cx="12192000" cy="2274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858808" y="6581001"/>
            <a:ext cx="246789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Registered Charity No. 269442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8115" y="5126376"/>
            <a:ext cx="2453347" cy="1050587"/>
          </a:xfrm>
          <a:prstGeom prst="rect">
            <a:avLst/>
          </a:prstGeom>
        </p:spPr>
      </p:pic>
      <p:sp>
        <p:nvSpPr>
          <p:cNvPr id="4" name="Content Placeholder 3"/>
          <p:cNvSpPr>
            <a:spLocks noGrp="1"/>
          </p:cNvSpPr>
          <p:nvPr>
            <p:ph idx="4294967295"/>
          </p:nvPr>
        </p:nvSpPr>
        <p:spPr>
          <a:xfrm>
            <a:off x="838200" y="1597368"/>
            <a:ext cx="8088086" cy="4588452"/>
          </a:xfrm>
        </p:spPr>
        <p:txBody>
          <a:bodyPr>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Romans brought longwools to England, having selectively bred them since at least second century BC. Very different to the little Celtic sheep, being twice the size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Roman sheep formed a common ancestor to our modern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longwool</a:t>
            </a:r>
            <a:r>
              <a:rPr lang="en-GB" sz="1800" dirty="0">
                <a:effectLst/>
                <a:latin typeface="Calibri" panose="020F0502020204030204" pitchFamily="34" charset="0"/>
                <a:ea typeface="Calibri" panose="020F0502020204030204" pitchFamily="34" charset="0"/>
                <a:cs typeface="Times New Roman" panose="02020603050405020304" pitchFamily="18" charset="0"/>
              </a:rPr>
              <a:t> breeds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Descendants from Leicester longwool – Border Leicester, Wensleydale, </a:t>
            </a:r>
            <a:r>
              <a:rPr lang="en-GB" sz="1800"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eeswater, </a:t>
            </a:r>
            <a:r>
              <a:rPr lang="en-GB" sz="1800" dirty="0">
                <a:latin typeface="Calibri" panose="020F0502020204030204" pitchFamily="34" charset="0"/>
                <a:ea typeface="Calibri" panose="020F0502020204030204" pitchFamily="34" charset="0"/>
                <a:cs typeface="Times New Roman" panose="02020603050405020304" pitchFamily="18" charset="0"/>
              </a:rPr>
              <a:t>B</a:t>
            </a:r>
            <a:r>
              <a:rPr lang="en-GB" sz="1800" dirty="0">
                <a:effectLst/>
                <a:latin typeface="Calibri" panose="020F0502020204030204" pitchFamily="34" charset="0"/>
                <a:ea typeface="Calibri" panose="020F0502020204030204" pitchFamily="34" charset="0"/>
                <a:cs typeface="Times New Roman" panose="02020603050405020304" pitchFamily="18" charset="0"/>
              </a:rPr>
              <a:t>luefaced Leicester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Moorland longwools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Whitefaced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latin typeface="Calibri" panose="020F0502020204030204" pitchFamily="34" charset="0"/>
                <a:ea typeface="Calibri" panose="020F0502020204030204" pitchFamily="34" charset="0"/>
                <a:cs typeface="Times New Roman" panose="02020603050405020304" pitchFamily="18" charset="0"/>
              </a:rPr>
              <a:t>D</a:t>
            </a:r>
            <a:r>
              <a:rPr lang="en-GB" sz="1800" dirty="0">
                <a:effectLst/>
                <a:latin typeface="Calibri" panose="020F0502020204030204" pitchFamily="34" charset="0"/>
                <a:ea typeface="Calibri" panose="020F0502020204030204" pitchFamily="34" charset="0"/>
                <a:cs typeface="Times New Roman" panose="02020603050405020304" pitchFamily="18" charset="0"/>
              </a:rPr>
              <a:t>artmoor and </a:t>
            </a:r>
            <a:r>
              <a:rPr lang="en-GB" sz="1800" dirty="0">
                <a:latin typeface="Calibri" panose="020F0502020204030204" pitchFamily="34" charset="0"/>
                <a:ea typeface="Calibri" panose="020F0502020204030204" pitchFamily="34" charset="0"/>
                <a:cs typeface="Times New Roman" panose="02020603050405020304" pitchFamily="18" charset="0"/>
              </a:rPr>
              <a:t>D</a:t>
            </a:r>
            <a:r>
              <a:rPr lang="en-GB" sz="1800" dirty="0">
                <a:effectLst/>
                <a:latin typeface="Calibri" panose="020F0502020204030204" pitchFamily="34" charset="0"/>
                <a:ea typeface="Calibri" panose="020F0502020204030204" pitchFamily="34" charset="0"/>
                <a:cs typeface="Times New Roman" panose="02020603050405020304" pitchFamily="18" charset="0"/>
              </a:rPr>
              <a:t>artmoor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Devon and </a:t>
            </a:r>
            <a:r>
              <a:rPr lang="en-GB" sz="1800" dirty="0">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ornwall – produced huge amounts of wool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Cotswold and Lincoln – rare ,big </a:t>
            </a:r>
          </a:p>
          <a:p>
            <a:endParaRPr lang="en-GB"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B86FC-073B-4ABF-8486-DE2A6F0B7547}"/>
              </a:ext>
            </a:extLst>
          </p:cNvPr>
          <p:cNvSpPr txBox="1"/>
          <p:nvPr/>
        </p:nvSpPr>
        <p:spPr>
          <a:xfrm>
            <a:off x="624192" y="371190"/>
            <a:ext cx="8196835" cy="1046440"/>
          </a:xfrm>
          <a:prstGeom prst="rect">
            <a:avLst/>
          </a:prstGeom>
          <a:noFill/>
        </p:spPr>
        <p:txBody>
          <a:bodyPr wrap="square" rtlCol="0">
            <a:spAutoFit/>
          </a:bodyPr>
          <a:lstStyle/>
          <a:p>
            <a:r>
              <a:rPr lang="en-US" sz="4800" dirty="0" err="1">
                <a:solidFill>
                  <a:schemeClr val="accent6">
                    <a:lumMod val="75000"/>
                  </a:schemeClr>
                </a:solidFill>
              </a:rPr>
              <a:t>Longwools</a:t>
            </a:r>
            <a:r>
              <a:rPr lang="en-US" sz="4800" dirty="0">
                <a:solidFill>
                  <a:schemeClr val="accent6">
                    <a:lumMod val="75000"/>
                  </a:schemeClr>
                </a:solidFill>
              </a:rPr>
              <a:t> </a:t>
            </a:r>
            <a:endParaRPr lang="en-GB" sz="1400" dirty="0">
              <a:solidFill>
                <a:schemeClr val="accent6">
                  <a:lumMod val="75000"/>
                </a:schemeClr>
              </a:solidFill>
            </a:endParaRPr>
          </a:p>
          <a:p>
            <a:endParaRPr lang="en-GB" sz="1400" dirty="0">
              <a:solidFill>
                <a:schemeClr val="accent6">
                  <a:lumMod val="75000"/>
                </a:schemeClr>
              </a:solidFill>
            </a:endParaRPr>
          </a:p>
        </p:txBody>
      </p:sp>
      <p:sp>
        <p:nvSpPr>
          <p:cNvPr id="2" name="Slide Number Placeholder 1">
            <a:extLst>
              <a:ext uri="{FF2B5EF4-FFF2-40B4-BE49-F238E27FC236}">
                <a16:creationId xmlns:a16="http://schemas.microsoft.com/office/drawing/2014/main" id="{081D490E-491F-492A-B7CF-B9AD29D659F7}"/>
              </a:ext>
            </a:extLst>
          </p:cNvPr>
          <p:cNvSpPr>
            <a:spLocks noGrp="1"/>
          </p:cNvSpPr>
          <p:nvPr>
            <p:ph type="sldNum" sz="quarter" idx="12"/>
          </p:nvPr>
        </p:nvSpPr>
        <p:spPr/>
        <p:txBody>
          <a:bodyPr/>
          <a:lstStyle/>
          <a:p>
            <a:fld id="{5DEE2502-5240-4487-BA2E-7690F2780CBB}" type="slidenum">
              <a:rPr lang="en-GB" smtClean="0"/>
              <a:t>9</a:t>
            </a:fld>
            <a:endParaRPr lang="en-GB" dirty="0"/>
          </a:p>
        </p:txBody>
      </p:sp>
    </p:spTree>
    <p:extLst>
      <p:ext uri="{BB962C8B-B14F-4D97-AF65-F5344CB8AC3E}">
        <p14:creationId xmlns:p14="http://schemas.microsoft.com/office/powerpoint/2010/main" val="149212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E2CA6C278104B8CCC323BF84C428B" ma:contentTypeVersion="16" ma:contentTypeDescription="Create a new document." ma:contentTypeScope="" ma:versionID="42664261a4272ff1d42369513fe80b85">
  <xsd:schema xmlns:xsd="http://www.w3.org/2001/XMLSchema" xmlns:xs="http://www.w3.org/2001/XMLSchema" xmlns:p="http://schemas.microsoft.com/office/2006/metadata/properties" xmlns:ns2="357e7f2a-f1ed-4142-8806-0f903695ff3d" xmlns:ns3="5ec2e9c4-2550-4f6f-ac32-5f2f5445b993" xmlns:ns4="675d4ffa-1b8c-4965-b8d9-e6de385f98bb" targetNamespace="http://schemas.microsoft.com/office/2006/metadata/properties" ma:root="true" ma:fieldsID="22bf71983ed98fbbcbbacb08cfb6b5e0" ns2:_="" ns3:_="" ns4:_="">
    <xsd:import namespace="357e7f2a-f1ed-4142-8806-0f903695ff3d"/>
    <xsd:import namespace="5ec2e9c4-2550-4f6f-ac32-5f2f5445b993"/>
    <xsd:import namespace="675d4ffa-1b8c-4965-b8d9-e6de385f98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e7f2a-f1ed-4142-8806-0f903695f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a9fbf7-2faa-4dd5-a163-bd254b980c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c2e9c4-2550-4f6f-ac32-5f2f5445b9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5d4ffa-1b8c-4965-b8d9-e6de385f98b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43fc9f8-1c1f-47c5-be0b-fa99248a3e44}" ma:internalName="TaxCatchAll" ma:showField="CatchAllData" ma:web="675d4ffa-1b8c-4965-b8d9-e6de385f98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7e7f2a-f1ed-4142-8806-0f903695ff3d">
      <Terms xmlns="http://schemas.microsoft.com/office/infopath/2007/PartnerControls"/>
    </lcf76f155ced4ddcb4097134ff3c332f>
    <TaxCatchAll xmlns="675d4ffa-1b8c-4965-b8d9-e6de385f98bb" xsi:nil="true"/>
  </documentManagement>
</p:properties>
</file>

<file path=customXml/itemProps1.xml><?xml version="1.0" encoding="utf-8"?>
<ds:datastoreItem xmlns:ds="http://schemas.openxmlformats.org/officeDocument/2006/customXml" ds:itemID="{4A408489-2A83-4246-9B07-50BB68541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e7f2a-f1ed-4142-8806-0f903695ff3d"/>
    <ds:schemaRef ds:uri="5ec2e9c4-2550-4f6f-ac32-5f2f5445b993"/>
    <ds:schemaRef ds:uri="675d4ffa-1b8c-4965-b8d9-e6de385f9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3F219C-B773-4156-9B43-C90143692F18}">
  <ds:schemaRefs>
    <ds:schemaRef ds:uri="http://schemas.microsoft.com/sharepoint/v3/contenttype/forms"/>
  </ds:schemaRefs>
</ds:datastoreItem>
</file>

<file path=customXml/itemProps3.xml><?xml version="1.0" encoding="utf-8"?>
<ds:datastoreItem xmlns:ds="http://schemas.openxmlformats.org/officeDocument/2006/customXml" ds:itemID="{7E383A8F-6889-463C-9470-B0437D2BCD7C}">
  <ds:schemaRefs>
    <ds:schemaRef ds:uri="675d4ffa-1b8c-4965-b8d9-e6de385f98bb"/>
    <ds:schemaRef ds:uri="http://purl.org/dc/terms/"/>
    <ds:schemaRef ds:uri="http://schemas.microsoft.com/office/infopath/2007/PartnerControls"/>
    <ds:schemaRef ds:uri="http://purl.org/dc/dcmitype/"/>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5ec2e9c4-2550-4f6f-ac32-5f2f5445b993"/>
    <ds:schemaRef ds:uri="357e7f2a-f1ed-4142-8806-0f903695ff3d"/>
  </ds:schemaRefs>
</ds:datastoreItem>
</file>

<file path=docProps/app.xml><?xml version="1.0" encoding="utf-8"?>
<Properties xmlns="http://schemas.openxmlformats.org/officeDocument/2006/extended-properties" xmlns:vt="http://schemas.openxmlformats.org/officeDocument/2006/docPropsVTypes">
  <TotalTime>45810</TotalTime>
  <Words>1469</Words>
  <Application>Microsoft Office PowerPoint</Application>
  <PresentationFormat>Widescreen</PresentationFormat>
  <Paragraphs>206</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Spriggs</dc:creator>
  <cp:lastModifiedBy>Christopher Price</cp:lastModifiedBy>
  <cp:revision>181</cp:revision>
  <cp:lastPrinted>2020-03-12T09:49:18Z</cp:lastPrinted>
  <dcterms:created xsi:type="dcterms:W3CDTF">2017-07-27T13:17:14Z</dcterms:created>
  <dcterms:modified xsi:type="dcterms:W3CDTF">2023-01-06T10:49:40Z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0x0101009DEE2CA6C278104B8CCC323BF84C428B</vt:lpwstr>
  </property>
  <property fmtid="{D5CDD505-2E9C-101B-9397-08002B2CF9AE}" pid="3" name="MediaServiceImageTags">
    <vt:lpwstr/>
  </property>
</Properties>
</file>