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744" r:id="rId4"/>
  </p:sldMasterIdLst>
  <p:notesMasterIdLst>
    <p:notesMasterId r:id="rId52"/>
  </p:notesMasterIdLst>
  <p:sldIdLst>
    <p:sldId id="263" r:id="rId5"/>
    <p:sldId id="257" r:id="rId6"/>
    <p:sldId id="267" r:id="rId7"/>
    <p:sldId id="275" r:id="rId8"/>
    <p:sldId id="276" r:id="rId9"/>
    <p:sldId id="258" r:id="rId10"/>
    <p:sldId id="277" r:id="rId11"/>
    <p:sldId id="278" r:id="rId12"/>
    <p:sldId id="266" r:id="rId13"/>
    <p:sldId id="279" r:id="rId14"/>
    <p:sldId id="280" r:id="rId15"/>
    <p:sldId id="264" r:id="rId16"/>
    <p:sldId id="269" r:id="rId17"/>
    <p:sldId id="268" r:id="rId18"/>
    <p:sldId id="692" r:id="rId19"/>
    <p:sldId id="701" r:id="rId20"/>
    <p:sldId id="717" r:id="rId21"/>
    <p:sldId id="719" r:id="rId22"/>
    <p:sldId id="698" r:id="rId23"/>
    <p:sldId id="714" r:id="rId24"/>
    <p:sldId id="656" r:id="rId25"/>
    <p:sldId id="693" r:id="rId26"/>
    <p:sldId id="655" r:id="rId27"/>
    <p:sldId id="657" r:id="rId28"/>
    <p:sldId id="649" r:id="rId29"/>
    <p:sldId id="694" r:id="rId30"/>
    <p:sldId id="651" r:id="rId31"/>
    <p:sldId id="652" r:id="rId32"/>
    <p:sldId id="721" r:id="rId33"/>
    <p:sldId id="720" r:id="rId34"/>
    <p:sldId id="722" r:id="rId35"/>
    <p:sldId id="686" r:id="rId36"/>
    <p:sldId id="712" r:id="rId37"/>
    <p:sldId id="713" r:id="rId38"/>
    <p:sldId id="650" r:id="rId39"/>
    <p:sldId id="256" r:id="rId40"/>
    <p:sldId id="723" r:id="rId41"/>
    <p:sldId id="260" r:id="rId42"/>
    <p:sldId id="724" r:id="rId43"/>
    <p:sldId id="725" r:id="rId44"/>
    <p:sldId id="726" r:id="rId45"/>
    <p:sldId id="262" r:id="rId46"/>
    <p:sldId id="270" r:id="rId47"/>
    <p:sldId id="259" r:id="rId48"/>
    <p:sldId id="272" r:id="rId49"/>
    <p:sldId id="274" r:id="rId50"/>
    <p:sldId id="271"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entury Gothic" panose="020B0502020202020204" pitchFamily="34" charset="0"/>
      <p:regular r:id="rId59"/>
      <p:bold r:id="rId60"/>
      <p:italic r:id="rId61"/>
      <p:boldItalic r:id="rId62"/>
    </p:embeddedFont>
    <p:embeddedFont>
      <p:font typeface="Inter" panose="020B0502030000000004" pitchFamily="34" charset="0"/>
      <p:regular r:id="rId63"/>
      <p:bold r:id="rId64"/>
      <p:italic r:id="rId65"/>
      <p:boldItalic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6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827016-493A-1E5E-BF5B-98953E325339}" name="Sarah Williams" initials="SW" userId="S::sarah@sustainweb.org::290c5c1c-1afd-4a7b-96cb-4f781401900f" providerId="AD"/>
  <p188:author id="{BB82CA39-A09B-F8B9-33DC-314594B5AA32}" name="Cecily Spelling" initials="CS" userId="S::cecily@sustainweb.org::cef660ed-342a-4e34-a35d-e40ee8207f98" providerId="AD"/>
  <p188:author id="{A0D24384-A375-81A1-7109-E1B71282805E}" name="Hannah Gibbs" initials="HG" userId="S::hannah.gibbs@sustainweb.org::35304292-7fb4-47fd-8c04-ec26340402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8C4"/>
    <a:srgbClr val="BADDD2"/>
    <a:srgbClr val="FFFFFF"/>
    <a:srgbClr val="FCB315"/>
    <a:srgbClr val="136F63"/>
    <a:srgbClr val="4059AD"/>
    <a:srgbClr val="C1A20F"/>
    <a:srgbClr val="648646"/>
    <a:srgbClr val="9C972B"/>
    <a:srgbClr val="FAD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FF307A-3005-41E5-BA90-9B795B31C2C5}" v="4" dt="2023-01-06T11:22:54.6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04" autoAdjust="0"/>
    <p:restoredTop sz="78231" autoAdjust="0"/>
  </p:normalViewPr>
  <p:slideViewPr>
    <p:cSldViewPr snapToGrid="0">
      <p:cViewPr varScale="1">
        <p:scale>
          <a:sx n="99" d="100"/>
          <a:sy n="99" d="100"/>
        </p:scale>
        <p:origin x="848" y="168"/>
      </p:cViewPr>
      <p:guideLst>
        <p:guide orient="horz" pos="1865"/>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Gibbs" userId="35304292-7fb4-47fd-8c04-ec263404023d" providerId="ADAL" clId="{70FF307A-3005-41E5-BA90-9B795B31C2C5}"/>
    <pc:docChg chg="custSel addSld delSld modSld sldOrd">
      <pc:chgData name="Hannah Gibbs" userId="35304292-7fb4-47fd-8c04-ec263404023d" providerId="ADAL" clId="{70FF307A-3005-41E5-BA90-9B795B31C2C5}" dt="2023-01-06T11:35:25.667" v="17" actId="47"/>
      <pc:docMkLst>
        <pc:docMk/>
      </pc:docMkLst>
      <pc:sldChg chg="add">
        <pc:chgData name="Hannah Gibbs" userId="35304292-7fb4-47fd-8c04-ec263404023d" providerId="ADAL" clId="{70FF307A-3005-41E5-BA90-9B795B31C2C5}" dt="2023-01-06T11:20:45.396" v="15"/>
        <pc:sldMkLst>
          <pc:docMk/>
          <pc:sldMk cId="0" sldId="256"/>
        </pc:sldMkLst>
      </pc:sldChg>
      <pc:sldChg chg="ord">
        <pc:chgData name="Hannah Gibbs" userId="35304292-7fb4-47fd-8c04-ec263404023d" providerId="ADAL" clId="{70FF307A-3005-41E5-BA90-9B795B31C2C5}" dt="2023-01-06T11:15:18.128" v="2"/>
        <pc:sldMkLst>
          <pc:docMk/>
          <pc:sldMk cId="3561374711" sldId="257"/>
        </pc:sldMkLst>
      </pc:sldChg>
      <pc:sldChg chg="add">
        <pc:chgData name="Hannah Gibbs" userId="35304292-7fb4-47fd-8c04-ec263404023d" providerId="ADAL" clId="{70FF307A-3005-41E5-BA90-9B795B31C2C5}" dt="2023-01-06T11:17:31.731" v="8"/>
        <pc:sldMkLst>
          <pc:docMk/>
          <pc:sldMk cId="3161126422" sldId="258"/>
        </pc:sldMkLst>
      </pc:sldChg>
      <pc:sldChg chg="add">
        <pc:chgData name="Hannah Gibbs" userId="35304292-7fb4-47fd-8c04-ec263404023d" providerId="ADAL" clId="{70FF307A-3005-41E5-BA90-9B795B31C2C5}" dt="2023-01-06T11:20:45.396" v="15"/>
        <pc:sldMkLst>
          <pc:docMk/>
          <pc:sldMk cId="0" sldId="260"/>
        </pc:sldMkLst>
      </pc:sldChg>
      <pc:sldChg chg="del">
        <pc:chgData name="Hannah Gibbs" userId="35304292-7fb4-47fd-8c04-ec263404023d" providerId="ADAL" clId="{70FF307A-3005-41E5-BA90-9B795B31C2C5}" dt="2023-01-06T11:15:28.359" v="3" actId="47"/>
        <pc:sldMkLst>
          <pc:docMk/>
          <pc:sldMk cId="1083022400" sldId="260"/>
        </pc:sldMkLst>
      </pc:sldChg>
      <pc:sldChg chg="del">
        <pc:chgData name="Hannah Gibbs" userId="35304292-7fb4-47fd-8c04-ec263404023d" providerId="ADAL" clId="{70FF307A-3005-41E5-BA90-9B795B31C2C5}" dt="2023-01-06T11:35:25.667" v="17" actId="47"/>
        <pc:sldMkLst>
          <pc:docMk/>
          <pc:sldMk cId="2713641396" sldId="261"/>
        </pc:sldMkLst>
      </pc:sldChg>
      <pc:sldChg chg="add">
        <pc:chgData name="Hannah Gibbs" userId="35304292-7fb4-47fd-8c04-ec263404023d" providerId="ADAL" clId="{70FF307A-3005-41E5-BA90-9B795B31C2C5}" dt="2023-01-06T11:17:31.731" v="8"/>
        <pc:sldMkLst>
          <pc:docMk/>
          <pc:sldMk cId="1163304157" sldId="264"/>
        </pc:sldMkLst>
      </pc:sldChg>
      <pc:sldChg chg="del">
        <pc:chgData name="Hannah Gibbs" userId="35304292-7fb4-47fd-8c04-ec263404023d" providerId="ADAL" clId="{70FF307A-3005-41E5-BA90-9B795B31C2C5}" dt="2023-01-06T11:16:09.250" v="5" actId="47"/>
        <pc:sldMkLst>
          <pc:docMk/>
          <pc:sldMk cId="2160850443" sldId="264"/>
        </pc:sldMkLst>
      </pc:sldChg>
      <pc:sldChg chg="del">
        <pc:chgData name="Hannah Gibbs" userId="35304292-7fb4-47fd-8c04-ec263404023d" providerId="ADAL" clId="{70FF307A-3005-41E5-BA90-9B795B31C2C5}" dt="2023-01-06T11:16:11.778" v="7" actId="47"/>
        <pc:sldMkLst>
          <pc:docMk/>
          <pc:sldMk cId="2375057430" sldId="265"/>
        </pc:sldMkLst>
      </pc:sldChg>
      <pc:sldChg chg="add">
        <pc:chgData name="Hannah Gibbs" userId="35304292-7fb4-47fd-8c04-ec263404023d" providerId="ADAL" clId="{70FF307A-3005-41E5-BA90-9B795B31C2C5}" dt="2023-01-06T11:17:31.731" v="8"/>
        <pc:sldMkLst>
          <pc:docMk/>
          <pc:sldMk cId="3768248306" sldId="266"/>
        </pc:sldMkLst>
      </pc:sldChg>
      <pc:sldChg chg="del">
        <pc:chgData name="Hannah Gibbs" userId="35304292-7fb4-47fd-8c04-ec263404023d" providerId="ADAL" clId="{70FF307A-3005-41E5-BA90-9B795B31C2C5}" dt="2023-01-06T11:16:10.579" v="6" actId="47"/>
        <pc:sldMkLst>
          <pc:docMk/>
          <pc:sldMk cId="4019667904" sldId="266"/>
        </pc:sldMkLst>
      </pc:sldChg>
      <pc:sldChg chg="delCm">
        <pc:chgData name="Hannah Gibbs" userId="35304292-7fb4-47fd-8c04-ec263404023d" providerId="ADAL" clId="{70FF307A-3005-41E5-BA90-9B795B31C2C5}" dt="2023-01-06T11:15:12.634" v="0"/>
        <pc:sldMkLst>
          <pc:docMk/>
          <pc:sldMk cId="1132040220" sldId="267"/>
        </pc:sldMkLst>
      </pc:sldChg>
      <pc:sldChg chg="add del">
        <pc:chgData name="Hannah Gibbs" userId="35304292-7fb4-47fd-8c04-ec263404023d" providerId="ADAL" clId="{70FF307A-3005-41E5-BA90-9B795B31C2C5}" dt="2023-01-06T11:22:54.607" v="16"/>
        <pc:sldMkLst>
          <pc:docMk/>
          <pc:sldMk cId="3237733983" sldId="268"/>
        </pc:sldMkLst>
      </pc:sldChg>
      <pc:sldChg chg="add">
        <pc:chgData name="Hannah Gibbs" userId="35304292-7fb4-47fd-8c04-ec263404023d" providerId="ADAL" clId="{70FF307A-3005-41E5-BA90-9B795B31C2C5}" dt="2023-01-06T11:17:31.731" v="8"/>
        <pc:sldMkLst>
          <pc:docMk/>
          <pc:sldMk cId="4288866274" sldId="269"/>
        </pc:sldMkLst>
      </pc:sldChg>
      <pc:sldChg chg="del">
        <pc:chgData name="Hannah Gibbs" userId="35304292-7fb4-47fd-8c04-ec263404023d" providerId="ADAL" clId="{70FF307A-3005-41E5-BA90-9B795B31C2C5}" dt="2023-01-06T11:16:05.094" v="4" actId="47"/>
        <pc:sldMkLst>
          <pc:docMk/>
          <pc:sldMk cId="225502497" sldId="273"/>
        </pc:sldMkLst>
      </pc:sldChg>
      <pc:sldChg chg="add">
        <pc:chgData name="Hannah Gibbs" userId="35304292-7fb4-47fd-8c04-ec263404023d" providerId="ADAL" clId="{70FF307A-3005-41E5-BA90-9B795B31C2C5}" dt="2023-01-06T11:17:31.731" v="8"/>
        <pc:sldMkLst>
          <pc:docMk/>
          <pc:sldMk cId="2449084610" sldId="275"/>
        </pc:sldMkLst>
      </pc:sldChg>
      <pc:sldChg chg="add">
        <pc:chgData name="Hannah Gibbs" userId="35304292-7fb4-47fd-8c04-ec263404023d" providerId="ADAL" clId="{70FF307A-3005-41E5-BA90-9B795B31C2C5}" dt="2023-01-06T11:17:31.731" v="8"/>
        <pc:sldMkLst>
          <pc:docMk/>
          <pc:sldMk cId="1334364738" sldId="276"/>
        </pc:sldMkLst>
      </pc:sldChg>
      <pc:sldChg chg="add">
        <pc:chgData name="Hannah Gibbs" userId="35304292-7fb4-47fd-8c04-ec263404023d" providerId="ADAL" clId="{70FF307A-3005-41E5-BA90-9B795B31C2C5}" dt="2023-01-06T11:17:31.731" v="8"/>
        <pc:sldMkLst>
          <pc:docMk/>
          <pc:sldMk cId="93407726" sldId="277"/>
        </pc:sldMkLst>
      </pc:sldChg>
      <pc:sldChg chg="add">
        <pc:chgData name="Hannah Gibbs" userId="35304292-7fb4-47fd-8c04-ec263404023d" providerId="ADAL" clId="{70FF307A-3005-41E5-BA90-9B795B31C2C5}" dt="2023-01-06T11:17:31.731" v="8"/>
        <pc:sldMkLst>
          <pc:docMk/>
          <pc:sldMk cId="1201261947" sldId="278"/>
        </pc:sldMkLst>
      </pc:sldChg>
      <pc:sldChg chg="add">
        <pc:chgData name="Hannah Gibbs" userId="35304292-7fb4-47fd-8c04-ec263404023d" providerId="ADAL" clId="{70FF307A-3005-41E5-BA90-9B795B31C2C5}" dt="2023-01-06T11:17:31.731" v="8"/>
        <pc:sldMkLst>
          <pc:docMk/>
          <pc:sldMk cId="2972000941" sldId="279"/>
        </pc:sldMkLst>
      </pc:sldChg>
      <pc:sldChg chg="add">
        <pc:chgData name="Hannah Gibbs" userId="35304292-7fb4-47fd-8c04-ec263404023d" providerId="ADAL" clId="{70FF307A-3005-41E5-BA90-9B795B31C2C5}" dt="2023-01-06T11:17:31.731" v="8"/>
        <pc:sldMkLst>
          <pc:docMk/>
          <pc:sldMk cId="1550840791" sldId="280"/>
        </pc:sldMkLst>
      </pc:sldChg>
      <pc:sldChg chg="add">
        <pc:chgData name="Hannah Gibbs" userId="35304292-7fb4-47fd-8c04-ec263404023d" providerId="ADAL" clId="{70FF307A-3005-41E5-BA90-9B795B31C2C5}" dt="2023-01-06T11:19:36.107" v="10"/>
        <pc:sldMkLst>
          <pc:docMk/>
          <pc:sldMk cId="944170666" sldId="649"/>
        </pc:sldMkLst>
      </pc:sldChg>
      <pc:sldChg chg="add">
        <pc:chgData name="Hannah Gibbs" userId="35304292-7fb4-47fd-8c04-ec263404023d" providerId="ADAL" clId="{70FF307A-3005-41E5-BA90-9B795B31C2C5}" dt="2023-01-06T11:19:36.107" v="10"/>
        <pc:sldMkLst>
          <pc:docMk/>
          <pc:sldMk cId="3071584637" sldId="650"/>
        </pc:sldMkLst>
      </pc:sldChg>
      <pc:sldChg chg="add">
        <pc:chgData name="Hannah Gibbs" userId="35304292-7fb4-47fd-8c04-ec263404023d" providerId="ADAL" clId="{70FF307A-3005-41E5-BA90-9B795B31C2C5}" dt="2023-01-06T11:19:36.107" v="10"/>
        <pc:sldMkLst>
          <pc:docMk/>
          <pc:sldMk cId="644470749" sldId="651"/>
        </pc:sldMkLst>
      </pc:sldChg>
      <pc:sldChg chg="add">
        <pc:chgData name="Hannah Gibbs" userId="35304292-7fb4-47fd-8c04-ec263404023d" providerId="ADAL" clId="{70FF307A-3005-41E5-BA90-9B795B31C2C5}" dt="2023-01-06T11:19:36.107" v="10"/>
        <pc:sldMkLst>
          <pc:docMk/>
          <pc:sldMk cId="2378333222" sldId="652"/>
        </pc:sldMkLst>
      </pc:sldChg>
      <pc:sldChg chg="add">
        <pc:chgData name="Hannah Gibbs" userId="35304292-7fb4-47fd-8c04-ec263404023d" providerId="ADAL" clId="{70FF307A-3005-41E5-BA90-9B795B31C2C5}" dt="2023-01-06T11:19:36.107" v="10"/>
        <pc:sldMkLst>
          <pc:docMk/>
          <pc:sldMk cId="391561001" sldId="655"/>
        </pc:sldMkLst>
      </pc:sldChg>
      <pc:sldChg chg="add">
        <pc:chgData name="Hannah Gibbs" userId="35304292-7fb4-47fd-8c04-ec263404023d" providerId="ADAL" clId="{70FF307A-3005-41E5-BA90-9B795B31C2C5}" dt="2023-01-06T11:19:36.107" v="10"/>
        <pc:sldMkLst>
          <pc:docMk/>
          <pc:sldMk cId="575508617" sldId="656"/>
        </pc:sldMkLst>
      </pc:sldChg>
      <pc:sldChg chg="add">
        <pc:chgData name="Hannah Gibbs" userId="35304292-7fb4-47fd-8c04-ec263404023d" providerId="ADAL" clId="{70FF307A-3005-41E5-BA90-9B795B31C2C5}" dt="2023-01-06T11:19:36.107" v="10"/>
        <pc:sldMkLst>
          <pc:docMk/>
          <pc:sldMk cId="1378211879" sldId="657"/>
        </pc:sldMkLst>
      </pc:sldChg>
      <pc:sldChg chg="add">
        <pc:chgData name="Hannah Gibbs" userId="35304292-7fb4-47fd-8c04-ec263404023d" providerId="ADAL" clId="{70FF307A-3005-41E5-BA90-9B795B31C2C5}" dt="2023-01-06T11:19:36.107" v="10"/>
        <pc:sldMkLst>
          <pc:docMk/>
          <pc:sldMk cId="1729730892" sldId="686"/>
        </pc:sldMkLst>
      </pc:sldChg>
      <pc:sldChg chg="add">
        <pc:chgData name="Hannah Gibbs" userId="35304292-7fb4-47fd-8c04-ec263404023d" providerId="ADAL" clId="{70FF307A-3005-41E5-BA90-9B795B31C2C5}" dt="2023-01-06T11:19:36.107" v="10"/>
        <pc:sldMkLst>
          <pc:docMk/>
          <pc:sldMk cId="4119720212" sldId="692"/>
        </pc:sldMkLst>
      </pc:sldChg>
      <pc:sldChg chg="modSp add mod">
        <pc:chgData name="Hannah Gibbs" userId="35304292-7fb4-47fd-8c04-ec263404023d" providerId="ADAL" clId="{70FF307A-3005-41E5-BA90-9B795B31C2C5}" dt="2023-01-06T11:19:36.168" v="11" actId="27636"/>
        <pc:sldMkLst>
          <pc:docMk/>
          <pc:sldMk cId="317379239" sldId="693"/>
        </pc:sldMkLst>
        <pc:spChg chg="mod">
          <ac:chgData name="Hannah Gibbs" userId="35304292-7fb4-47fd-8c04-ec263404023d" providerId="ADAL" clId="{70FF307A-3005-41E5-BA90-9B795B31C2C5}" dt="2023-01-06T11:19:36.168" v="11" actId="27636"/>
          <ac:spMkLst>
            <pc:docMk/>
            <pc:sldMk cId="317379239" sldId="693"/>
            <ac:spMk id="3" creationId="{C3DDB7E3-94A0-8A50-6645-F63C48E68A4F}"/>
          </ac:spMkLst>
        </pc:spChg>
      </pc:sldChg>
      <pc:sldChg chg="add">
        <pc:chgData name="Hannah Gibbs" userId="35304292-7fb4-47fd-8c04-ec263404023d" providerId="ADAL" clId="{70FF307A-3005-41E5-BA90-9B795B31C2C5}" dt="2023-01-06T11:19:36.107" v="10"/>
        <pc:sldMkLst>
          <pc:docMk/>
          <pc:sldMk cId="1740457280" sldId="694"/>
        </pc:sldMkLst>
      </pc:sldChg>
      <pc:sldChg chg="add">
        <pc:chgData name="Hannah Gibbs" userId="35304292-7fb4-47fd-8c04-ec263404023d" providerId="ADAL" clId="{70FF307A-3005-41E5-BA90-9B795B31C2C5}" dt="2023-01-06T11:19:36.107" v="10"/>
        <pc:sldMkLst>
          <pc:docMk/>
          <pc:sldMk cId="3393597294" sldId="698"/>
        </pc:sldMkLst>
      </pc:sldChg>
      <pc:sldChg chg="addSp delSp modSp add mod">
        <pc:chgData name="Hannah Gibbs" userId="35304292-7fb4-47fd-8c04-ec263404023d" providerId="ADAL" clId="{70FF307A-3005-41E5-BA90-9B795B31C2C5}" dt="2023-01-06T11:19:48.445" v="14" actId="478"/>
        <pc:sldMkLst>
          <pc:docMk/>
          <pc:sldMk cId="3920150115" sldId="701"/>
        </pc:sldMkLst>
        <pc:spChg chg="del">
          <ac:chgData name="Hannah Gibbs" userId="35304292-7fb4-47fd-8c04-ec263404023d" providerId="ADAL" clId="{70FF307A-3005-41E5-BA90-9B795B31C2C5}" dt="2023-01-06T11:19:44.341" v="13" actId="478"/>
          <ac:spMkLst>
            <pc:docMk/>
            <pc:sldMk cId="3920150115" sldId="701"/>
            <ac:spMk id="2" creationId="{B4DAF2D3-00BA-F420-80AC-DFF2D0EB69CB}"/>
          </ac:spMkLst>
        </pc:spChg>
        <pc:spChg chg="add del mod">
          <ac:chgData name="Hannah Gibbs" userId="35304292-7fb4-47fd-8c04-ec263404023d" providerId="ADAL" clId="{70FF307A-3005-41E5-BA90-9B795B31C2C5}" dt="2023-01-06T11:19:48.445" v="14" actId="478"/>
          <ac:spMkLst>
            <pc:docMk/>
            <pc:sldMk cId="3920150115" sldId="701"/>
            <ac:spMk id="4" creationId="{2008DED9-D68B-0F04-45ED-578F2E7D5506}"/>
          </ac:spMkLst>
        </pc:spChg>
      </pc:sldChg>
      <pc:sldChg chg="modSp add mod">
        <pc:chgData name="Hannah Gibbs" userId="35304292-7fb4-47fd-8c04-ec263404023d" providerId="ADAL" clId="{70FF307A-3005-41E5-BA90-9B795B31C2C5}" dt="2023-01-06T11:19:36.189" v="12" actId="27636"/>
        <pc:sldMkLst>
          <pc:docMk/>
          <pc:sldMk cId="641211426" sldId="712"/>
        </pc:sldMkLst>
        <pc:spChg chg="mod">
          <ac:chgData name="Hannah Gibbs" userId="35304292-7fb4-47fd-8c04-ec263404023d" providerId="ADAL" clId="{70FF307A-3005-41E5-BA90-9B795B31C2C5}" dt="2023-01-06T11:19:36.189" v="12" actId="27636"/>
          <ac:spMkLst>
            <pc:docMk/>
            <pc:sldMk cId="641211426" sldId="712"/>
            <ac:spMk id="3" creationId="{FD791EDA-3BD8-FACC-B706-7ED057472BF8}"/>
          </ac:spMkLst>
        </pc:spChg>
      </pc:sldChg>
      <pc:sldChg chg="add">
        <pc:chgData name="Hannah Gibbs" userId="35304292-7fb4-47fd-8c04-ec263404023d" providerId="ADAL" clId="{70FF307A-3005-41E5-BA90-9B795B31C2C5}" dt="2023-01-06T11:19:36.107" v="10"/>
        <pc:sldMkLst>
          <pc:docMk/>
          <pc:sldMk cId="1665099684" sldId="713"/>
        </pc:sldMkLst>
      </pc:sldChg>
      <pc:sldChg chg="add">
        <pc:chgData name="Hannah Gibbs" userId="35304292-7fb4-47fd-8c04-ec263404023d" providerId="ADAL" clId="{70FF307A-3005-41E5-BA90-9B795B31C2C5}" dt="2023-01-06T11:19:36.107" v="10"/>
        <pc:sldMkLst>
          <pc:docMk/>
          <pc:sldMk cId="2401294339" sldId="714"/>
        </pc:sldMkLst>
      </pc:sldChg>
      <pc:sldChg chg="add">
        <pc:chgData name="Hannah Gibbs" userId="35304292-7fb4-47fd-8c04-ec263404023d" providerId="ADAL" clId="{70FF307A-3005-41E5-BA90-9B795B31C2C5}" dt="2023-01-06T11:19:36.107" v="10"/>
        <pc:sldMkLst>
          <pc:docMk/>
          <pc:sldMk cId="2684679679" sldId="717"/>
        </pc:sldMkLst>
      </pc:sldChg>
      <pc:sldChg chg="add">
        <pc:chgData name="Hannah Gibbs" userId="35304292-7fb4-47fd-8c04-ec263404023d" providerId="ADAL" clId="{70FF307A-3005-41E5-BA90-9B795B31C2C5}" dt="2023-01-06T11:19:36.107" v="10"/>
        <pc:sldMkLst>
          <pc:docMk/>
          <pc:sldMk cId="846452576" sldId="719"/>
        </pc:sldMkLst>
      </pc:sldChg>
      <pc:sldChg chg="add">
        <pc:chgData name="Hannah Gibbs" userId="35304292-7fb4-47fd-8c04-ec263404023d" providerId="ADAL" clId="{70FF307A-3005-41E5-BA90-9B795B31C2C5}" dt="2023-01-06T11:19:36.107" v="10"/>
        <pc:sldMkLst>
          <pc:docMk/>
          <pc:sldMk cId="2843181299" sldId="720"/>
        </pc:sldMkLst>
      </pc:sldChg>
      <pc:sldChg chg="add">
        <pc:chgData name="Hannah Gibbs" userId="35304292-7fb4-47fd-8c04-ec263404023d" providerId="ADAL" clId="{70FF307A-3005-41E5-BA90-9B795B31C2C5}" dt="2023-01-06T11:19:36.107" v="10"/>
        <pc:sldMkLst>
          <pc:docMk/>
          <pc:sldMk cId="2291636972" sldId="721"/>
        </pc:sldMkLst>
      </pc:sldChg>
      <pc:sldChg chg="add">
        <pc:chgData name="Hannah Gibbs" userId="35304292-7fb4-47fd-8c04-ec263404023d" providerId="ADAL" clId="{70FF307A-3005-41E5-BA90-9B795B31C2C5}" dt="2023-01-06T11:19:36.107" v="10"/>
        <pc:sldMkLst>
          <pc:docMk/>
          <pc:sldMk cId="3963332467" sldId="722"/>
        </pc:sldMkLst>
      </pc:sldChg>
      <pc:sldChg chg="add">
        <pc:chgData name="Hannah Gibbs" userId="35304292-7fb4-47fd-8c04-ec263404023d" providerId="ADAL" clId="{70FF307A-3005-41E5-BA90-9B795B31C2C5}" dt="2023-01-06T11:20:45.396" v="15"/>
        <pc:sldMkLst>
          <pc:docMk/>
          <pc:sldMk cId="0" sldId="723"/>
        </pc:sldMkLst>
      </pc:sldChg>
      <pc:sldChg chg="add">
        <pc:chgData name="Hannah Gibbs" userId="35304292-7fb4-47fd-8c04-ec263404023d" providerId="ADAL" clId="{70FF307A-3005-41E5-BA90-9B795B31C2C5}" dt="2023-01-06T11:20:45.396" v="15"/>
        <pc:sldMkLst>
          <pc:docMk/>
          <pc:sldMk cId="0" sldId="724"/>
        </pc:sldMkLst>
      </pc:sldChg>
      <pc:sldChg chg="add">
        <pc:chgData name="Hannah Gibbs" userId="35304292-7fb4-47fd-8c04-ec263404023d" providerId="ADAL" clId="{70FF307A-3005-41E5-BA90-9B795B31C2C5}" dt="2023-01-06T11:20:45.396" v="15"/>
        <pc:sldMkLst>
          <pc:docMk/>
          <pc:sldMk cId="3835748105" sldId="725"/>
        </pc:sldMkLst>
      </pc:sldChg>
      <pc:sldChg chg="add">
        <pc:chgData name="Hannah Gibbs" userId="35304292-7fb4-47fd-8c04-ec263404023d" providerId="ADAL" clId="{70FF307A-3005-41E5-BA90-9B795B31C2C5}" dt="2023-01-06T11:20:45.396" v="15"/>
        <pc:sldMkLst>
          <pc:docMk/>
          <pc:sldMk cId="0" sldId="7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4E3AD-27E5-4A6F-889E-D01CD1E809FE}" type="datetimeFigureOut">
              <a:rPr lang="en-US" smtClean="0"/>
              <a:t>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215B3-5AC3-4DAE-9E96-ABD6BE46769F}" type="slidenum">
              <a:rPr lang="en-US" smtClean="0"/>
              <a:t>‹#›</a:t>
            </a:fld>
            <a:endParaRPr lang="en-US"/>
          </a:p>
        </p:txBody>
      </p:sp>
    </p:spTree>
    <p:extLst>
      <p:ext uri="{BB962C8B-B14F-4D97-AF65-F5344CB8AC3E}">
        <p14:creationId xmlns:p14="http://schemas.microsoft.com/office/powerpoint/2010/main" val="353944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8310" marR="539115">
              <a:lnSpc>
                <a:spcPct val="90000"/>
              </a:lnSpc>
              <a:spcAft>
                <a:spcPts val="800"/>
              </a:spcAft>
            </a:pPr>
            <a:r>
              <a:rPr lang="en-GB" sz="1200" b="1" dirty="0">
                <a:effectLst/>
                <a:latin typeface="+mj-lt"/>
                <a:ea typeface="Calibri" panose="020F0502020204030204" pitchFamily="34" charset="0"/>
                <a:cs typeface="Times New Roman" panose="02020603050405020304" pitchFamily="18" charset="0"/>
              </a:rPr>
              <a:t>Previous content from slide to talk to:</a:t>
            </a:r>
          </a:p>
          <a:p>
            <a:pPr marL="448310" marR="539115">
              <a:lnSpc>
                <a:spcPct val="90000"/>
              </a:lnSpc>
              <a:spcAft>
                <a:spcPts val="800"/>
              </a:spcAft>
            </a:pPr>
            <a:r>
              <a:rPr lang="en-GB" sz="1200" dirty="0">
                <a:effectLst/>
                <a:latin typeface="+mj-lt"/>
                <a:ea typeface="Calibri" panose="020F0502020204030204" pitchFamily="34" charset="0"/>
                <a:cs typeface="Times New Roman" panose="02020603050405020304" pitchFamily="18" charset="0"/>
              </a:rPr>
              <a:t>Healthy and sustainably produced food is out of reach for too many people, even though given the choice many would buy food that is good for them and for the planet. </a:t>
            </a:r>
          </a:p>
          <a:p>
            <a:pPr marL="448310" marR="539115">
              <a:lnSpc>
                <a:spcPct val="90000"/>
              </a:lnSpc>
              <a:spcAft>
                <a:spcPts val="800"/>
              </a:spcAft>
            </a:pPr>
            <a:r>
              <a:rPr lang="en-GB" sz="1200" dirty="0">
                <a:effectLst/>
                <a:latin typeface="+mj-lt"/>
                <a:ea typeface="Calibri" panose="020F0502020204030204" pitchFamily="34" charset="0"/>
                <a:cs typeface="Times New Roman" panose="02020603050405020304" pitchFamily="18" charset="0"/>
              </a:rPr>
              <a:t> At present, this gap is reinforced by the food system that does not meet people’s needs on either side of the gap. ‘</a:t>
            </a:r>
          </a:p>
          <a:p>
            <a:pPr marL="448310" marR="539115">
              <a:lnSpc>
                <a:spcPct val="90000"/>
              </a:lnSpc>
              <a:spcAft>
                <a:spcPts val="800"/>
              </a:spcAft>
            </a:pPr>
            <a:r>
              <a:rPr lang="en-GB" sz="1200" dirty="0">
                <a:latin typeface="+mj-lt"/>
                <a:ea typeface="Calibri" panose="020F0502020204030204" pitchFamily="34" charset="0"/>
                <a:cs typeface="Times New Roman" panose="02020603050405020304" pitchFamily="18" charset="0"/>
              </a:rPr>
              <a:t>Junk Food Cycle - </a:t>
            </a:r>
            <a:r>
              <a:rPr lang="en-GB" sz="1200" dirty="0">
                <a:effectLst/>
                <a:latin typeface="+mj-lt"/>
                <a:ea typeface="Calibri" panose="020F0502020204030204" pitchFamily="34" charset="0"/>
                <a:cs typeface="Times New Roman" panose="02020603050405020304" pitchFamily="18" charset="0"/>
              </a:rPr>
              <a:t>added value’ makes food more heavily processed, promoted and usually less healthy. </a:t>
            </a:r>
          </a:p>
          <a:p>
            <a:pPr marL="448310" marR="539115">
              <a:lnSpc>
                <a:spcPct val="90000"/>
              </a:lnSpc>
              <a:spcAft>
                <a:spcPts val="800"/>
              </a:spcAft>
            </a:pPr>
            <a:r>
              <a:rPr lang="en-GB" sz="1200" dirty="0">
                <a:effectLst/>
                <a:latin typeface="+mj-lt"/>
                <a:ea typeface="Calibri" panose="020F0502020204030204" pitchFamily="34" charset="0"/>
                <a:cs typeface="Times New Roman" panose="02020603050405020304" pitchFamily="18" charset="0"/>
              </a:rPr>
              <a:t>Good (healthy and sustainable) food and good health – as well as participation in localised food systems with access to land and sustainably produced food – are becoming perceived as middle class/ for those with better income, more choice and better health, whilst low incomes and health inequalities are structurally baked in.</a:t>
            </a:r>
            <a:endParaRPr lang="en-GB" sz="1200" dirty="0">
              <a:latin typeface="+mj-lt"/>
              <a:ea typeface="Calibri" panose="020F0502020204030204" pitchFamily="34" charset="0"/>
              <a:cs typeface="Times New Roman" panose="02020603050405020304" pitchFamily="18" charset="0"/>
            </a:endParaRPr>
          </a:p>
          <a:p>
            <a:pPr marL="448310" marR="539115">
              <a:lnSpc>
                <a:spcPct val="90000"/>
              </a:lnSpc>
              <a:spcAft>
                <a:spcPts val="800"/>
              </a:spcAft>
            </a:pPr>
            <a:r>
              <a:rPr lang="en-GB" sz="1200" dirty="0">
                <a:effectLst/>
                <a:latin typeface="+mj-lt"/>
                <a:ea typeface="Calibri" panose="020F0502020204030204" pitchFamily="34" charset="0"/>
                <a:cs typeface="Times New Roman" panose="02020603050405020304" pitchFamily="18" charset="0"/>
              </a:rPr>
              <a:t>The gap needs to be bridged within the good food movement itself; we all share the vision of a healthy and sustainable food system for all, and now we have the opportunity to work together to find the solutions that work.</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480215B3-5AC3-4DAE-9E96-ABD6BE46769F}" type="slidenum">
              <a:rPr lang="en-US" smtClean="0"/>
              <a:t>2</a:t>
            </a:fld>
            <a:endParaRPr lang="en-US"/>
          </a:p>
        </p:txBody>
      </p:sp>
    </p:spTree>
    <p:extLst>
      <p:ext uri="{BB962C8B-B14F-4D97-AF65-F5344CB8AC3E}">
        <p14:creationId xmlns:p14="http://schemas.microsoft.com/office/powerpoint/2010/main" val="40733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our plan is to test ways of doing this</a:t>
            </a:r>
          </a:p>
          <a:p>
            <a:endParaRPr lang="en-GB" dirty="0"/>
          </a:p>
          <a:p>
            <a:r>
              <a:rPr lang="en-GB" dirty="0"/>
              <a:t>Great to be working again with Julie and GC after all these years. </a:t>
            </a:r>
          </a:p>
          <a:p>
            <a:endParaRPr lang="en-GB" dirty="0"/>
          </a:p>
          <a:p>
            <a:r>
              <a:rPr lang="en-GB" dirty="0"/>
              <a:t>We are excited to be exploring how financial incentives can be used to improve access and drive the economic development of the CNFF system. </a:t>
            </a:r>
          </a:p>
          <a:p>
            <a:endParaRPr lang="en-GB" dirty="0"/>
          </a:p>
          <a:p>
            <a:r>
              <a:rPr lang="en-GB" dirty="0"/>
              <a:t>Of course, we are partial to trialling direct financial incentives – putting the incentive in the hands of people who need the access but with the spend supporting development of the supply chain for CNFF. </a:t>
            </a:r>
          </a:p>
          <a:p>
            <a:endParaRPr lang="en-GB" dirty="0"/>
          </a:p>
          <a:p>
            <a:r>
              <a:rPr lang="en-GB" dirty="0"/>
              <a:t>We have recently started piloting a new initiative called F&amp;V on Prescription with GPs and community health </a:t>
            </a:r>
            <a:r>
              <a:rPr lang="en-GB" dirty="0" err="1"/>
              <a:t>practitionairs</a:t>
            </a:r>
            <a:r>
              <a:rPr lang="en-GB" dirty="0"/>
              <a:t> – could we extend this to include CNFF.</a:t>
            </a:r>
          </a:p>
          <a:p>
            <a:endParaRPr lang="en-GB" dirty="0"/>
          </a:p>
          <a:p>
            <a:r>
              <a:rPr lang="en-GB" dirty="0"/>
              <a:t>We don’t want to compete with and take income away from existing retailers so maybe we should be testing in areas with </a:t>
            </a:r>
            <a:r>
              <a:rPr lang="en-GB" dirty="0" err="1"/>
              <a:t>porr</a:t>
            </a:r>
            <a:r>
              <a:rPr lang="en-GB" dirty="0"/>
              <a:t> access – food deserts. </a:t>
            </a:r>
          </a:p>
          <a:p>
            <a:endParaRPr lang="en-GB" dirty="0"/>
          </a:p>
          <a:p>
            <a:r>
              <a:rPr lang="en-GB" dirty="0"/>
              <a:t>But there are still a number of challenges that ARC and the partnership are trying to wrestle with.</a:t>
            </a:r>
          </a:p>
        </p:txBody>
      </p:sp>
      <p:sp>
        <p:nvSpPr>
          <p:cNvPr id="4" name="Slide Number Placeholder 3"/>
          <p:cNvSpPr>
            <a:spLocks noGrp="1"/>
          </p:cNvSpPr>
          <p:nvPr>
            <p:ph type="sldNum" sz="quarter" idx="5"/>
          </p:nvPr>
        </p:nvSpPr>
        <p:spPr/>
        <p:txBody>
          <a:bodyPr/>
          <a:lstStyle/>
          <a:p>
            <a:fld id="{E2B216A5-F176-4921-87D7-6B6200FC69B2}" type="slidenum">
              <a:rPr lang="en-GB" smtClean="0"/>
              <a:t>12</a:t>
            </a:fld>
            <a:endParaRPr lang="en-GB"/>
          </a:p>
        </p:txBody>
      </p:sp>
    </p:spTree>
    <p:extLst>
      <p:ext uri="{BB962C8B-B14F-4D97-AF65-F5344CB8AC3E}">
        <p14:creationId xmlns:p14="http://schemas.microsoft.com/office/powerpoint/2010/main" val="1020725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Definition – I’ve been interested in this conference to hear organic, agroecology, regenerative. How can we assess what supply chain is the right fit to this project?</a:t>
            </a:r>
          </a:p>
          <a:p>
            <a:endParaRPr lang="en-GB" dirty="0"/>
          </a:p>
          <a:p>
            <a:r>
              <a:rPr lang="en-GB" dirty="0"/>
              <a:t>Transitioning traditional retail markets</a:t>
            </a:r>
          </a:p>
          <a:p>
            <a:endParaRPr lang="en-GB" dirty="0"/>
          </a:p>
          <a:p>
            <a:endParaRPr lang="en-GB" dirty="0"/>
          </a:p>
          <a:p>
            <a:r>
              <a:rPr lang="en-GB" dirty="0"/>
              <a:t>Cultural acceptability – celeriac!</a:t>
            </a:r>
          </a:p>
          <a:p>
            <a:endParaRPr lang="en-GB" dirty="0"/>
          </a:p>
          <a:p>
            <a:r>
              <a:rPr lang="en-GB" dirty="0"/>
              <a:t>Supply chain ready?</a:t>
            </a:r>
          </a:p>
          <a:p>
            <a:endParaRPr lang="en-GB" dirty="0"/>
          </a:p>
          <a:p>
            <a:r>
              <a:rPr lang="en-GB" dirty="0"/>
              <a:t>Sustainable funding mechanism…</a:t>
            </a:r>
          </a:p>
          <a:p>
            <a:endParaRPr lang="en-GB" dirty="0"/>
          </a:p>
          <a:p>
            <a:r>
              <a:rPr lang="en-GB" dirty="0"/>
              <a:t>Despite these, we are super excited to be working on this. It’s been a lifelong ambition to link the issues of equity and sustainability in the food system, and this project gives us the ability to test some approaches that might work and help us understand how we transition to a more sustainable and just food system. </a:t>
            </a:r>
          </a:p>
          <a:p>
            <a:endParaRPr lang="en-GB" dirty="0"/>
          </a:p>
          <a:p>
            <a:r>
              <a:rPr lang="en-GB" dirty="0"/>
              <a:t>Thanks</a:t>
            </a:r>
          </a:p>
          <a:p>
            <a:endParaRPr lang="en-GB" dirty="0"/>
          </a:p>
        </p:txBody>
      </p:sp>
      <p:sp>
        <p:nvSpPr>
          <p:cNvPr id="4" name="Slide Number Placeholder 3"/>
          <p:cNvSpPr>
            <a:spLocks noGrp="1"/>
          </p:cNvSpPr>
          <p:nvPr>
            <p:ph type="sldNum" sz="quarter" idx="5"/>
          </p:nvPr>
        </p:nvSpPr>
        <p:spPr/>
        <p:txBody>
          <a:bodyPr/>
          <a:lstStyle/>
          <a:p>
            <a:fld id="{E2B216A5-F176-4921-87D7-6B6200FC69B2}" type="slidenum">
              <a:rPr lang="en-GB" smtClean="0"/>
              <a:t>13</a:t>
            </a:fld>
            <a:endParaRPr lang="en-GB"/>
          </a:p>
        </p:txBody>
      </p:sp>
    </p:spTree>
    <p:extLst>
      <p:ext uri="{BB962C8B-B14F-4D97-AF65-F5344CB8AC3E}">
        <p14:creationId xmlns:p14="http://schemas.microsoft.com/office/powerpoint/2010/main" val="103746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B216A5-F176-4921-87D7-6B6200FC69B2}" type="slidenum">
              <a:rPr lang="en-GB" smtClean="0"/>
              <a:t>14</a:t>
            </a:fld>
            <a:endParaRPr lang="en-GB"/>
          </a:p>
        </p:txBody>
      </p:sp>
    </p:spTree>
    <p:extLst>
      <p:ext uri="{BB962C8B-B14F-4D97-AF65-F5344CB8AC3E}">
        <p14:creationId xmlns:p14="http://schemas.microsoft.com/office/powerpoint/2010/main" val="330294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 thought I’d start with this statement – which is how I’ve been thinking about the aims of the </a:t>
            </a:r>
            <a:r>
              <a:rPr lang="en-GB" dirty="0" err="1"/>
              <a:t>BtG</a:t>
            </a:r>
            <a:r>
              <a:rPr lang="en-GB" dirty="0"/>
              <a:t> programme over the last year or so since the funding application was developed and subsequently accepted</a:t>
            </a:r>
          </a:p>
          <a:p>
            <a:r>
              <a:rPr lang="en-GB" dirty="0"/>
              <a:t> - read statement</a:t>
            </a:r>
          </a:p>
          <a:p>
            <a:r>
              <a:rPr lang="en-GB" dirty="0"/>
              <a:t>So for all the reasons that Sarah went into, this is currently -  mission impossible.</a:t>
            </a:r>
          </a:p>
        </p:txBody>
      </p:sp>
      <p:sp>
        <p:nvSpPr>
          <p:cNvPr id="4" name="Slide Number Placeholder 3"/>
          <p:cNvSpPr>
            <a:spLocks noGrp="1"/>
          </p:cNvSpPr>
          <p:nvPr>
            <p:ph type="sldNum" sz="quarter" idx="5"/>
          </p:nvPr>
        </p:nvSpPr>
        <p:spPr/>
        <p:txBody>
          <a:bodyPr/>
          <a:lstStyle/>
          <a:p>
            <a:fld id="{873126CC-90F3-49A0-8BE0-C45C99908EFD}" type="slidenum">
              <a:rPr lang="en-GB" smtClean="0"/>
              <a:t>15</a:t>
            </a:fld>
            <a:endParaRPr lang="en-GB" dirty="0"/>
          </a:p>
        </p:txBody>
      </p:sp>
    </p:spTree>
    <p:extLst>
      <p:ext uri="{BB962C8B-B14F-4D97-AF65-F5344CB8AC3E}">
        <p14:creationId xmlns:p14="http://schemas.microsoft.com/office/powerpoint/2010/main" val="2739855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The current economic paradigm means it is simply not possible to bridge the gap</a:t>
            </a:r>
            <a:r>
              <a:rPr lang="en-US" sz="16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between the price of climate and nature friendly food (proxy: organic) and industrially produced food (proxy: large scale conventionally produced and/or highly processed). </a:t>
            </a:r>
            <a:endParaRPr lang="en-US" sz="16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73126CC-90F3-49A0-8BE0-C45C99908EFD}" type="slidenum">
              <a:rPr lang="en-GB" smtClean="0"/>
              <a:t>16</a:t>
            </a:fld>
            <a:endParaRPr lang="en-GB" dirty="0"/>
          </a:p>
        </p:txBody>
      </p:sp>
    </p:spTree>
    <p:extLst>
      <p:ext uri="{BB962C8B-B14F-4D97-AF65-F5344CB8AC3E}">
        <p14:creationId xmlns:p14="http://schemas.microsoft.com/office/powerpoint/2010/main" val="3966158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50"/>
              </a:spcAft>
            </a:pPr>
            <a:r>
              <a:rPr lang="en-GB" dirty="0"/>
              <a:t> So retailers and traders miss out on and the opportunity to reach as wide a range of people as we would like</a:t>
            </a:r>
          </a:p>
          <a:p>
            <a:pPr>
              <a:spcAft>
                <a:spcPts val="750"/>
              </a:spcAft>
            </a:pPr>
            <a:endParaRPr lang="en-GB" dirty="0"/>
          </a:p>
          <a:p>
            <a:r>
              <a:rPr lang="en-GB" dirty="0"/>
              <a:t>And food access groups and the people they serve, miss out on the opportunity to drive positive change in our farming systems</a:t>
            </a:r>
          </a:p>
        </p:txBody>
      </p:sp>
      <p:sp>
        <p:nvSpPr>
          <p:cNvPr id="4" name="Slide Number Placeholder 3"/>
          <p:cNvSpPr>
            <a:spLocks noGrp="1"/>
          </p:cNvSpPr>
          <p:nvPr>
            <p:ph type="sldNum" sz="quarter" idx="5"/>
          </p:nvPr>
        </p:nvSpPr>
        <p:spPr/>
        <p:txBody>
          <a:bodyPr/>
          <a:lstStyle/>
          <a:p>
            <a:fld id="{873126CC-90F3-49A0-8BE0-C45C99908EFD}" type="slidenum">
              <a:rPr lang="en-GB" smtClean="0"/>
              <a:t>17</a:t>
            </a:fld>
            <a:endParaRPr lang="en-GB" dirty="0"/>
          </a:p>
        </p:txBody>
      </p:sp>
    </p:spTree>
    <p:extLst>
      <p:ext uri="{BB962C8B-B14F-4D97-AF65-F5344CB8AC3E}">
        <p14:creationId xmlns:p14="http://schemas.microsoft.com/office/powerpoint/2010/main" val="1173056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50"/>
              </a:spcAft>
            </a:pPr>
            <a:r>
              <a:rPr lang="en-GB" dirty="0"/>
              <a:t> </a:t>
            </a:r>
          </a:p>
        </p:txBody>
      </p:sp>
      <p:sp>
        <p:nvSpPr>
          <p:cNvPr id="4" name="Slide Number Placeholder 3"/>
          <p:cNvSpPr>
            <a:spLocks noGrp="1"/>
          </p:cNvSpPr>
          <p:nvPr>
            <p:ph type="sldNum" sz="quarter" idx="5"/>
          </p:nvPr>
        </p:nvSpPr>
        <p:spPr/>
        <p:txBody>
          <a:bodyPr/>
          <a:lstStyle/>
          <a:p>
            <a:fld id="{873126CC-90F3-49A0-8BE0-C45C99908EFD}" type="slidenum">
              <a:rPr lang="en-GB" smtClean="0"/>
              <a:t>18</a:t>
            </a:fld>
            <a:endParaRPr lang="en-GB" dirty="0"/>
          </a:p>
        </p:txBody>
      </p:sp>
    </p:spTree>
    <p:extLst>
      <p:ext uri="{BB962C8B-B14F-4D97-AF65-F5344CB8AC3E}">
        <p14:creationId xmlns:p14="http://schemas.microsoft.com/office/powerpoint/2010/main" val="63804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try to work out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how</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solve the problem and to campaign and advocate for the changes required, </a:t>
            </a:r>
            <a:r>
              <a:rPr lang="en-US" sz="1200" dirty="0">
                <a:latin typeface="Calibri" panose="020F0502020204030204" pitchFamily="34" charset="0"/>
                <a:cs typeface="Times New Roman" panose="02020603050405020304" pitchFamily="18" charset="0"/>
              </a:rPr>
              <a:t>building the case for   </a:t>
            </a:r>
            <a:r>
              <a:rPr lang="en-GB" sz="1200" dirty="0">
                <a:latin typeface="Calibri" panose="020F0502020204030204" pitchFamily="34" charset="0"/>
                <a:cs typeface="Times New Roman" panose="02020603050405020304" pitchFamily="18" charset="0"/>
              </a:rPr>
              <a:t>policy changes and fiscal measures that could come into play to support and grow the sector once the BTG programme has ended  (which could be 7-10 years in total).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73126CC-90F3-49A0-8BE0-C45C99908EFD}" type="slidenum">
              <a:rPr lang="en-GB" smtClean="0"/>
              <a:t>19</a:t>
            </a:fld>
            <a:endParaRPr lang="en-GB" dirty="0"/>
          </a:p>
        </p:txBody>
      </p:sp>
    </p:spTree>
    <p:extLst>
      <p:ext uri="{BB962C8B-B14F-4D97-AF65-F5344CB8AC3E}">
        <p14:creationId xmlns:p14="http://schemas.microsoft.com/office/powerpoint/2010/main" val="3257660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3126CC-90F3-49A0-8BE0-C45C99908EFD}" type="slidenum">
              <a:rPr lang="en-GB" smtClean="0"/>
              <a:t>20</a:t>
            </a:fld>
            <a:endParaRPr lang="en-GB" dirty="0"/>
          </a:p>
        </p:txBody>
      </p:sp>
    </p:spTree>
    <p:extLst>
      <p:ext uri="{BB962C8B-B14F-4D97-AF65-F5344CB8AC3E}">
        <p14:creationId xmlns:p14="http://schemas.microsoft.com/office/powerpoint/2010/main" val="887503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been plenty of this going on so far and I’m sure they’ll be plenty more as move ahead.  </a:t>
            </a:r>
          </a:p>
        </p:txBody>
      </p:sp>
      <p:sp>
        <p:nvSpPr>
          <p:cNvPr id="4" name="Slide Number Placeholder 3"/>
          <p:cNvSpPr>
            <a:spLocks noGrp="1"/>
          </p:cNvSpPr>
          <p:nvPr>
            <p:ph type="sldNum" sz="quarter" idx="5"/>
          </p:nvPr>
        </p:nvSpPr>
        <p:spPr/>
        <p:txBody>
          <a:bodyPr/>
          <a:lstStyle/>
          <a:p>
            <a:fld id="{873126CC-90F3-49A0-8BE0-C45C99908EFD}" type="slidenum">
              <a:rPr lang="en-GB" smtClean="0"/>
              <a:t>21</a:t>
            </a:fld>
            <a:endParaRPr lang="en-GB" dirty="0"/>
          </a:p>
        </p:txBody>
      </p:sp>
    </p:spTree>
    <p:extLst>
      <p:ext uri="{BB962C8B-B14F-4D97-AF65-F5344CB8AC3E}">
        <p14:creationId xmlns:p14="http://schemas.microsoft.com/office/powerpoint/2010/main" val="3366741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ARC, We are one of the partners on the Bridging the Gap Project</a:t>
            </a:r>
          </a:p>
          <a:p>
            <a:endParaRPr lang="en-GB" dirty="0"/>
          </a:p>
          <a:p>
            <a:r>
              <a:rPr lang="en-GB" dirty="0"/>
              <a:t>We run an initiative called the Rose Vouchers for Fruit &amp; Veg Project which uses financial incentives to improve access to healthy food to low income communities.</a:t>
            </a:r>
          </a:p>
        </p:txBody>
      </p:sp>
      <p:sp>
        <p:nvSpPr>
          <p:cNvPr id="4" name="Slide Number Placeholder 3"/>
          <p:cNvSpPr>
            <a:spLocks noGrp="1"/>
          </p:cNvSpPr>
          <p:nvPr>
            <p:ph type="sldNum" sz="quarter" idx="5"/>
          </p:nvPr>
        </p:nvSpPr>
        <p:spPr/>
        <p:txBody>
          <a:bodyPr/>
          <a:lstStyle/>
          <a:p>
            <a:fld id="{E2B216A5-F176-4921-87D7-6B6200FC69B2}" type="slidenum">
              <a:rPr lang="en-GB" smtClean="0"/>
              <a:t>4</a:t>
            </a:fld>
            <a:endParaRPr lang="en-GB"/>
          </a:p>
        </p:txBody>
      </p:sp>
    </p:spTree>
    <p:extLst>
      <p:ext uri="{BB962C8B-B14F-4D97-AF65-F5344CB8AC3E}">
        <p14:creationId xmlns:p14="http://schemas.microsoft.com/office/powerpoint/2010/main" val="148753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Calibri" panose="020F0502020204030204" pitchFamily="34" charset="0"/>
                <a:ea typeface="Calibri" panose="020F0502020204030204" pitchFamily="34" charset="0"/>
                <a:cs typeface="Times New Roman" panose="02020603050405020304" pitchFamily="18" charset="0"/>
              </a:rPr>
              <a:t>That we need more CNFF supply for environmental reasons</a:t>
            </a:r>
          </a:p>
          <a:p>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latin typeface="Calibri" panose="020F0502020204030204" pitchFamily="34" charset="0"/>
                <a:ea typeface="Calibri" panose="020F0502020204030204" pitchFamily="34" charset="0"/>
                <a:cs typeface="Times New Roman" panose="02020603050405020304" pitchFamily="18" charset="0"/>
              </a:rPr>
              <a:t>That we need more people on low incomes to be able to eat good food for ethical reasons</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alibri" panose="020F0502020204030204" pitchFamily="34" charset="0"/>
                <a:ea typeface="Calibri" panose="020F0502020204030204" pitchFamily="34" charset="0"/>
                <a:cs typeface="Times New Roman" panose="02020603050405020304" pitchFamily="18" charset="0"/>
              </a:rPr>
              <a:t>That people who are economically disadvantaged are disproportionately reliant  on cheap/highly processed food and are more likely to be malnourished as a consequence.  </a:t>
            </a:r>
            <a:r>
              <a:rPr lang="en-GB" dirty="0">
                <a:latin typeface="Calibri" panose="020F0502020204030204" pitchFamily="34" charset="0"/>
                <a:ea typeface="Calibri" panose="020F0502020204030204" pitchFamily="34" charset="0"/>
                <a:cs typeface="Times New Roman" panose="02020603050405020304" pitchFamily="18" charset="0"/>
              </a:rPr>
              <a:t>Ethically that’s not great but it also has a public health cost.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Calibri" panose="020F0502020204030204" pitchFamily="34" charset="0"/>
              <a:ea typeface="Calibri" panose="020F0502020204030204" pitchFamily="34" charset="0"/>
            </a:endParaRPr>
          </a:p>
          <a:p>
            <a:r>
              <a:rPr lang="en-GB" dirty="0">
                <a:effectLst/>
                <a:latin typeface="Calibri" panose="020F0502020204030204" pitchFamily="34" charset="0"/>
                <a:ea typeface="Calibri" panose="020F0502020204030204" pitchFamily="34" charset="0"/>
                <a:cs typeface="Times New Roman" panose="02020603050405020304" pitchFamily="18" charset="0"/>
              </a:rPr>
              <a:t>That this </a:t>
            </a:r>
            <a:r>
              <a:rPr lang="en-GB" dirty="0"/>
              <a:t>programme will succeed in uncovering mechanisms for overcoming the barriers  to CNFF for people on low incomes – focussing on the capacity of those who are economically disadvantaged to afford CNFF food but also on their opportunity to access  and to cook CNFF or indeed any fresh food. </a:t>
            </a:r>
          </a:p>
          <a:p>
            <a:endParaRPr lang="en-GB" dirty="0"/>
          </a:p>
        </p:txBody>
      </p:sp>
      <p:sp>
        <p:nvSpPr>
          <p:cNvPr id="4" name="Slide Number Placeholder 3"/>
          <p:cNvSpPr>
            <a:spLocks noGrp="1"/>
          </p:cNvSpPr>
          <p:nvPr>
            <p:ph type="sldNum" sz="quarter" idx="5"/>
          </p:nvPr>
        </p:nvSpPr>
        <p:spPr/>
        <p:txBody>
          <a:bodyPr/>
          <a:lstStyle/>
          <a:p>
            <a:fld id="{873126CC-90F3-49A0-8BE0-C45C99908EFD}" type="slidenum">
              <a:rPr lang="en-GB" smtClean="0"/>
              <a:t>22</a:t>
            </a:fld>
            <a:endParaRPr lang="en-GB" dirty="0"/>
          </a:p>
        </p:txBody>
      </p:sp>
    </p:spTree>
    <p:extLst>
      <p:ext uri="{BB962C8B-B14F-4D97-AF65-F5344CB8AC3E}">
        <p14:creationId xmlns:p14="http://schemas.microsoft.com/office/powerpoint/2010/main" val="1031461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buFont typeface="Wingdings" panose="05000000000000000000" pitchFamily="2" charset="2"/>
              <a:buChar char=""/>
            </a:pPr>
            <a:r>
              <a:rPr lang="en-GB" sz="1200" dirty="0">
                <a:latin typeface="Calibri" panose="020F0502020204030204" pitchFamily="34" charset="0"/>
                <a:ea typeface="Calibri" panose="020F0502020204030204" pitchFamily="34" charset="0"/>
                <a:cs typeface="Times New Roman" panose="02020603050405020304" pitchFamily="18" charset="0"/>
              </a:rPr>
              <a:t>explore how to overcome those barriers of price, access and capacity</a:t>
            </a:r>
          </a:p>
          <a:p>
            <a:pPr marL="0" indent="0">
              <a:buNone/>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Wingdings" panose="05000000000000000000" pitchFamily="2" charset="2"/>
              <a:buChar char=""/>
            </a:pPr>
            <a:r>
              <a:rPr lang="en-GB" sz="1200" dirty="0">
                <a:latin typeface="Calibri" panose="020F0502020204030204" pitchFamily="34" charset="0"/>
                <a:ea typeface="Calibri" panose="020F0502020204030204" pitchFamily="34" charset="0"/>
                <a:cs typeface="Times New Roman" panose="02020603050405020304" pitchFamily="18" charset="0"/>
              </a:rPr>
              <a:t>in a way that enables us to measure the impact of the of the BTG cash (environmental, social, health and economic) </a:t>
            </a:r>
          </a:p>
          <a:p>
            <a:pPr marL="0" indent="0">
              <a:buNone/>
            </a:pPr>
            <a:r>
              <a:rPr lang="en-GB" sz="1200" dirty="0">
                <a:latin typeface="Calibri" panose="020F0502020204030204" pitchFamily="34" charset="0"/>
                <a:ea typeface="Calibri" panose="020F0502020204030204" pitchFamily="34" charset="0"/>
                <a:cs typeface="Times New Roman" panose="02020603050405020304" pitchFamily="18" charset="0"/>
              </a:rPr>
              <a:t> </a:t>
            </a:r>
          </a:p>
          <a:p>
            <a:pPr marL="214313" indent="-214313">
              <a:buFont typeface="Wingdings" panose="05000000000000000000" pitchFamily="2" charset="2"/>
              <a:buChar char=""/>
            </a:pPr>
            <a:r>
              <a:rPr lang="en-GB" sz="1200" dirty="0">
                <a:latin typeface="Calibri" panose="020F0502020204030204" pitchFamily="34" charset="0"/>
                <a:ea typeface="Calibri" panose="020F0502020204030204" pitchFamily="34" charset="0"/>
                <a:cs typeface="Times New Roman" panose="02020603050405020304" pitchFamily="18" charset="0"/>
              </a:rPr>
              <a:t>Designed in such a way that the evidence emerging from the pilot can be useful  for the programme’s advocacy efforts.  both in helping shape the specific policy changes and fiscal measures we’ll be asking for and in adding weight and evidence to those calls.</a:t>
            </a:r>
            <a:endParaRPr lang="en-GB" sz="1200" dirty="0">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73126CC-90F3-49A0-8BE0-C45C99908EFD}" type="slidenum">
              <a:rPr lang="en-GB" smtClean="0"/>
              <a:t>23</a:t>
            </a:fld>
            <a:endParaRPr lang="en-GB" dirty="0"/>
          </a:p>
        </p:txBody>
      </p:sp>
    </p:spTree>
    <p:extLst>
      <p:ext uri="{BB962C8B-B14F-4D97-AF65-F5344CB8AC3E}">
        <p14:creationId xmlns:p14="http://schemas.microsoft.com/office/powerpoint/2010/main" val="3271614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The pilots re not really about food provision now…. they are about demonstrating what could be done, if things changed.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As such, pilots could perhaps be usefully viewed as ‘simulations’ that are enabled to work by th</a:t>
            </a:r>
            <a:r>
              <a:rPr lang="en-US" dirty="0">
                <a:solidFill>
                  <a:srgbClr val="00B050"/>
                </a:solidFill>
                <a:latin typeface="Calibri" panose="020F0502020204030204" pitchFamily="34" charset="0"/>
                <a:ea typeface="Calibri" panose="020F0502020204030204" pitchFamily="34" charset="0"/>
                <a:cs typeface="Times New Roman" panose="02020603050405020304" pitchFamily="18" charset="0"/>
              </a:rPr>
              <a:t>e addition of the </a:t>
            </a:r>
            <a:r>
              <a:rPr lang="en-US" sz="1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BTG money and which are designed  a bit more like scientific experiments than as projects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3126CC-90F3-49A0-8BE0-C45C99908EFD}" type="slidenum">
              <a:rPr lang="en-GB" smtClean="0"/>
              <a:t>24</a:t>
            </a:fld>
            <a:endParaRPr lang="en-GB" dirty="0"/>
          </a:p>
        </p:txBody>
      </p:sp>
    </p:spTree>
    <p:extLst>
      <p:ext uri="{BB962C8B-B14F-4D97-AF65-F5344CB8AC3E}">
        <p14:creationId xmlns:p14="http://schemas.microsoft.com/office/powerpoint/2010/main" val="2256654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Inter"/>
                <a:ea typeface="Times New Roman" panose="02020603050405020304" pitchFamily="18" charset="0"/>
              </a:rPr>
              <a:t>So at Growing Communities we’ve had a few preliminary ideas for potential pilots.  The first one we’re calling Community Procurement. We would supply organic food from our farmers to community groups that are providing meals or ready meals to low-income or disadvantaged people. It would mean swapping in fresh food from the organic farmers in our supply chain for some of the food they are already providing through their projects. We’d pay the difference in that price through the programme, evaluate the benefits and advocate for how this could be paid for longer term.</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73126CC-90F3-49A0-8BE0-C45C99908EFD}" type="slidenum">
              <a:rPr lang="en-GB" smtClean="0"/>
              <a:t>25</a:t>
            </a:fld>
            <a:endParaRPr lang="en-GB" dirty="0"/>
          </a:p>
        </p:txBody>
      </p:sp>
    </p:spTree>
    <p:extLst>
      <p:ext uri="{BB962C8B-B14F-4D97-AF65-F5344CB8AC3E}">
        <p14:creationId xmlns:p14="http://schemas.microsoft.com/office/powerpoint/2010/main" val="1965142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also thinking around the idea of ready meals – with a low cost option subsidised by Bridging the Gap and a standard priced option sold via our farmers market in Hackney.   We ran a small covid related project in Dagenham which provided low income households with a ready meal, the ingredients to make that meal, recipe cards and on on-line cooking demo so we’re building our thinking around that.</a:t>
            </a:r>
          </a:p>
        </p:txBody>
      </p:sp>
      <p:sp>
        <p:nvSpPr>
          <p:cNvPr id="4" name="Slide Number Placeholder 3"/>
          <p:cNvSpPr>
            <a:spLocks noGrp="1"/>
          </p:cNvSpPr>
          <p:nvPr>
            <p:ph type="sldNum" sz="quarter" idx="5"/>
          </p:nvPr>
        </p:nvSpPr>
        <p:spPr/>
        <p:txBody>
          <a:bodyPr/>
          <a:lstStyle/>
          <a:p>
            <a:fld id="{873126CC-90F3-49A0-8BE0-C45C99908EFD}" type="slidenum">
              <a:rPr lang="en-GB" smtClean="0"/>
              <a:t>26</a:t>
            </a:fld>
            <a:endParaRPr lang="en-GB" dirty="0"/>
          </a:p>
        </p:txBody>
      </p:sp>
    </p:spTree>
    <p:extLst>
      <p:ext uri="{BB962C8B-B14F-4D97-AF65-F5344CB8AC3E}">
        <p14:creationId xmlns:p14="http://schemas.microsoft.com/office/powerpoint/2010/main" val="1956243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noticed  - as I’m sure many other box schemes have – that the number of people leaving the scheme due to a  'change of financial circumstances' or 'can no longer afford’ is rising.  </a:t>
            </a:r>
          </a:p>
          <a:p>
            <a:endParaRPr lang="en-GB" dirty="0"/>
          </a:p>
          <a:p>
            <a:r>
              <a:rPr lang="en-GB" dirty="0"/>
              <a:t>I was wondering if we could target those leaving the scheme and offer them a  BTG discount in return for data and cooperation and build a potentially interesting pilot around that. </a:t>
            </a:r>
          </a:p>
        </p:txBody>
      </p:sp>
      <p:sp>
        <p:nvSpPr>
          <p:cNvPr id="4" name="Slide Number Placeholder 3"/>
          <p:cNvSpPr>
            <a:spLocks noGrp="1"/>
          </p:cNvSpPr>
          <p:nvPr>
            <p:ph type="sldNum" sz="quarter" idx="5"/>
          </p:nvPr>
        </p:nvSpPr>
        <p:spPr/>
        <p:txBody>
          <a:bodyPr/>
          <a:lstStyle/>
          <a:p>
            <a:fld id="{873126CC-90F3-49A0-8BE0-C45C99908EFD}" type="slidenum">
              <a:rPr lang="en-GB" smtClean="0"/>
              <a:t>27</a:t>
            </a:fld>
            <a:endParaRPr lang="en-GB" dirty="0"/>
          </a:p>
        </p:txBody>
      </p:sp>
    </p:spTree>
    <p:extLst>
      <p:ext uri="{BB962C8B-B14F-4D97-AF65-F5344CB8AC3E}">
        <p14:creationId xmlns:p14="http://schemas.microsoft.com/office/powerpoint/2010/main" val="2229920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much would a weekly </a:t>
            </a:r>
            <a:r>
              <a:rPr lang="en-GB" dirty="0" err="1"/>
              <a:t>CNFf</a:t>
            </a:r>
            <a:r>
              <a:rPr lang="en-GB" dirty="0"/>
              <a:t> diet cost?   Work with eaters/families to devise a series of menus for say 4 different weeks.   Cost it then test it.  Then feed the results into a campaign for Universal basic income or into the welfare debate, or into the healthy start/food voucher debate or even into a 'rationing for the climate emergency type campaign’.  Just some ideas.</a:t>
            </a:r>
          </a:p>
        </p:txBody>
      </p:sp>
      <p:sp>
        <p:nvSpPr>
          <p:cNvPr id="4" name="Slide Number Placeholder 3"/>
          <p:cNvSpPr>
            <a:spLocks noGrp="1"/>
          </p:cNvSpPr>
          <p:nvPr>
            <p:ph type="sldNum" sz="quarter" idx="5"/>
          </p:nvPr>
        </p:nvSpPr>
        <p:spPr/>
        <p:txBody>
          <a:bodyPr/>
          <a:lstStyle/>
          <a:p>
            <a:fld id="{873126CC-90F3-49A0-8BE0-C45C99908EFD}" type="slidenum">
              <a:rPr lang="en-GB" smtClean="0"/>
              <a:t>28</a:t>
            </a:fld>
            <a:endParaRPr lang="en-GB" dirty="0"/>
          </a:p>
        </p:txBody>
      </p:sp>
    </p:spTree>
    <p:extLst>
      <p:ext uri="{BB962C8B-B14F-4D97-AF65-F5344CB8AC3E}">
        <p14:creationId xmlns:p14="http://schemas.microsoft.com/office/powerpoint/2010/main" val="2478239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Hannah and I are working on plans for a ‘design sprint’ starting later this month.  The idea is to bring together a group of people  with expertise and lived experience to help us to design our pilot.  We may well end up merging or rejecting some of these ideas or come with some  completely news ones – so  I’m very much looking forward to that happening and excited to see what will emerge.  .  </a:t>
            </a:r>
          </a:p>
        </p:txBody>
      </p:sp>
      <p:sp>
        <p:nvSpPr>
          <p:cNvPr id="4" name="Slide Number Placeholder 3"/>
          <p:cNvSpPr>
            <a:spLocks noGrp="1"/>
          </p:cNvSpPr>
          <p:nvPr>
            <p:ph type="sldNum" sz="quarter" idx="5"/>
          </p:nvPr>
        </p:nvSpPr>
        <p:spPr/>
        <p:txBody>
          <a:bodyPr/>
          <a:lstStyle/>
          <a:p>
            <a:fld id="{873126CC-90F3-49A0-8BE0-C45C99908EFD}" type="slidenum">
              <a:rPr lang="en-GB" smtClean="0"/>
              <a:t>29</a:t>
            </a:fld>
            <a:endParaRPr lang="en-GB" dirty="0"/>
          </a:p>
        </p:txBody>
      </p:sp>
    </p:spTree>
    <p:extLst>
      <p:ext uri="{BB962C8B-B14F-4D97-AF65-F5344CB8AC3E}">
        <p14:creationId xmlns:p14="http://schemas.microsoft.com/office/powerpoint/2010/main" val="1058717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finish, I wanted to have a very quick look at some of the policy and financial interventions that </a:t>
            </a:r>
            <a:r>
              <a:rPr lang="en-GB" i="1" dirty="0"/>
              <a:t>might</a:t>
            </a:r>
            <a:r>
              <a:rPr lang="en-GB" dirty="0"/>
              <a:t> emerge from this whole process and which the </a:t>
            </a:r>
            <a:r>
              <a:rPr lang="en-GB" dirty="0" err="1"/>
              <a:t>BtG</a:t>
            </a:r>
            <a:r>
              <a:rPr lang="en-GB" dirty="0"/>
              <a:t> programme could be advocating for in the future. And its  worth noting that some of these policies are already being campaigned for so it would be more a matter of the programme adding voice and weight to those efforts.  </a:t>
            </a:r>
          </a:p>
        </p:txBody>
      </p:sp>
      <p:sp>
        <p:nvSpPr>
          <p:cNvPr id="4" name="Slide Number Placeholder 3"/>
          <p:cNvSpPr>
            <a:spLocks noGrp="1"/>
          </p:cNvSpPr>
          <p:nvPr>
            <p:ph type="sldNum" sz="quarter" idx="5"/>
          </p:nvPr>
        </p:nvSpPr>
        <p:spPr/>
        <p:txBody>
          <a:bodyPr/>
          <a:lstStyle/>
          <a:p>
            <a:fld id="{873126CC-90F3-49A0-8BE0-C45C99908EFD}" type="slidenum">
              <a:rPr lang="en-GB" smtClean="0"/>
              <a:t>30</a:t>
            </a:fld>
            <a:endParaRPr lang="en-GB" dirty="0"/>
          </a:p>
        </p:txBody>
      </p:sp>
    </p:spTree>
    <p:extLst>
      <p:ext uri="{BB962C8B-B14F-4D97-AF65-F5344CB8AC3E}">
        <p14:creationId xmlns:p14="http://schemas.microsoft.com/office/powerpoint/2010/main" val="1082147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these policy suggestions are broadly related to a ‘levelling the economic playing field’ approach, aiming to reduce the price differential between industrial food and climate and nature friendly food.  </a:t>
            </a:r>
          </a:p>
        </p:txBody>
      </p:sp>
      <p:sp>
        <p:nvSpPr>
          <p:cNvPr id="4" name="Slide Number Placeholder 3"/>
          <p:cNvSpPr>
            <a:spLocks noGrp="1"/>
          </p:cNvSpPr>
          <p:nvPr>
            <p:ph type="sldNum" sz="quarter" idx="5"/>
          </p:nvPr>
        </p:nvSpPr>
        <p:spPr/>
        <p:txBody>
          <a:bodyPr/>
          <a:lstStyle/>
          <a:p>
            <a:fld id="{873126CC-90F3-49A0-8BE0-C45C99908EFD}" type="slidenum">
              <a:rPr lang="en-GB" smtClean="0"/>
              <a:t>31</a:t>
            </a:fld>
            <a:endParaRPr lang="en-GB" dirty="0"/>
          </a:p>
        </p:txBody>
      </p:sp>
    </p:spTree>
    <p:extLst>
      <p:ext uri="{BB962C8B-B14F-4D97-AF65-F5344CB8AC3E}">
        <p14:creationId xmlns:p14="http://schemas.microsoft.com/office/powerpoint/2010/main" val="427216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charity our vision</a:t>
            </a:r>
          </a:p>
          <a:p>
            <a:endParaRPr lang="en-GB" dirty="0"/>
          </a:p>
          <a:p>
            <a:r>
              <a:rPr lang="en-GB" dirty="0"/>
              <a:t>Give people access</a:t>
            </a:r>
          </a:p>
        </p:txBody>
      </p:sp>
      <p:sp>
        <p:nvSpPr>
          <p:cNvPr id="4" name="Slide Number Placeholder 3"/>
          <p:cNvSpPr>
            <a:spLocks noGrp="1"/>
          </p:cNvSpPr>
          <p:nvPr>
            <p:ph type="sldNum" sz="quarter" idx="5"/>
          </p:nvPr>
        </p:nvSpPr>
        <p:spPr/>
        <p:txBody>
          <a:bodyPr/>
          <a:lstStyle/>
          <a:p>
            <a:fld id="{E2B216A5-F176-4921-87D7-6B6200FC69B2}" type="slidenum">
              <a:rPr lang="en-GB" smtClean="0"/>
              <a:t>5</a:t>
            </a:fld>
            <a:endParaRPr lang="en-GB"/>
          </a:p>
        </p:txBody>
      </p:sp>
    </p:spTree>
    <p:extLst>
      <p:ext uri="{BB962C8B-B14F-4D97-AF65-F5344CB8AC3E}">
        <p14:creationId xmlns:p14="http://schemas.microsoft.com/office/powerpoint/2010/main" val="2516483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20000"/>
              </a:lnSpc>
              <a:buClr>
                <a:srgbClr val="FF6701"/>
              </a:buClr>
              <a:buFont typeface="Symbol" pitchFamily="2" charset="2"/>
              <a:buChar char=""/>
            </a:pPr>
            <a:r>
              <a:rPr lang="en-US" sz="1800" dirty="0">
                <a:solidFill>
                  <a:srgbClr val="000000"/>
                </a:solidFill>
                <a:effectLst/>
                <a:latin typeface="Inter"/>
                <a:ea typeface="Calibri" panose="020F0502020204030204" pitchFamily="34" charset="0"/>
                <a:cs typeface="Times New Roman" panose="02020603050405020304" pitchFamily="18" charset="0"/>
              </a:rPr>
              <a:t>Reaching people on low incomes</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Accessible Veg project came out of an earlier project I ran where we that those households receiving a weekly veg bag ate more veg and legumes and less meat, fats and sugars compared to the average household. Almost 30% lower carbon emissions. </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Can these benefits be extended to food-insecure households? </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Looked at how direct-purchase veg bag schemes could address food insecurity</a:t>
            </a:r>
          </a:p>
          <a:p>
            <a:pPr marL="342900" lvl="0" indent="-342900">
              <a:lnSpc>
                <a:spcPct val="120000"/>
              </a:lnSpc>
              <a:buClr>
                <a:srgbClr val="FF6701"/>
              </a:buClr>
              <a:buFont typeface="Symbol" pitchFamily="2" charset="2"/>
              <a:buChar char=""/>
            </a:pPr>
            <a:r>
              <a:rPr lang="en-US" sz="1800" dirty="0">
                <a:solidFill>
                  <a:srgbClr val="000000"/>
                </a:solidFill>
                <a:effectLst/>
                <a:latin typeface="Inter"/>
                <a:ea typeface="Calibri" panose="020F0502020204030204" pitchFamily="34" charset="0"/>
                <a:cs typeface="Times New Roman" panose="02020603050405020304" pitchFamily="18" charset="0"/>
              </a:rPr>
              <a:t>Projects/research around bridging the gap</a:t>
            </a: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3a8e1744b0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20000"/>
              </a:lnSpc>
              <a:buClr>
                <a:srgbClr val="FF6701"/>
              </a:buClr>
              <a:buFont typeface="Symbol" pitchFamily="2" charset="2"/>
              <a:buChar char=""/>
            </a:pPr>
            <a:r>
              <a:rPr lang="en-US" sz="1800" dirty="0">
                <a:solidFill>
                  <a:srgbClr val="000000"/>
                </a:solidFill>
                <a:effectLst/>
                <a:latin typeface="Inter"/>
                <a:ea typeface="Calibri" panose="020F0502020204030204" pitchFamily="34" charset="0"/>
                <a:cs typeface="Times New Roman" panose="02020603050405020304" pitchFamily="18" charset="0"/>
              </a:rPr>
              <a:t>Importance of co-production</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-Worked with our partners to develop their approach to solidarity</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-Quickly realized we needed to broaden our partnerships to include food charity </a:t>
            </a:r>
            <a:r>
              <a:rPr lang="en-US" sz="1800" dirty="0" err="1">
                <a:solidFill>
                  <a:srgbClr val="000000"/>
                </a:solidFill>
                <a:effectLst/>
                <a:latin typeface="Inter"/>
                <a:ea typeface="Calibri" panose="020F0502020204030204" pitchFamily="34" charset="0"/>
                <a:cs typeface="Times New Roman" panose="02020603050405020304" pitchFamily="18" charset="0"/>
              </a:rPr>
              <a:t>organisations</a:t>
            </a:r>
            <a:endParaRPr lang="en-US" sz="1800" dirty="0">
              <a:solidFill>
                <a:srgbClr val="000000"/>
              </a:solidFill>
              <a:effectLst/>
              <a:latin typeface="Inter"/>
              <a:ea typeface="Calibri" panose="020F0502020204030204" pitchFamily="34" charset="0"/>
              <a:cs typeface="Times New Roman" panose="02020603050405020304" pitchFamily="18" charset="0"/>
            </a:endParaRP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-Each farm developed their own approach (and had their own unique challenges—hence the importance of co-production!)</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-there are lots of ways to make veg affordable:</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	* membership subsidies</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	* gov’t or charity subsidies and other fundraising activities</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	* Time bank</a:t>
            </a:r>
          </a:p>
          <a:p>
            <a:pPr marL="0" lvl="0" indent="0" algn="l" rtl="0">
              <a:spcBef>
                <a:spcPts val="0"/>
              </a:spcBef>
              <a:spcAft>
                <a:spcPts val="0"/>
              </a:spcAft>
              <a:buNone/>
            </a:pPr>
            <a:endParaRPr dirty="0"/>
          </a:p>
        </p:txBody>
      </p:sp>
      <p:sp>
        <p:nvSpPr>
          <p:cNvPr id="191" name="Google Shape;191;g13a8e1744b0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Results</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	Reduced food insecurity</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	Improved well-being</a:t>
            </a:r>
            <a:r>
              <a:rPr lang="en-US" sz="1800" dirty="0">
                <a:solidFill>
                  <a:srgbClr val="000000"/>
                </a:solidFill>
                <a:effectLst/>
                <a:latin typeface="Inter"/>
                <a:ea typeface="Calibri" panose="020F0502020204030204" pitchFamily="34" charset="0"/>
                <a:cs typeface="Times New Roman" panose="02020603050405020304" pitchFamily="18" charset="0"/>
                <a:sym typeface="Wingdings" pitchFamily="2" charset="2"/>
              </a:rPr>
              <a:t></a:t>
            </a:r>
            <a:r>
              <a:rPr lang="en-US" sz="1800" dirty="0">
                <a:solidFill>
                  <a:srgbClr val="000000"/>
                </a:solidFill>
                <a:effectLst/>
                <a:latin typeface="Inter"/>
                <a:ea typeface="Calibri" panose="020F0502020204030204" pitchFamily="34" charset="0"/>
                <a:cs typeface="Times New Roman" panose="02020603050405020304" pitchFamily="18" charset="0"/>
              </a:rPr>
              <a:t> importance of community, even if they didn’t actually ever visit the farm! 70% felt connected with the farm, even though 60% had never visited the farm</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-Connection to epidemic of loneliness, weekly positive point of contact, enthusiasm at receiving a bag full of vegetables</a:t>
            </a:r>
          </a:p>
          <a:p>
            <a:pPr>
              <a:lnSpc>
                <a:spcPct val="120000"/>
              </a:lnSpc>
            </a:pPr>
            <a:r>
              <a:rPr lang="en-GB" sz="1800" dirty="0">
                <a:solidFill>
                  <a:srgbClr val="000000"/>
                </a:solidFill>
                <a:effectLst/>
                <a:latin typeface="Inter"/>
                <a:ea typeface="Calibri" panose="020F0502020204030204" pitchFamily="34" charset="0"/>
                <a:cs typeface="Times New Roman" panose="02020603050405020304" pitchFamily="18" charset="0"/>
              </a:rPr>
              <a:t>-Pilot project identifies multiple non-food benefits of CSA membership, including increased wellbeing and sense of community and connection</a:t>
            </a:r>
            <a:endParaRPr lang="en-US" sz="1800" dirty="0">
              <a:solidFill>
                <a:srgbClr val="000000"/>
              </a:solidFill>
              <a:effectLst/>
              <a:latin typeface="Inter"/>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Results</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	Reduced food insecurity</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	Improved well-being</a:t>
            </a:r>
            <a:r>
              <a:rPr lang="en-US" sz="1800" dirty="0">
                <a:solidFill>
                  <a:srgbClr val="000000"/>
                </a:solidFill>
                <a:effectLst/>
                <a:latin typeface="Inter"/>
                <a:ea typeface="Calibri" panose="020F0502020204030204" pitchFamily="34" charset="0"/>
                <a:cs typeface="Times New Roman" panose="02020603050405020304" pitchFamily="18" charset="0"/>
                <a:sym typeface="Wingdings" pitchFamily="2" charset="2"/>
              </a:rPr>
              <a:t></a:t>
            </a:r>
            <a:r>
              <a:rPr lang="en-US" sz="1800" dirty="0">
                <a:solidFill>
                  <a:srgbClr val="000000"/>
                </a:solidFill>
                <a:effectLst/>
                <a:latin typeface="Inter"/>
                <a:ea typeface="Calibri" panose="020F0502020204030204" pitchFamily="34" charset="0"/>
                <a:cs typeface="Times New Roman" panose="02020603050405020304" pitchFamily="18" charset="0"/>
              </a:rPr>
              <a:t> importance of community, even if they didn’t actually ever visit the farm! 70% felt connected with the farm, even though 60% had never visited the farm</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-Connection to epidemic of loneliness, weekly positive point of contact, enthusiasm at receiving a bag full of vegetables</a:t>
            </a:r>
          </a:p>
          <a:p>
            <a:pPr>
              <a:lnSpc>
                <a:spcPct val="120000"/>
              </a:lnSpc>
            </a:pPr>
            <a:r>
              <a:rPr lang="en-GB" sz="1800" dirty="0">
                <a:solidFill>
                  <a:srgbClr val="000000"/>
                </a:solidFill>
                <a:effectLst/>
                <a:latin typeface="Inter"/>
                <a:ea typeface="Calibri" panose="020F0502020204030204" pitchFamily="34" charset="0"/>
                <a:cs typeface="Times New Roman" panose="02020603050405020304" pitchFamily="18" charset="0"/>
              </a:rPr>
              <a:t>-Pilot project identifies multiple non-food benefits of CSA membership, including increased wellbeing and sense of community and connection</a:t>
            </a:r>
            <a:endParaRPr lang="en-US" sz="1800" dirty="0">
              <a:solidFill>
                <a:srgbClr val="000000"/>
              </a:solidFill>
              <a:effectLst/>
              <a:latin typeface="Inter"/>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19" name="Google Shape;1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Clr>
                <a:srgbClr val="FF6701"/>
              </a:buClr>
              <a:buFont typeface="Symbol" pitchFamily="2" charset="2"/>
              <a:buChar char=""/>
            </a:pPr>
            <a:r>
              <a:rPr lang="en-US" sz="1800" dirty="0">
                <a:solidFill>
                  <a:srgbClr val="000000"/>
                </a:solidFill>
                <a:effectLst/>
                <a:latin typeface="Inter"/>
                <a:ea typeface="Calibri" panose="020F0502020204030204" pitchFamily="34" charset="0"/>
                <a:cs typeface="Times New Roman" panose="02020603050405020304" pitchFamily="18" charset="0"/>
              </a:rPr>
              <a:t>Challenges the </a:t>
            </a:r>
            <a:r>
              <a:rPr lang="en-US" sz="1800" dirty="0" err="1">
                <a:solidFill>
                  <a:srgbClr val="000000"/>
                </a:solidFill>
                <a:effectLst/>
                <a:latin typeface="Inter"/>
                <a:ea typeface="Calibri" panose="020F0502020204030204" pitchFamily="34" charset="0"/>
                <a:cs typeface="Times New Roman" panose="02020603050405020304" pitchFamily="18" charset="0"/>
              </a:rPr>
              <a:t>programme</a:t>
            </a:r>
            <a:r>
              <a:rPr lang="en-US" sz="1800" dirty="0">
                <a:solidFill>
                  <a:srgbClr val="000000"/>
                </a:solidFill>
                <a:effectLst/>
                <a:latin typeface="Inter"/>
                <a:ea typeface="Calibri" panose="020F0502020204030204" pitchFamily="34" charset="0"/>
                <a:cs typeface="Times New Roman" panose="02020603050405020304" pitchFamily="18" charset="0"/>
              </a:rPr>
              <a:t> might face</a:t>
            </a:r>
          </a:p>
          <a:p>
            <a:pPr>
              <a:lnSpc>
                <a:spcPct val="120000"/>
              </a:lnSpc>
            </a:pPr>
            <a:r>
              <a:rPr lang="en-GB" sz="1800" dirty="0">
                <a:solidFill>
                  <a:srgbClr val="000000"/>
                </a:solidFill>
                <a:effectLst/>
                <a:latin typeface="Inter"/>
                <a:ea typeface="Calibri" panose="020F0502020204030204" pitchFamily="34" charset="0"/>
                <a:cs typeface="Times New Roman" panose="02020603050405020304" pitchFamily="18" charset="0"/>
              </a:rPr>
              <a:t>Lack of information, knowledge, and confidence about using the vegetables</a:t>
            </a:r>
            <a:endParaRPr lang="en-US" sz="1800" dirty="0">
              <a:solidFill>
                <a:srgbClr val="000000"/>
              </a:solidFill>
              <a:effectLst/>
              <a:latin typeface="Inter"/>
              <a:ea typeface="Calibri" panose="020F0502020204030204" pitchFamily="34" charset="0"/>
              <a:cs typeface="Times New Roman" panose="02020603050405020304" pitchFamily="18" charset="0"/>
            </a:endParaRPr>
          </a:p>
          <a:p>
            <a:pPr>
              <a:lnSpc>
                <a:spcPct val="120000"/>
              </a:lnSpc>
            </a:pPr>
            <a:r>
              <a:rPr lang="en-GB" sz="1800" dirty="0">
                <a:solidFill>
                  <a:srgbClr val="000000"/>
                </a:solidFill>
                <a:effectLst/>
                <a:latin typeface="Inter"/>
                <a:ea typeface="Calibri" panose="020F0502020204030204" pitchFamily="34" charset="0"/>
                <a:cs typeface="Times New Roman" panose="02020603050405020304" pitchFamily="18" charset="0"/>
              </a:rPr>
              <a:t>Lack of transport to collect veg bags as a side effect of poverty</a:t>
            </a:r>
            <a:endParaRPr lang="en-US" sz="1800" dirty="0">
              <a:solidFill>
                <a:srgbClr val="000000"/>
              </a:solidFill>
              <a:effectLst/>
              <a:latin typeface="Inter"/>
              <a:ea typeface="Calibri" panose="020F0502020204030204" pitchFamily="34" charset="0"/>
              <a:cs typeface="Times New Roman" panose="02020603050405020304" pitchFamily="18" charset="0"/>
            </a:endParaRPr>
          </a:p>
          <a:p>
            <a:pPr>
              <a:lnSpc>
                <a:spcPct val="120000"/>
              </a:lnSpc>
            </a:pPr>
            <a:r>
              <a:rPr lang="en-GB" sz="1800" dirty="0">
                <a:solidFill>
                  <a:srgbClr val="000000"/>
                </a:solidFill>
                <a:effectLst/>
                <a:latin typeface="Inter"/>
                <a:ea typeface="Calibri" panose="020F0502020204030204" pitchFamily="34" charset="0"/>
                <a:cs typeface="Times New Roman" panose="02020603050405020304" pitchFamily="18" charset="0"/>
              </a:rPr>
              <a:t>Multi-layered mental health problems and other issues</a:t>
            </a:r>
            <a:endParaRPr lang="en-US" sz="1800" dirty="0">
              <a:solidFill>
                <a:srgbClr val="000000"/>
              </a:solidFill>
              <a:effectLst/>
              <a:latin typeface="Inter"/>
              <a:ea typeface="Calibri" panose="020F0502020204030204" pitchFamily="34" charset="0"/>
              <a:cs typeface="Times New Roman" panose="02020603050405020304" pitchFamily="18" charset="0"/>
            </a:endParaRPr>
          </a:p>
          <a:p>
            <a:pPr marL="342900" lvl="0" indent="-342900">
              <a:lnSpc>
                <a:spcPct val="120000"/>
              </a:lnSpc>
              <a:buFont typeface="Century Gothic" panose="020B0502020202020204" pitchFamily="34" charset="0"/>
              <a:buChar char="-"/>
              <a:tabLst>
                <a:tab pos="457200" algn="l"/>
              </a:tabLst>
            </a:pPr>
            <a:r>
              <a:rPr lang="en-GB" sz="1800" dirty="0">
                <a:solidFill>
                  <a:srgbClr val="000000"/>
                </a:solidFill>
                <a:effectLst/>
                <a:latin typeface="Inter"/>
                <a:ea typeface="Calibri" panose="020F0502020204030204" pitchFamily="34" charset="0"/>
                <a:cs typeface="Times New Roman" panose="02020603050405020304" pitchFamily="18" charset="0"/>
              </a:rPr>
              <a:t>Chaotic lives and many daily issues. </a:t>
            </a:r>
            <a:endParaRPr lang="en-US" sz="1800" dirty="0">
              <a:solidFill>
                <a:srgbClr val="000000"/>
              </a:solidFill>
              <a:effectLst/>
              <a:latin typeface="Inter"/>
              <a:ea typeface="Calibri" panose="020F0502020204030204" pitchFamily="34" charset="0"/>
              <a:cs typeface="Times New Roman" panose="02020603050405020304" pitchFamily="18" charset="0"/>
            </a:endParaRPr>
          </a:p>
          <a:p>
            <a:pPr marL="342900" lvl="0" indent="-342900">
              <a:lnSpc>
                <a:spcPct val="120000"/>
              </a:lnSpc>
              <a:buFont typeface="Century Gothic" panose="020B0502020202020204" pitchFamily="34" charset="0"/>
              <a:buChar char="-"/>
              <a:tabLst>
                <a:tab pos="457200" algn="l"/>
              </a:tabLst>
            </a:pPr>
            <a:r>
              <a:rPr lang="en-GB" sz="1800" dirty="0">
                <a:solidFill>
                  <a:srgbClr val="000000"/>
                </a:solidFill>
                <a:effectLst/>
                <a:latin typeface="Inter"/>
                <a:ea typeface="Calibri" panose="020F0502020204030204" pitchFamily="34" charset="0"/>
                <a:cs typeface="Times New Roman" panose="02020603050405020304" pitchFamily="18" charset="0"/>
              </a:rPr>
              <a:t>Mental health and other health problems</a:t>
            </a:r>
            <a:endParaRPr lang="en-US" sz="1800" dirty="0">
              <a:solidFill>
                <a:srgbClr val="000000"/>
              </a:solidFill>
              <a:effectLst/>
              <a:latin typeface="Inter"/>
              <a:ea typeface="Calibri" panose="020F0502020204030204" pitchFamily="34" charset="0"/>
              <a:cs typeface="Times New Roman" panose="02020603050405020304" pitchFamily="18" charset="0"/>
            </a:endParaRPr>
          </a:p>
          <a:p>
            <a:pPr marL="342900" lvl="0" indent="-342900">
              <a:lnSpc>
                <a:spcPct val="120000"/>
              </a:lnSpc>
              <a:buFont typeface="Century Gothic" panose="020B0502020202020204" pitchFamily="34" charset="0"/>
              <a:buChar char="-"/>
              <a:tabLst>
                <a:tab pos="457200" algn="l"/>
              </a:tabLst>
            </a:pPr>
            <a:r>
              <a:rPr lang="en-GB" sz="1800" dirty="0">
                <a:solidFill>
                  <a:srgbClr val="000000"/>
                </a:solidFill>
                <a:effectLst/>
                <a:latin typeface="Inter"/>
                <a:ea typeface="Calibri" panose="020F0502020204030204" pitchFamily="34" charset="0"/>
                <a:cs typeface="Times New Roman" panose="02020603050405020304" pitchFamily="18" charset="0"/>
              </a:rPr>
              <a:t>Stigma around being “needy” or “poor”.</a:t>
            </a:r>
            <a:endParaRPr lang="en-US" sz="1800" dirty="0">
              <a:solidFill>
                <a:srgbClr val="000000"/>
              </a:solidFill>
              <a:effectLst/>
              <a:latin typeface="Inter"/>
              <a:ea typeface="Calibri" panose="020F0502020204030204" pitchFamily="34" charset="0"/>
              <a:cs typeface="Times New Roman" panose="02020603050405020304" pitchFamily="18" charset="0"/>
            </a:endParaRPr>
          </a:p>
          <a:p>
            <a:pPr marL="342900" lvl="0" indent="-342900">
              <a:lnSpc>
                <a:spcPct val="120000"/>
              </a:lnSpc>
              <a:buClr>
                <a:srgbClr val="FF6701"/>
              </a:buClr>
              <a:buFont typeface="Symbol" pitchFamily="2" charset="2"/>
              <a:buChar char=""/>
            </a:pPr>
            <a:r>
              <a:rPr lang="en-US" sz="1800" dirty="0">
                <a:solidFill>
                  <a:srgbClr val="000000"/>
                </a:solidFill>
                <a:effectLst/>
                <a:latin typeface="Inter"/>
                <a:ea typeface="Calibri" panose="020F0502020204030204" pitchFamily="34" charset="0"/>
                <a:cs typeface="Times New Roman" panose="02020603050405020304" pitchFamily="18" charset="0"/>
              </a:rPr>
              <a:t>How the </a:t>
            </a:r>
            <a:r>
              <a:rPr lang="en-US" sz="1800" dirty="0" err="1">
                <a:solidFill>
                  <a:srgbClr val="000000"/>
                </a:solidFill>
                <a:effectLst/>
                <a:latin typeface="Inter"/>
                <a:ea typeface="Calibri" panose="020F0502020204030204" pitchFamily="34" charset="0"/>
                <a:cs typeface="Times New Roman" panose="02020603050405020304" pitchFamily="18" charset="0"/>
              </a:rPr>
              <a:t>programme</a:t>
            </a:r>
            <a:r>
              <a:rPr lang="en-US" sz="1800" dirty="0">
                <a:solidFill>
                  <a:srgbClr val="000000"/>
                </a:solidFill>
                <a:effectLst/>
                <a:latin typeface="Inter"/>
                <a:ea typeface="Calibri" panose="020F0502020204030204" pitchFamily="34" charset="0"/>
                <a:cs typeface="Times New Roman" panose="02020603050405020304" pitchFamily="18" charset="0"/>
              </a:rPr>
              <a:t> can use these learnings</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Importance of co-production</a:t>
            </a:r>
          </a:p>
          <a:p>
            <a:pPr>
              <a:lnSpc>
                <a:spcPct val="120000"/>
              </a:lnSpc>
            </a:pPr>
            <a:r>
              <a:rPr lang="en-US" sz="1800" dirty="0">
                <a:solidFill>
                  <a:srgbClr val="000000"/>
                </a:solidFill>
                <a:effectLst/>
                <a:latin typeface="Inter"/>
                <a:ea typeface="Calibri" panose="020F0502020204030204" pitchFamily="34" charset="0"/>
                <a:cs typeface="Times New Roman" panose="02020603050405020304" pitchFamily="18" charset="0"/>
              </a:rPr>
              <a:t>The benefits of relationships and connecting people to each other and to the food they eat—goes hand in hand. </a:t>
            </a:r>
            <a:r>
              <a:rPr lang="en-US" sz="1800">
                <a:solidFill>
                  <a:srgbClr val="000000"/>
                </a:solidFill>
                <a:effectLst/>
                <a:latin typeface="Inter"/>
                <a:ea typeface="Calibri" panose="020F0502020204030204" pitchFamily="34" charset="0"/>
                <a:cs typeface="Times New Roman" panose="02020603050405020304" pitchFamily="18" charset="0"/>
              </a:rPr>
              <a:t>Building relationships can counter “imposter syndrome”—do not identify as someone who visits a farmers market or a farm and creates food aid with dignity</a:t>
            </a:r>
          </a:p>
        </p:txBody>
      </p:sp>
    </p:spTree>
    <p:extLst>
      <p:ext uri="{BB962C8B-B14F-4D97-AF65-F5344CB8AC3E}">
        <p14:creationId xmlns:p14="http://schemas.microsoft.com/office/powerpoint/2010/main" val="2704078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3a8e1744b0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13a8e1744b0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Inter" panose="020B0502030000000004" pitchFamily="34" charset="0"/>
                <a:ea typeface="Inter" panose="020B0502030000000004" pitchFamily="34" charset="0"/>
                <a:cs typeface="Times New Roman" panose="02020603050405020304" pitchFamily="18" charset="0"/>
              </a:rPr>
              <a:t>By co-creating supply chain interventions to move from food aid to food </a:t>
            </a:r>
            <a:r>
              <a:rPr lang="en-US" sz="1200" err="1">
                <a:effectLst/>
                <a:latin typeface="Inter" panose="020B0502030000000004" pitchFamily="34" charset="0"/>
                <a:ea typeface="Inter" panose="020B0502030000000004" pitchFamily="34" charset="0"/>
                <a:cs typeface="Times New Roman" panose="02020603050405020304" pitchFamily="18" charset="0"/>
              </a:rPr>
              <a:t>trae</a:t>
            </a:r>
            <a:endParaRPr lang="en-US" sz="1200">
              <a:effectLst/>
              <a:latin typeface="Inter" panose="020B0502030000000004" pitchFamily="34" charset="0"/>
              <a:ea typeface="Inter" panose="020B0502030000000004" pitchFamily="34" charset="0"/>
              <a:cs typeface="Times New Roman" panose="02020603050405020304" pitchFamily="18" charset="0"/>
            </a:endParaRPr>
          </a:p>
          <a:p>
            <a:endParaRPr lang="en-US" sz="1200">
              <a:effectLst/>
              <a:latin typeface="Inter" panose="020B0502030000000004" pitchFamily="34" charset="0"/>
              <a:ea typeface="Inter" panose="020B0502030000000004" pitchFamily="34" charset="0"/>
              <a:cs typeface="Times New Roman" panose="02020603050405020304" pitchFamily="18" charset="0"/>
            </a:endParaRPr>
          </a:p>
          <a:p>
            <a:r>
              <a:rPr lang="en-US" sz="1200">
                <a:effectLst/>
                <a:latin typeface="Inter" panose="020B0502030000000004" pitchFamily="34" charset="0"/>
                <a:ea typeface="Inter" panose="020B0502030000000004" pitchFamily="34" charset="0"/>
                <a:cs typeface="Times New Roman" panose="02020603050405020304" pitchFamily="18" charset="0"/>
              </a:rPr>
              <a:t>‘Bridging the gap’ entails a system-based, concerted co-created approach to grappling with tricky issues around food prices, incomes and affordability – for producers and consumers alike. </a:t>
            </a:r>
          </a:p>
          <a:p>
            <a:endParaRPr lang="en-US" sz="1200">
              <a:effectLst/>
              <a:latin typeface="Inter" panose="020B0502030000000004" pitchFamily="34" charset="0"/>
              <a:ea typeface="Inter" panose="020B0502030000000004" pitchFamily="34" charset="0"/>
              <a:cs typeface="Times New Roman" panose="02020603050405020304" pitchFamily="18" charset="0"/>
            </a:endParaRPr>
          </a:p>
          <a:p>
            <a:r>
              <a:rPr lang="en-US" sz="1200">
                <a:effectLst/>
                <a:latin typeface="Inter" panose="020B0502030000000004" pitchFamily="34" charset="0"/>
                <a:ea typeface="Inter" panose="020B0502030000000004" pitchFamily="34" charset="0"/>
                <a:cs typeface="Times New Roman" panose="02020603050405020304" pitchFamily="18" charset="0"/>
              </a:rPr>
              <a:t>To make that possible we will:</a:t>
            </a:r>
          </a:p>
          <a:p>
            <a:pPr marL="171450" indent="-171450">
              <a:buFont typeface="Arial" panose="020B0604020202020204" pitchFamily="34" charset="0"/>
              <a:buChar char="•"/>
            </a:pPr>
            <a:r>
              <a:rPr lang="en-US" sz="1200">
                <a:effectLst/>
                <a:latin typeface="Inter" panose="020B0502030000000004" pitchFamily="34" charset="0"/>
                <a:ea typeface="Inter" panose="020B0502030000000004" pitchFamily="34" charset="0"/>
                <a:cs typeface="Times New Roman" panose="02020603050405020304" pitchFamily="18" charset="0"/>
              </a:rPr>
              <a:t>Focus on urban areas as they are often the most complex to feed and arguably places where there are many lower income communities and divisions from food producing areas</a:t>
            </a:r>
          </a:p>
          <a:p>
            <a:pPr marL="171450" indent="-171450">
              <a:buFont typeface="Arial" panose="020B0604020202020204" pitchFamily="34" charset="0"/>
              <a:buChar char="•"/>
            </a:pPr>
            <a:r>
              <a:rPr lang="en-US" sz="1800">
                <a:effectLst/>
                <a:latin typeface="Inter" panose="020B0502030000000004" pitchFamily="34" charset="0"/>
                <a:ea typeface="Calibri" panose="020F0502020204030204" pitchFamily="34" charset="0"/>
                <a:cs typeface="Calibri" panose="020F0502020204030204" pitchFamily="34" charset="0"/>
              </a:rPr>
              <a:t>we will test, model and quantify</a:t>
            </a:r>
            <a:r>
              <a:rPr lang="en-GB" sz="1800">
                <a:effectLst/>
                <a:latin typeface="Inter" panose="020B0502030000000004" pitchFamily="34" charset="0"/>
                <a:ea typeface="Times New Roman" panose="02020603050405020304" pitchFamily="18" charset="0"/>
                <a:cs typeface="Calibri" panose="020F0502020204030204" pitchFamily="34" charset="0"/>
              </a:rPr>
              <a:t> how better models might work with or without ongoing public subsidy or other fiscal measures. </a:t>
            </a:r>
            <a:r>
              <a:rPr lang="en-US" sz="1800">
                <a:effectLst/>
                <a:latin typeface="Inter" panose="020B0502030000000004" pitchFamily="34" charset="0"/>
                <a:ea typeface="Calibri" panose="020F0502020204030204" pitchFamily="34" charset="0"/>
                <a:cs typeface="Calibri" panose="020F0502020204030204" pitchFamily="34" charset="0"/>
              </a:rPr>
              <a:t>While solutions will be found through the food system, initially we will focus on existing supply chains and practitioners, where money is already flowing to see how we can stimulate and incentivize ways to bridge the gap, either from the consumer end or points along existing supply chains.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800">
                <a:effectLst/>
                <a:latin typeface="Inter" panose="020B0502030000000004" pitchFamily="34" charset="0"/>
                <a:ea typeface="Calibri" panose="020F0502020204030204" pitchFamily="34" charset="0"/>
                <a:cs typeface="Calibri" panose="020F0502020204030204" pitchFamily="34" charset="0"/>
              </a:rPr>
              <a:t>Many people in our movement are trying to make this work possible in some form – from solidarity veg boxes, voucher schemes, community shops and meal schemes – there is a lot already happening. We want to work with those motivated people and enterprises to integrate social justice and climate friendly farming. </a:t>
            </a:r>
          </a:p>
          <a:p>
            <a:pPr marL="171450" indent="-171450">
              <a:buFont typeface="Arial" panose="020B0604020202020204" pitchFamily="34" charset="0"/>
              <a:buChar char="•"/>
            </a:pPr>
            <a:r>
              <a:rPr lang="en-US" sz="1800">
                <a:effectLst/>
                <a:latin typeface="Inter" panose="020B0502030000000004" pitchFamily="34" charset="0"/>
                <a:ea typeface="Calibri" panose="020F0502020204030204" pitchFamily="34" charset="0"/>
                <a:cs typeface="Calibri" panose="020F0502020204030204" pitchFamily="34" charset="0"/>
              </a:rPr>
              <a:t>We will take some time to work with advisors and experts to build a shared understanding of the problems, explore assumptions and challenge ourselves to come up with better, more robust solutions.  This means that there are many questions to explore, and we look forward to answering these collectively with a ‘spirit of enquiry’. </a:t>
            </a:r>
          </a:p>
          <a:p>
            <a:pPr marL="171450" indent="-171450">
              <a:buFont typeface="Arial" panose="020B0604020202020204" pitchFamily="34" charset="0"/>
              <a:buChar char="•"/>
            </a:pPr>
            <a:r>
              <a:rPr lang="en-US" sz="1800" b="0">
                <a:effectLst/>
                <a:latin typeface="Inter" panose="020B0502030000000004" pitchFamily="34" charset="0"/>
                <a:cs typeface="Calibri" panose="020F0502020204030204" pitchFamily="34" charset="0"/>
              </a:rPr>
              <a:t>Bridging the Gap will build the case for large-scale public policy support to bridge the affordability gap permanently, such as </a:t>
            </a:r>
            <a:r>
              <a:rPr lang="en-US" sz="1800" b="0">
                <a:solidFill>
                  <a:srgbClr val="000000"/>
                </a:solidFill>
                <a:effectLst/>
                <a:latin typeface="Inter" panose="020B0502030000000004" pitchFamily="34" charset="0"/>
                <a:ea typeface="Times New Roman" panose="02020603050405020304" pitchFamily="18" charset="0"/>
                <a:cs typeface="Calibri" panose="020F0502020204030204" pitchFamily="34" charset="0"/>
              </a:rPr>
              <a:t>fruit and vegetable vouchers, community procurement, planet-friendly food schemes and community-owned food-growing enterprises. This</a:t>
            </a:r>
            <a:r>
              <a:rPr lang="en-US" sz="1800" b="0">
                <a:effectLst/>
                <a:latin typeface="Inter" panose="020B0502030000000004" pitchFamily="34" charset="0"/>
                <a:cs typeface="Calibri" panose="020F0502020204030204" pitchFamily="34" charset="0"/>
              </a:rPr>
              <a:t> approach should be viewed as an </a:t>
            </a:r>
            <a:r>
              <a:rPr lang="en-US" sz="1800" b="0" i="1">
                <a:effectLst/>
                <a:latin typeface="Inter" panose="020B0502030000000004" pitchFamily="34" charset="0"/>
                <a:cs typeface="Calibri" panose="020F0502020204030204" pitchFamily="34" charset="0"/>
              </a:rPr>
              <a:t>investment </a:t>
            </a:r>
            <a:r>
              <a:rPr lang="en-US" sz="1800" b="0">
                <a:effectLst/>
                <a:latin typeface="Inter" panose="020B0502030000000004" pitchFamily="34" charset="0"/>
                <a:cs typeface="Calibri" panose="020F0502020204030204" pitchFamily="34" charset="0"/>
              </a:rPr>
              <a:t>in climate and nature friendly food production  </a:t>
            </a:r>
            <a:r>
              <a:rPr lang="en-US" sz="1800" b="0" u="sng">
                <a:effectLst/>
                <a:latin typeface="Inter" panose="020B0502030000000004" pitchFamily="34" charset="0"/>
                <a:cs typeface="Calibri" panose="020F0502020204030204" pitchFamily="34" charset="0"/>
              </a:rPr>
              <a:t>and</a:t>
            </a:r>
            <a:r>
              <a:rPr lang="en-US" sz="1800" b="0">
                <a:effectLst/>
                <a:latin typeface="Inter" panose="020B0502030000000004" pitchFamily="34" charset="0"/>
                <a:cs typeface="Calibri" panose="020F0502020204030204" pitchFamily="34" charset="0"/>
              </a:rPr>
              <a:t> public health/well being, rather than a subsidy.  </a:t>
            </a:r>
            <a:endParaRPr lang="en-GB" sz="1800" b="1">
              <a:effectLst/>
              <a:latin typeface="Inter" panose="020B0502030000000004" pitchFamily="34" charset="0"/>
              <a:cs typeface="Calibri" panose="020F0502020204030204" pitchFamily="34" charset="0"/>
            </a:endParaRPr>
          </a:p>
          <a:p>
            <a:pPr marL="171450" indent="-171450">
              <a:buFont typeface="Arial" panose="020B0604020202020204" pitchFamily="34" charset="0"/>
              <a:buChar char="•"/>
            </a:pPr>
            <a:r>
              <a:rPr lang="en-US" sz="1800" b="0">
                <a:effectLst/>
                <a:latin typeface="Inter" panose="020B0502030000000004" pitchFamily="34" charset="0"/>
                <a:cs typeface="Calibri" panose="020F0502020204030204" pitchFamily="34" charset="0"/>
              </a:rPr>
              <a:t>We will cultivate relationships with policy-makers throughout the process, at national and local authority level, helping to win understanding and commitments to action. In support of this, we will cultivate well-informed and vocal support from community activists, young people, school cooks, agroecological farmers and community workers; through asset and land managers, local authorities and regeneration teams; through to national governments, procurement and HM Treasury. </a:t>
            </a:r>
            <a:endParaRPr lang="en-GB" sz="1800" b="1">
              <a:effectLst/>
              <a:latin typeface="Inter" panose="020B0502030000000004" pitchFamily="34" charset="0"/>
              <a:cs typeface="Calibri" panose="020F0502020204030204" pitchFamily="34" charset="0"/>
            </a:endParaRPr>
          </a:p>
          <a:p>
            <a:pPr marL="171450" indent="-171450">
              <a:buFont typeface="Arial" panose="020B0604020202020204" pitchFamily="34" charset="0"/>
              <a:buChar char="•"/>
            </a:pPr>
            <a:r>
              <a:rPr lang="en-US" sz="1800" b="0">
                <a:effectLst/>
                <a:latin typeface="Inter" panose="020B0502030000000004" pitchFamily="34" charset="0"/>
                <a:cs typeface="Calibri" panose="020F0502020204030204" pitchFamily="34" charset="0"/>
              </a:rPr>
              <a:t>Building and bringing together the movement: We are not the only people thinking about or doing this work.  This huge challenge will take a ‘family’ of </a:t>
            </a:r>
            <a:r>
              <a:rPr lang="en-US" sz="1800" b="0" err="1">
                <a:effectLst/>
                <a:latin typeface="Inter" panose="020B0502030000000004" pitchFamily="34" charset="0"/>
                <a:cs typeface="Calibri" panose="020F0502020204030204" pitchFamily="34" charset="0"/>
              </a:rPr>
              <a:t>organisations</a:t>
            </a:r>
            <a:r>
              <a:rPr lang="en-US" sz="1800" b="0">
                <a:effectLst/>
                <a:latin typeface="Inter" panose="020B0502030000000004" pitchFamily="34" charset="0"/>
                <a:cs typeface="Calibri" panose="020F0502020204030204" pitchFamily="34" charset="0"/>
              </a:rPr>
              <a:t>, citizens, interventions and will definitely include some failure.  We hope that this </a:t>
            </a:r>
            <a:r>
              <a:rPr lang="en-US" sz="1800" b="0" err="1">
                <a:effectLst/>
                <a:latin typeface="Inter" panose="020B0502030000000004" pitchFamily="34" charset="0"/>
                <a:cs typeface="Calibri" panose="020F0502020204030204" pitchFamily="34" charset="0"/>
              </a:rPr>
              <a:t>programme</a:t>
            </a:r>
            <a:r>
              <a:rPr lang="en-US" sz="1800" b="0">
                <a:effectLst/>
                <a:latin typeface="Inter" panose="020B0502030000000004" pitchFamily="34" charset="0"/>
                <a:cs typeface="Calibri" panose="020F0502020204030204" pitchFamily="34" charset="0"/>
              </a:rPr>
              <a:t> will create a space to bring together all these voices, create shared vision and language and share experiences to make a stronger movement. </a:t>
            </a:r>
            <a:endParaRPr lang="en-GB" sz="1800" b="1">
              <a:effectLst/>
              <a:latin typeface="Inter" panose="020B0502030000000004" pitchFamily="34" charset="0"/>
              <a:cs typeface="Calibri" panose="020F0502020204030204" pitchFamily="34" charset="0"/>
            </a:endParaRPr>
          </a:p>
          <a:p>
            <a:endParaRPr lang="en-US" sz="1200">
              <a:effectLst/>
              <a:latin typeface="Inter" panose="020B0502030000000004" pitchFamily="34" charset="0"/>
              <a:ea typeface="Inter" panose="020B05020300000000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0215B3-5AC3-4DAE-9E96-ABD6BE46769F}" type="slidenum">
              <a:rPr lang="en-US" smtClean="0"/>
              <a:t>42</a:t>
            </a:fld>
            <a:endParaRPr lang="en-US"/>
          </a:p>
        </p:txBody>
      </p:sp>
    </p:spTree>
    <p:extLst>
      <p:ext uri="{BB962C8B-B14F-4D97-AF65-F5344CB8AC3E}">
        <p14:creationId xmlns:p14="http://schemas.microsoft.com/office/powerpoint/2010/main" val="1238025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Investment in existing supply chains!</a:t>
            </a:r>
            <a:endParaRPr lang="en-GB"/>
          </a:p>
        </p:txBody>
      </p:sp>
      <p:sp>
        <p:nvSpPr>
          <p:cNvPr id="4" name="Slide Number Placeholder 3"/>
          <p:cNvSpPr>
            <a:spLocks noGrp="1"/>
          </p:cNvSpPr>
          <p:nvPr>
            <p:ph type="sldNum" sz="quarter" idx="5"/>
          </p:nvPr>
        </p:nvSpPr>
        <p:spPr/>
        <p:txBody>
          <a:bodyPr/>
          <a:lstStyle/>
          <a:p>
            <a:fld id="{480215B3-5AC3-4DAE-9E96-ABD6BE46769F}" type="slidenum">
              <a:rPr lang="en-US" smtClean="0"/>
              <a:t>43</a:t>
            </a:fld>
            <a:endParaRPr lang="en-US"/>
          </a:p>
        </p:txBody>
      </p:sp>
    </p:spTree>
    <p:extLst>
      <p:ext uri="{BB962C8B-B14F-4D97-AF65-F5344CB8AC3E}">
        <p14:creationId xmlns:p14="http://schemas.microsoft.com/office/powerpoint/2010/main" val="3630802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 Co-design - co-design with experts to clearly define the problem, potential solutions and the scope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Convening and reaching out - to collaborate, plan and guide thematic initiatives, in a continuous process of action, review and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Diversity -  empowering </a:t>
            </a:r>
            <a:r>
              <a:rPr lang="en-US" sz="1200" err="1">
                <a:solidFill>
                  <a:srgbClr val="FFFFFF"/>
                </a:solidFill>
                <a:effectLst/>
                <a:latin typeface="Inter" panose="020B0502030000000004" pitchFamily="34" charset="0"/>
                <a:ea typeface="Inter" panose="020B0502030000000004" pitchFamily="34" charset="0"/>
                <a:cs typeface="Times New Roman" panose="02020603050405020304" pitchFamily="18" charset="0"/>
              </a:rPr>
              <a:t>marginalised</a:t>
            </a: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 voices to come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480215B3-5AC3-4DAE-9E96-ABD6BE46769F}" type="slidenum">
              <a:rPr lang="en-US" smtClean="0"/>
              <a:t>44</a:t>
            </a:fld>
            <a:endParaRPr lang="en-US"/>
          </a:p>
        </p:txBody>
      </p:sp>
    </p:spTree>
    <p:extLst>
      <p:ext uri="{BB962C8B-B14F-4D97-AF65-F5344CB8AC3E}">
        <p14:creationId xmlns:p14="http://schemas.microsoft.com/office/powerpoint/2010/main" val="1346106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Interventions are scalable</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12 interventions can demonstrate changes</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Finance will be an unlocking mechanism</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Pilots will get NCFF to low-income families</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There is NCFF produce that people want to swap into their diet</a:t>
            </a:r>
          </a:p>
          <a:p>
            <a:pPr marL="342900" indent="-342900">
              <a:buClr>
                <a:schemeClr val="accent1"/>
              </a:buClr>
              <a:buSzPct val="100000"/>
              <a:buFont typeface="+mj-lt"/>
              <a:buAutoNum type="alphaLcPeriod"/>
            </a:pPr>
            <a:r>
              <a:rPr lang="en-US" sz="120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There are enough g</a:t>
            </a: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rowers that want to get involved</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Policy makers care and are convinced</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Eaters care</a:t>
            </a:r>
          </a:p>
          <a:p>
            <a:pPr marL="171450" indent="-171450">
              <a:buFontTx/>
              <a:buChar char="-"/>
            </a:pPr>
            <a:endParaRPr lang="en-US"/>
          </a:p>
          <a:p>
            <a:pPr marL="171450" indent="-171450">
              <a:buFontTx/>
              <a:buChar char="-"/>
            </a:pPr>
            <a:endParaRPr lang="en-US"/>
          </a:p>
          <a:p>
            <a:pPr marL="171450" indent="-171450">
              <a:buFontTx/>
              <a:buChar char="-"/>
            </a:pPr>
            <a:r>
              <a:rPr lang="en-US"/>
              <a:t>Out of reach for people</a:t>
            </a:r>
          </a:p>
          <a:p>
            <a:pPr marL="171450" indent="-171450">
              <a:buFontTx/>
              <a:buChar char="-"/>
            </a:pPr>
            <a:r>
              <a:rPr lang="en-US"/>
              <a:t>Broken food system</a:t>
            </a:r>
          </a:p>
          <a:p>
            <a:pPr marL="171450" indent="-171450">
              <a:buFontTx/>
              <a:buChar char="-"/>
            </a:pPr>
            <a:r>
              <a:rPr lang="en-US"/>
              <a:t>Inequalities of wealth – becoming preserve of the middle class</a:t>
            </a:r>
          </a:p>
          <a:p>
            <a:pPr marL="171450" indent="-171450">
              <a:buFontTx/>
              <a:buChar char="-"/>
            </a:pPr>
            <a:r>
              <a:rPr lang="en-US"/>
              <a:t>Not sure about saying the movement is reinforcing the divide – divisive, not going to get as much support?</a:t>
            </a:r>
          </a:p>
          <a:p>
            <a:pPr marL="171450" indent="-171450">
              <a:buFontTx/>
              <a:buChar char="-"/>
            </a:pPr>
            <a:endParaRPr lang="en-US"/>
          </a:p>
          <a:p>
            <a:pPr marL="171450" indent="-171450">
              <a:buFontTx/>
              <a:buChar char="-"/>
            </a:pPr>
            <a:endParaRPr lang="en-US"/>
          </a:p>
          <a:p>
            <a:pPr marL="285750" indent="-285750">
              <a:buClr>
                <a:srgbClr val="F3702B"/>
              </a:buClr>
              <a:buSzPct val="150000"/>
              <a:buFont typeface="Inter" panose="020B0502030000000004" pitchFamily="34" charset="0"/>
              <a:buChar cha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How can we broaden our movement to ensure low-income, diverse, urban communities in particular can play a more active part in bridging the gap between affordability and sustainable food, and the physical gap between communities of urban consumers and rural producers? </a:t>
            </a:r>
          </a:p>
          <a:p>
            <a:pPr marL="285750" indent="-285750">
              <a:buClr>
                <a:srgbClr val="F3702B"/>
              </a:buClr>
              <a:buSzPct val="150000"/>
              <a:buFont typeface="Inter" panose="020B0502030000000004" pitchFamily="34" charset="0"/>
              <a:buChar cha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285750" indent="-285750">
              <a:buClr>
                <a:srgbClr val="F3702B"/>
              </a:buClr>
              <a:buSzPct val="150000"/>
              <a:buFont typeface="Inter" panose="020B0502030000000004" pitchFamily="34" charset="0"/>
              <a:buChar cha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How can we make this food accessible to all, without undermining the need to maintain farming livelihoods and ecosystem health? </a:t>
            </a:r>
          </a:p>
          <a:p>
            <a:pPr marL="285750" indent="-285750">
              <a:buClr>
                <a:srgbClr val="F3702B"/>
              </a:buClr>
              <a:buSzPct val="150000"/>
              <a:buFont typeface="Inter" panose="020B0502030000000004" pitchFamily="34" charset="0"/>
              <a:buChar cha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285750" indent="-285750">
              <a:buClr>
                <a:srgbClr val="F3702B"/>
              </a:buClr>
              <a:buSzPct val="150000"/>
              <a:buFont typeface="Inter" panose="020B0502030000000004" pitchFamily="34" charset="0"/>
              <a:buChar cha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How do we put community wealth building and resilience at the </a:t>
            </a:r>
            <a:r>
              <a:rPr lang="en-US" sz="1200" err="1">
                <a:solidFill>
                  <a:srgbClr val="FFFFFF"/>
                </a:solidFill>
                <a:effectLst/>
                <a:latin typeface="Inter" panose="020B0502030000000004" pitchFamily="34" charset="0"/>
                <a:ea typeface="Inter" panose="020B0502030000000004" pitchFamily="34" charset="0"/>
                <a:cs typeface="Times New Roman" panose="02020603050405020304" pitchFamily="18" charset="0"/>
              </a:rPr>
              <a:t>centre</a:t>
            </a: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 of a transition to fairer and more sustainable supply? </a:t>
            </a:r>
          </a:p>
          <a:p>
            <a:pPr marL="285750" indent="-285750">
              <a:buClr>
                <a:srgbClr val="F3702B"/>
              </a:buClr>
              <a:buSzPct val="150000"/>
              <a:buFont typeface="Inter" panose="020B0502030000000004" pitchFamily="34" charset="0"/>
              <a:buChar cha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285750" indent="-285750">
              <a:buClr>
                <a:srgbClr val="F3702B"/>
              </a:buClr>
              <a:buSzPct val="150000"/>
              <a:buFont typeface="Inter" panose="020B0502030000000004" pitchFamily="34" charset="0"/>
              <a:buChar cha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285750" indent="-285750">
              <a:buClr>
                <a:srgbClr val="F3702B"/>
              </a:buClr>
              <a:buSzPct val="150000"/>
              <a:buFont typeface="Inter" panose="020B0502030000000004" pitchFamily="34" charset="0"/>
              <a:buChar cha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Is there a role for a new form of ‘community procurement’ that could link these groups with farmers and producers </a:t>
            </a:r>
            <a:endParaRPr lang="en-GB"/>
          </a:p>
        </p:txBody>
      </p:sp>
      <p:sp>
        <p:nvSpPr>
          <p:cNvPr id="4" name="Slide Number Placeholder 3"/>
          <p:cNvSpPr>
            <a:spLocks noGrp="1"/>
          </p:cNvSpPr>
          <p:nvPr>
            <p:ph type="sldNum" sz="quarter" idx="5"/>
          </p:nvPr>
        </p:nvSpPr>
        <p:spPr/>
        <p:txBody>
          <a:bodyPr/>
          <a:lstStyle/>
          <a:p>
            <a:fld id="{480215B3-5AC3-4DAE-9E96-ABD6BE46769F}" type="slidenum">
              <a:rPr lang="en-US" smtClean="0"/>
              <a:t>45</a:t>
            </a:fld>
            <a:endParaRPr lang="en-US"/>
          </a:p>
        </p:txBody>
      </p:sp>
    </p:spTree>
    <p:extLst>
      <p:ext uri="{BB962C8B-B14F-4D97-AF65-F5344CB8AC3E}">
        <p14:creationId xmlns:p14="http://schemas.microsoft.com/office/powerpoint/2010/main" val="3759266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the problem ARC is trying to address. Food insecurity has been rising for over a decade but following the pandemic &amp; now COLC getting much worse. 8 million struggling to put food on the table.</a:t>
            </a:r>
          </a:p>
          <a:p>
            <a:endParaRPr lang="en-GB" dirty="0"/>
          </a:p>
          <a:p>
            <a:r>
              <a:rPr lang="en-GB" dirty="0"/>
              <a:t>At the same time we have a diet related ill health epidemic that is a huge burden on the NHS – costing billions. </a:t>
            </a:r>
          </a:p>
          <a:p>
            <a:endParaRPr lang="en-GB" dirty="0"/>
          </a:p>
          <a:p>
            <a:r>
              <a:rPr lang="en-GB" dirty="0"/>
              <a:t>But impact on society at large is also massive, it limits life chances and increases and </a:t>
            </a:r>
            <a:r>
              <a:rPr lang="en-GB" dirty="0" err="1"/>
              <a:t>excacerbates</a:t>
            </a:r>
            <a:r>
              <a:rPr lang="en-GB" dirty="0"/>
              <a:t> inequality</a:t>
            </a:r>
          </a:p>
          <a:p>
            <a:endParaRPr lang="en-GB" dirty="0"/>
          </a:p>
          <a:p>
            <a:r>
              <a:rPr lang="en-GB" dirty="0"/>
              <a:t>Many factors but key is . Food that is good for you is three times more expensive that food that is not.</a:t>
            </a:r>
          </a:p>
          <a:p>
            <a:endParaRPr lang="en-GB" dirty="0"/>
          </a:p>
          <a:p>
            <a:r>
              <a:rPr lang="en-GB" dirty="0"/>
              <a:t>But because of food insecurity millions are now reliant on the surplus food system to feed their families. Important service but mainly packaged and processed</a:t>
            </a:r>
          </a:p>
          <a:p>
            <a:endParaRPr lang="en-GB" dirty="0"/>
          </a:p>
          <a:p>
            <a:r>
              <a:rPr lang="en-GB" dirty="0"/>
              <a:t> Not only does it remove agency but it also removes people from the food economy.</a:t>
            </a:r>
          </a:p>
          <a:p>
            <a:endParaRPr lang="en-GB" dirty="0"/>
          </a:p>
          <a:p>
            <a:r>
              <a:rPr lang="en-GB" dirty="0"/>
              <a:t>So </a:t>
            </a:r>
            <a:r>
              <a:rPr lang="en-GB" dirty="0" err="1"/>
              <a:t>whats</a:t>
            </a:r>
            <a:r>
              <a:rPr lang="en-GB" dirty="0"/>
              <a:t> our response….</a:t>
            </a:r>
          </a:p>
        </p:txBody>
      </p:sp>
      <p:sp>
        <p:nvSpPr>
          <p:cNvPr id="4" name="Slide Number Placeholder 3"/>
          <p:cNvSpPr>
            <a:spLocks noGrp="1"/>
          </p:cNvSpPr>
          <p:nvPr>
            <p:ph type="sldNum" sz="quarter" idx="5"/>
          </p:nvPr>
        </p:nvSpPr>
        <p:spPr/>
        <p:txBody>
          <a:bodyPr/>
          <a:lstStyle/>
          <a:p>
            <a:fld id="{E2B216A5-F176-4921-87D7-6B6200FC69B2}" type="slidenum">
              <a:rPr lang="en-GB" smtClean="0"/>
              <a:t>6</a:t>
            </a:fld>
            <a:endParaRPr lang="en-GB"/>
          </a:p>
        </p:txBody>
      </p:sp>
    </p:spTree>
    <p:extLst>
      <p:ext uri="{BB962C8B-B14F-4D97-AF65-F5344CB8AC3E}">
        <p14:creationId xmlns:p14="http://schemas.microsoft.com/office/powerpoint/2010/main" val="2716623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Interventions are scalable</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12 interventions can demonstrate changes</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Finance will be an unlocking mechanism</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Pilots will get NCFF to low-income families</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There is NCFF produce that people want to swap into their diet</a:t>
            </a:r>
          </a:p>
          <a:p>
            <a:pPr marL="342900" indent="-342900">
              <a:buClr>
                <a:schemeClr val="accent1"/>
              </a:buClr>
              <a:buSzPct val="100000"/>
              <a:buFont typeface="+mj-lt"/>
              <a:buAutoNum type="alphaLcPeriod"/>
            </a:pPr>
            <a:r>
              <a:rPr lang="en-US" sz="120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There are enough g</a:t>
            </a: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rowers that want to get involved</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Policy makers care and are convinced</a:t>
            </a:r>
          </a:p>
          <a:p>
            <a:pPr marL="342900" indent="-342900">
              <a:buClr>
                <a:schemeClr val="accent1"/>
              </a:buClr>
              <a:buSzPct val="100000"/>
              <a:buFont typeface="+mj-lt"/>
              <a:buAutoNum type="alphaLcPeriod"/>
            </a:pPr>
            <a:r>
              <a:rPr lang="en-US" sz="120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Eaters care</a:t>
            </a:r>
          </a:p>
          <a:p>
            <a:pPr marL="171450" indent="-171450">
              <a:buFontTx/>
              <a:buChar char="-"/>
            </a:pPr>
            <a:endParaRPr lang="en-US"/>
          </a:p>
          <a:p>
            <a:pPr marL="171450" indent="-171450">
              <a:buFontTx/>
              <a:buChar char="-"/>
            </a:pPr>
            <a:endParaRPr lang="en-US"/>
          </a:p>
          <a:p>
            <a:pPr marL="171450" indent="-171450">
              <a:buFontTx/>
              <a:buChar char="-"/>
            </a:pPr>
            <a:r>
              <a:rPr lang="en-US"/>
              <a:t>Out of reach for people</a:t>
            </a:r>
          </a:p>
          <a:p>
            <a:pPr marL="171450" indent="-171450">
              <a:buFontTx/>
              <a:buChar char="-"/>
            </a:pPr>
            <a:r>
              <a:rPr lang="en-US"/>
              <a:t>Broken food system</a:t>
            </a:r>
          </a:p>
          <a:p>
            <a:pPr marL="171450" indent="-171450">
              <a:buFontTx/>
              <a:buChar char="-"/>
            </a:pPr>
            <a:r>
              <a:rPr lang="en-US"/>
              <a:t>Inequalities of wealth – becoming preserve of the middle class</a:t>
            </a:r>
          </a:p>
          <a:p>
            <a:pPr marL="171450" indent="-171450">
              <a:buFontTx/>
              <a:buChar char="-"/>
            </a:pPr>
            <a:r>
              <a:rPr lang="en-US"/>
              <a:t>Not sure about saying the movement is reinforcing the divide – divisive, not going to get as much support?</a:t>
            </a:r>
          </a:p>
          <a:p>
            <a:pPr marL="171450" indent="-171450">
              <a:buFontTx/>
              <a:buChar char="-"/>
            </a:pPr>
            <a:endParaRPr lang="en-US"/>
          </a:p>
          <a:p>
            <a:pPr marL="171450" indent="-171450">
              <a:buFontTx/>
              <a:buChar char="-"/>
            </a:pPr>
            <a:endParaRPr lang="en-US"/>
          </a:p>
          <a:p>
            <a:pPr marL="285750" indent="-285750">
              <a:buClr>
                <a:srgbClr val="F3702B"/>
              </a:buClr>
              <a:buSzPct val="150000"/>
              <a:buFont typeface="Inter" panose="020B0502030000000004" pitchFamily="34" charset="0"/>
              <a:buChar cha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How can we broaden our movement to ensure low-income, diverse, urban communities in particular can play a more active part in bridging the gap between affordability and sustainable food, and the physical gap between communities of urban consumers and rural producers? </a:t>
            </a:r>
          </a:p>
          <a:p>
            <a:pPr marL="285750" indent="-285750">
              <a:buClr>
                <a:srgbClr val="F3702B"/>
              </a:buClr>
              <a:buSzPct val="150000"/>
              <a:buFont typeface="Inter" panose="020B0502030000000004" pitchFamily="34" charset="0"/>
              <a:buChar cha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285750" indent="-285750">
              <a:buClr>
                <a:srgbClr val="F3702B"/>
              </a:buClr>
              <a:buSzPct val="150000"/>
              <a:buFont typeface="Inter" panose="020B0502030000000004" pitchFamily="34" charset="0"/>
              <a:buChar cha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How can we make this food accessible to all, without undermining the need to maintain farming livelihoods and ecosystem health? </a:t>
            </a:r>
          </a:p>
          <a:p>
            <a:pPr marL="285750" indent="-285750">
              <a:buClr>
                <a:srgbClr val="F3702B"/>
              </a:buClr>
              <a:buSzPct val="150000"/>
              <a:buFont typeface="Inter" panose="020B0502030000000004" pitchFamily="34" charset="0"/>
              <a:buChar cha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285750" indent="-285750">
              <a:buClr>
                <a:srgbClr val="F3702B"/>
              </a:buClr>
              <a:buSzPct val="150000"/>
              <a:buFont typeface="Inter" panose="020B0502030000000004" pitchFamily="34" charset="0"/>
              <a:buChar cha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How do we put community wealth building and resilience at the </a:t>
            </a:r>
            <a:r>
              <a:rPr lang="en-US" sz="1200" err="1">
                <a:solidFill>
                  <a:srgbClr val="FFFFFF"/>
                </a:solidFill>
                <a:effectLst/>
                <a:latin typeface="Inter" panose="020B0502030000000004" pitchFamily="34" charset="0"/>
                <a:ea typeface="Inter" panose="020B0502030000000004" pitchFamily="34" charset="0"/>
                <a:cs typeface="Times New Roman" panose="02020603050405020304" pitchFamily="18" charset="0"/>
              </a:rPr>
              <a:t>centre</a:t>
            </a: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 of a transition to fairer and more sustainable supply? </a:t>
            </a:r>
          </a:p>
          <a:p>
            <a:pPr marL="285750" indent="-285750">
              <a:buClr>
                <a:srgbClr val="F3702B"/>
              </a:buClr>
              <a:buSzPct val="150000"/>
              <a:buFont typeface="Inter" panose="020B0502030000000004" pitchFamily="34" charset="0"/>
              <a:buChar cha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285750" indent="-285750">
              <a:buClr>
                <a:srgbClr val="F3702B"/>
              </a:buClr>
              <a:buSzPct val="150000"/>
              <a:buFont typeface="Inter" panose="020B0502030000000004" pitchFamily="34" charset="0"/>
              <a:buChar char="•"/>
            </a:pPr>
            <a:endPar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marL="285750" indent="-285750">
              <a:buClr>
                <a:srgbClr val="F3702B"/>
              </a:buClr>
              <a:buSzPct val="150000"/>
              <a:buFont typeface="Inter" panose="020B0502030000000004" pitchFamily="34" charset="0"/>
              <a:buChar char="•"/>
            </a:pPr>
            <a:r>
              <a:rPr lang="en-US" sz="1200">
                <a:solidFill>
                  <a:srgbClr val="FFFFFF"/>
                </a:solidFill>
                <a:effectLst/>
                <a:latin typeface="Inter" panose="020B0502030000000004" pitchFamily="34" charset="0"/>
                <a:ea typeface="Inter" panose="020B0502030000000004" pitchFamily="34" charset="0"/>
                <a:cs typeface="Times New Roman" panose="02020603050405020304" pitchFamily="18" charset="0"/>
              </a:rPr>
              <a:t>Is there a role for a new form of ‘community procurement’ that could link these groups with farmers and producers </a:t>
            </a:r>
            <a:endParaRPr lang="en-GB"/>
          </a:p>
        </p:txBody>
      </p:sp>
      <p:sp>
        <p:nvSpPr>
          <p:cNvPr id="4" name="Slide Number Placeholder 3"/>
          <p:cNvSpPr>
            <a:spLocks noGrp="1"/>
          </p:cNvSpPr>
          <p:nvPr>
            <p:ph type="sldNum" sz="quarter" idx="5"/>
          </p:nvPr>
        </p:nvSpPr>
        <p:spPr/>
        <p:txBody>
          <a:bodyPr/>
          <a:lstStyle/>
          <a:p>
            <a:fld id="{480215B3-5AC3-4DAE-9E96-ABD6BE46769F}" type="slidenum">
              <a:rPr lang="en-US" smtClean="0"/>
              <a:t>46</a:t>
            </a:fld>
            <a:endParaRPr lang="en-US"/>
          </a:p>
        </p:txBody>
      </p:sp>
    </p:spTree>
    <p:extLst>
      <p:ext uri="{BB962C8B-B14F-4D97-AF65-F5344CB8AC3E}">
        <p14:creationId xmlns:p14="http://schemas.microsoft.com/office/powerpoint/2010/main" val="1651958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2014 inspired by work in US where they were using financial incentives to improve access to healthy food, we launched the RVP.</a:t>
            </a:r>
          </a:p>
          <a:p>
            <a:endParaRPr lang="en-GB" dirty="0"/>
          </a:p>
          <a:p>
            <a:r>
              <a:rPr lang="en-GB" dirty="0"/>
              <a:t>Targeted at HS families – govt benefit</a:t>
            </a:r>
          </a:p>
          <a:p>
            <a:endParaRPr lang="en-GB" dirty="0"/>
          </a:p>
          <a:p>
            <a:r>
              <a:rPr lang="en-GB" dirty="0"/>
              <a:t>Hackney – our plan was to replicate US model where it worked with farmers markets by working with Julie at GC. </a:t>
            </a:r>
          </a:p>
          <a:p>
            <a:endParaRPr lang="en-GB" dirty="0"/>
          </a:p>
          <a:p>
            <a:r>
              <a:rPr lang="en-GB" dirty="0"/>
              <a:t>but following focus groups with potential participants across </a:t>
            </a:r>
            <a:r>
              <a:rPr lang="en-GB" dirty="0" err="1"/>
              <a:t>london</a:t>
            </a:r>
            <a:r>
              <a:rPr lang="en-GB" dirty="0"/>
              <a:t> we struck a problem with FM. Not close to where low income communities resided, food very expensive and not culturally appropriate, people said that they didn’t think they would feel welcome there. However, they did tell us that traditional retail markets were places that they already used. At this point the charity </a:t>
            </a:r>
            <a:r>
              <a:rPr lang="en-GB" dirty="0" err="1"/>
              <a:t>pivoted.and</a:t>
            </a:r>
            <a:r>
              <a:rPr lang="en-GB" dirty="0"/>
              <a:t> launched with Ridley Road &amp; GC. Surprise!</a:t>
            </a:r>
          </a:p>
          <a:p>
            <a:endParaRPr lang="en-GB" dirty="0"/>
          </a:p>
          <a:p>
            <a:r>
              <a:rPr lang="en-GB" dirty="0"/>
              <a:t>Since then we’ve been building it out and testing the approach in communities across UK</a:t>
            </a:r>
          </a:p>
        </p:txBody>
      </p:sp>
      <p:sp>
        <p:nvSpPr>
          <p:cNvPr id="4" name="Slide Number Placeholder 3"/>
          <p:cNvSpPr>
            <a:spLocks noGrp="1"/>
          </p:cNvSpPr>
          <p:nvPr>
            <p:ph type="sldNum" sz="quarter" idx="5"/>
          </p:nvPr>
        </p:nvSpPr>
        <p:spPr/>
        <p:txBody>
          <a:bodyPr/>
          <a:lstStyle/>
          <a:p>
            <a:fld id="{E2B216A5-F176-4921-87D7-6B6200FC69B2}" type="slidenum">
              <a:rPr lang="en-GB" smtClean="0"/>
              <a:t>7</a:t>
            </a:fld>
            <a:endParaRPr lang="en-GB"/>
          </a:p>
        </p:txBody>
      </p:sp>
    </p:spTree>
    <p:extLst>
      <p:ext uri="{BB962C8B-B14F-4D97-AF65-F5344CB8AC3E}">
        <p14:creationId xmlns:p14="http://schemas.microsoft.com/office/powerpoint/2010/main" val="272102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Nine years on we’ve grown to 8 areas, supporting 2800 families every week</a:t>
            </a:r>
          </a:p>
          <a:p>
            <a:endParaRPr lang="en-GB" dirty="0"/>
          </a:p>
          <a:p>
            <a:r>
              <a:rPr lang="en-GB" dirty="0"/>
              <a:t>1.7 million in vouchers since</a:t>
            </a:r>
          </a:p>
          <a:p>
            <a:endParaRPr lang="en-GB" dirty="0"/>
          </a:p>
          <a:p>
            <a:r>
              <a:rPr lang="en-GB" dirty="0"/>
              <a:t>Continued with traditional retail despite numerous attempts at finding ways to link with CNFF supply chain. </a:t>
            </a:r>
          </a:p>
          <a:p>
            <a:endParaRPr lang="en-GB" dirty="0"/>
          </a:p>
          <a:p>
            <a:r>
              <a:rPr lang="en-GB" dirty="0"/>
              <a:t>Over that time we’ve gathered huge amount of evidence that shows the project works for people’s health and wellbeing. </a:t>
            </a:r>
          </a:p>
          <a:p>
            <a:endParaRPr lang="en-GB" dirty="0"/>
          </a:p>
          <a:p>
            <a:r>
              <a:rPr lang="en-GB" dirty="0"/>
              <a:t>But it all works for the local economy</a:t>
            </a:r>
          </a:p>
        </p:txBody>
      </p:sp>
      <p:sp>
        <p:nvSpPr>
          <p:cNvPr id="4" name="Slide Number Placeholder 3"/>
          <p:cNvSpPr>
            <a:spLocks noGrp="1"/>
          </p:cNvSpPr>
          <p:nvPr>
            <p:ph type="sldNum" sz="quarter" idx="5"/>
          </p:nvPr>
        </p:nvSpPr>
        <p:spPr/>
        <p:txBody>
          <a:bodyPr/>
          <a:lstStyle/>
          <a:p>
            <a:fld id="{E2B216A5-F176-4921-87D7-6B6200FC69B2}" type="slidenum">
              <a:rPr lang="en-GB" smtClean="0"/>
              <a:t>8</a:t>
            </a:fld>
            <a:endParaRPr lang="en-GB"/>
          </a:p>
        </p:txBody>
      </p:sp>
    </p:spTree>
    <p:extLst>
      <p:ext uri="{BB962C8B-B14F-4D97-AF65-F5344CB8AC3E}">
        <p14:creationId xmlns:p14="http://schemas.microsoft.com/office/powerpoint/2010/main" val="3127055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just health, it’s the economic benefit. Everyone should have access to a healthy, local food economy. Rose Vouchers promote and protect these important points of access by keeping money circulating in the local economy. £3.11</a:t>
            </a:r>
          </a:p>
        </p:txBody>
      </p:sp>
      <p:sp>
        <p:nvSpPr>
          <p:cNvPr id="4" name="Slide Number Placeholder 3"/>
          <p:cNvSpPr>
            <a:spLocks noGrp="1"/>
          </p:cNvSpPr>
          <p:nvPr>
            <p:ph type="sldNum" sz="quarter" idx="5"/>
          </p:nvPr>
        </p:nvSpPr>
        <p:spPr/>
        <p:txBody>
          <a:bodyPr/>
          <a:lstStyle/>
          <a:p>
            <a:fld id="{E2B216A5-F176-4921-87D7-6B6200FC69B2}" type="slidenum">
              <a:rPr lang="en-GB" smtClean="0"/>
              <a:t>9</a:t>
            </a:fld>
            <a:endParaRPr lang="en-GB"/>
          </a:p>
        </p:txBody>
      </p:sp>
    </p:spTree>
    <p:extLst>
      <p:ext uri="{BB962C8B-B14F-4D97-AF65-F5344CB8AC3E}">
        <p14:creationId xmlns:p14="http://schemas.microsoft.com/office/powerpoint/2010/main" val="2087224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have we learned in this time. </a:t>
            </a:r>
          </a:p>
          <a:p>
            <a:endParaRPr lang="en-GB" dirty="0"/>
          </a:p>
          <a:p>
            <a:r>
              <a:rPr lang="en-GB" dirty="0"/>
              <a:t>Actually, much of it reinforced things I learned nearly 20 years ago when I started working on food access in East London and where I first met Sarah. </a:t>
            </a:r>
          </a:p>
          <a:p>
            <a:endParaRPr lang="en-GB" dirty="0"/>
          </a:p>
          <a:p>
            <a:r>
              <a:rPr lang="en-GB" dirty="0"/>
              <a:t>At that time we talked about the four A’s of food access and I think they are as relevant today as they were then.</a:t>
            </a:r>
          </a:p>
          <a:p>
            <a:endParaRPr lang="en-GB" dirty="0"/>
          </a:p>
          <a:p>
            <a:r>
              <a:rPr lang="en-GB" dirty="0"/>
              <a:t>Markets are great at meeting all four of these criteria. The rest of the food economy is not so good. In fact, at times in seems to excel at the opposite. </a:t>
            </a:r>
          </a:p>
          <a:p>
            <a:endParaRPr lang="en-GB" dirty="0"/>
          </a:p>
          <a:p>
            <a:r>
              <a:rPr lang="en-GB" dirty="0"/>
              <a:t>Physical access a challenge and the UK </a:t>
            </a:r>
            <a:r>
              <a:rPr lang="en-GB" dirty="0" err="1"/>
              <a:t>litred</a:t>
            </a:r>
            <a:r>
              <a:rPr lang="en-GB" dirty="0"/>
              <a:t> with food desserts. </a:t>
            </a:r>
          </a:p>
          <a:p>
            <a:endParaRPr lang="en-GB" dirty="0"/>
          </a:p>
          <a:p>
            <a:r>
              <a:rPr lang="en-GB" dirty="0"/>
              <a:t>Prices going through the roof but the bad food so much more affordable 15 v 13 percent</a:t>
            </a:r>
          </a:p>
          <a:p>
            <a:endParaRPr lang="en-GB" dirty="0"/>
          </a:p>
          <a:p>
            <a:r>
              <a:rPr lang="en-GB" dirty="0"/>
              <a:t>cultural acceptability in supermarkets geared to the dominant </a:t>
            </a:r>
            <a:r>
              <a:rPr lang="en-GB" dirty="0" err="1"/>
              <a:t>culturual</a:t>
            </a:r>
            <a:r>
              <a:rPr lang="en-GB" dirty="0"/>
              <a:t> tastes, confusing </a:t>
            </a:r>
            <a:r>
              <a:rPr lang="en-GB" dirty="0" err="1"/>
              <a:t>lables</a:t>
            </a:r>
            <a:r>
              <a:rPr lang="en-GB" dirty="0"/>
              <a:t> and contradictory health statements</a:t>
            </a:r>
          </a:p>
        </p:txBody>
      </p:sp>
      <p:sp>
        <p:nvSpPr>
          <p:cNvPr id="4" name="Slide Number Placeholder 3"/>
          <p:cNvSpPr>
            <a:spLocks noGrp="1"/>
          </p:cNvSpPr>
          <p:nvPr>
            <p:ph type="sldNum" sz="quarter" idx="5"/>
          </p:nvPr>
        </p:nvSpPr>
        <p:spPr/>
        <p:txBody>
          <a:bodyPr/>
          <a:lstStyle/>
          <a:p>
            <a:fld id="{E2B216A5-F176-4921-87D7-6B6200FC69B2}" type="slidenum">
              <a:rPr lang="en-GB" smtClean="0"/>
              <a:t>10</a:t>
            </a:fld>
            <a:endParaRPr lang="en-GB"/>
          </a:p>
        </p:txBody>
      </p:sp>
    </p:spTree>
    <p:extLst>
      <p:ext uri="{BB962C8B-B14F-4D97-AF65-F5344CB8AC3E}">
        <p14:creationId xmlns:p14="http://schemas.microsoft.com/office/powerpoint/2010/main" val="170440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always held the ambition to the square the circle in a way that we set out to do originally. We’ve learnt a lot in 8 years, but we’ve failed to make direct link between financial incentives and CNFF</a:t>
            </a:r>
          </a:p>
        </p:txBody>
      </p:sp>
      <p:sp>
        <p:nvSpPr>
          <p:cNvPr id="4" name="Slide Number Placeholder 3"/>
          <p:cNvSpPr>
            <a:spLocks noGrp="1"/>
          </p:cNvSpPr>
          <p:nvPr>
            <p:ph type="sldNum" sz="quarter" idx="5"/>
          </p:nvPr>
        </p:nvSpPr>
        <p:spPr/>
        <p:txBody>
          <a:bodyPr/>
          <a:lstStyle/>
          <a:p>
            <a:fld id="{E2B216A5-F176-4921-87D7-6B6200FC69B2}" type="slidenum">
              <a:rPr lang="en-GB" smtClean="0"/>
              <a:t>11</a:t>
            </a:fld>
            <a:endParaRPr lang="en-GB"/>
          </a:p>
        </p:txBody>
      </p:sp>
    </p:spTree>
    <p:extLst>
      <p:ext uri="{BB962C8B-B14F-4D97-AF65-F5344CB8AC3E}">
        <p14:creationId xmlns:p14="http://schemas.microsoft.com/office/powerpoint/2010/main" val="1905688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FD12F4-9F2E-44A6-8FBB-BF412BA22E61}"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3906761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D12F4-9F2E-44A6-8FBB-BF412BA22E61}"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3692864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D12F4-9F2E-44A6-8FBB-BF412BA22E61}"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2535198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D12F4-9F2E-44A6-8FBB-BF412BA22E61}"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3981321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FD12F4-9F2E-44A6-8FBB-BF412BA22E61}" type="datetimeFigureOut">
              <a:rPr lang="en-GB" smtClean="0"/>
              <a:t>27/01/2023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207060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FD12F4-9F2E-44A6-8FBB-BF412BA22E61}" type="datetimeFigureOut">
              <a:rPr lang="en-GB" smtClean="0"/>
              <a:t>27/01/2023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200059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FD12F4-9F2E-44A6-8FBB-BF412BA22E61}" type="datetimeFigureOut">
              <a:rPr lang="en-GB" smtClean="0"/>
              <a:t>27/01/2023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199538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FD12F4-9F2E-44A6-8FBB-BF412BA22E61}" type="datetimeFigureOut">
              <a:rPr lang="en-GB" smtClean="0"/>
              <a:t>27/01/2023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339317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9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FD12F4-9F2E-44A6-8FBB-BF412BA22E61}" type="datetimeFigureOut">
              <a:rPr lang="en-GB" smtClean="0"/>
              <a:t>27/01/2023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365175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FD12F4-9F2E-44A6-8FBB-BF412BA22E61}" type="datetimeFigureOut">
              <a:rPr lang="en-GB" smtClean="0"/>
              <a:t>27/01/2023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238703-610B-40E2-B80A-4BC1DD53CBA0}" type="slidenum">
              <a:rPr lang="en-GB" smtClean="0"/>
              <a:t>‹#›</a:t>
            </a:fld>
            <a:endParaRPr lang="en-GB"/>
          </a:p>
        </p:txBody>
      </p:sp>
    </p:spTree>
    <p:extLst>
      <p:ext uri="{BB962C8B-B14F-4D97-AF65-F5344CB8AC3E}">
        <p14:creationId xmlns:p14="http://schemas.microsoft.com/office/powerpoint/2010/main" val="123240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D12F4-9F2E-44A6-8FBB-BF412BA22E61}" type="datetimeFigureOut">
              <a:rPr lang="en-GB" smtClean="0"/>
              <a:t>27/01/2023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38703-610B-40E2-B80A-4BC1DD53CBA0}" type="slidenum">
              <a:rPr lang="en-GB" smtClean="0"/>
              <a:t>‹#›</a:t>
            </a:fld>
            <a:endParaRPr lang="en-GB"/>
          </a:p>
        </p:txBody>
      </p:sp>
    </p:spTree>
    <p:extLst>
      <p:ext uri="{BB962C8B-B14F-4D97-AF65-F5344CB8AC3E}">
        <p14:creationId xmlns:p14="http://schemas.microsoft.com/office/powerpoint/2010/main" val="152873447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tgrains.com/accessible-veg-pilot-project/"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6.jpeg"/><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259B33-EB06-D0A1-9556-D05BE877B197}"/>
              </a:ext>
            </a:extLst>
          </p:cNvPr>
          <p:cNvSpPr>
            <a:spLocks noGrp="1" noRot="1" noMove="1" noResize="1" noEditPoints="1" noAdjustHandles="1" noChangeArrowheads="1" noChangeShapeType="1"/>
          </p:cNvSpPr>
          <p:nvPr/>
        </p:nvSpPr>
        <p:spPr>
          <a:xfrm flipH="1">
            <a:off x="-1" y="0"/>
            <a:ext cx="12191991" cy="6858000"/>
          </a:xfrm>
          <a:prstGeom prst="rect">
            <a:avLst/>
          </a:prstGeom>
          <a:solidFill>
            <a:srgbClr val="136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36F63"/>
                </a:solidFill>
              </a:rPr>
              <a:t>t</a:t>
            </a:r>
          </a:p>
        </p:txBody>
      </p:sp>
      <p:sp>
        <p:nvSpPr>
          <p:cNvPr id="3" name="TextBox 2">
            <a:extLst>
              <a:ext uri="{FF2B5EF4-FFF2-40B4-BE49-F238E27FC236}">
                <a16:creationId xmlns:a16="http://schemas.microsoft.com/office/drawing/2014/main" id="{A3D18F5A-3FC4-61DC-E021-D07ACFDFC328}"/>
              </a:ext>
            </a:extLst>
          </p:cNvPr>
          <p:cNvSpPr txBox="1"/>
          <p:nvPr/>
        </p:nvSpPr>
        <p:spPr>
          <a:xfrm>
            <a:off x="798710" y="878954"/>
            <a:ext cx="10367728" cy="2333972"/>
          </a:xfrm>
          <a:prstGeom prst="rect">
            <a:avLst/>
          </a:prstGeom>
          <a:noFill/>
        </p:spPr>
        <p:txBody>
          <a:bodyPr wrap="square" rtlCol="0">
            <a:spAutoFit/>
          </a:bodyPr>
          <a:lstStyle/>
          <a:p>
            <a:r>
              <a:rPr lang="en-GB" sz="7200" b="1" spc="-100" dirty="0">
                <a:solidFill>
                  <a:srgbClr val="FFFFFF"/>
                </a:solidFill>
                <a:latin typeface="Inter" panose="020B0502030000000004" pitchFamily="34" charset="0"/>
                <a:ea typeface="Inter" panose="020B0502030000000004" pitchFamily="34" charset="0"/>
                <a:cs typeface="Inter Semi Bold" panose="02000703000000020004" pitchFamily="50" charset="0"/>
              </a:rPr>
              <a:t>Bridging       Gap </a:t>
            </a:r>
            <a:endParaRPr lang="en-GB" sz="7200" spc="-100" baseline="30000" dirty="0">
              <a:solidFill>
                <a:srgbClr val="FFFFFF"/>
              </a:solidFill>
              <a:latin typeface="Inter" panose="020B0502030000000004" pitchFamily="34" charset="0"/>
              <a:ea typeface="Inter" panose="020B0502030000000004" pitchFamily="34" charset="0"/>
              <a:cs typeface="Inter Semi Bold" panose="02000703000000020004" pitchFamily="50" charset="0"/>
            </a:endParaRPr>
          </a:p>
          <a:p>
            <a:pPr>
              <a:spcBef>
                <a:spcPts val="1800"/>
              </a:spcBef>
            </a:pPr>
            <a:r>
              <a:rPr lang="en-US" sz="4400" spc="-100" baseline="30000" dirty="0">
                <a:solidFill>
                  <a:srgbClr val="FAD87E"/>
                </a:solidFill>
                <a:latin typeface="Inter" panose="020B0502030000000004" pitchFamily="34" charset="0"/>
                <a:ea typeface="Inter" panose="020B0502030000000004" pitchFamily="34" charset="0"/>
                <a:cs typeface="Inter" panose="020B0502030000000004" pitchFamily="34" charset="0"/>
              </a:rPr>
              <a:t>Transitioning ‘from food aid to food trade’ that provides healthy, affordable, nature and climate-friendly food for all.</a:t>
            </a:r>
          </a:p>
        </p:txBody>
      </p:sp>
      <p:sp>
        <p:nvSpPr>
          <p:cNvPr id="2" name="TextBox 1">
            <a:extLst>
              <a:ext uri="{FF2B5EF4-FFF2-40B4-BE49-F238E27FC236}">
                <a16:creationId xmlns:a16="http://schemas.microsoft.com/office/drawing/2014/main" id="{ABE8BEB7-ACBC-92BE-3C07-53E36BD12294}"/>
              </a:ext>
            </a:extLst>
          </p:cNvPr>
          <p:cNvSpPr txBox="1"/>
          <p:nvPr/>
        </p:nvSpPr>
        <p:spPr>
          <a:xfrm rot="5400000">
            <a:off x="4941171" y="710581"/>
            <a:ext cx="803656" cy="1446550"/>
          </a:xfrm>
          <a:prstGeom prst="rect">
            <a:avLst/>
          </a:prstGeom>
          <a:noFill/>
        </p:spPr>
        <p:txBody>
          <a:bodyPr wrap="square" rtlCol="0">
            <a:spAutoFit/>
          </a:bodyPr>
          <a:lstStyle/>
          <a:p>
            <a:r>
              <a:rPr lang="en-GB" sz="8800">
                <a:solidFill>
                  <a:srgbClr val="FFFFFF"/>
                </a:solidFill>
                <a:latin typeface="Inter" panose="020B0502030000000004" pitchFamily="34" charset="0"/>
                <a:ea typeface="Inter" panose="020B0502030000000004" pitchFamily="34" charset="0"/>
              </a:rPr>
              <a:t>(</a:t>
            </a:r>
          </a:p>
        </p:txBody>
      </p:sp>
      <p:sp>
        <p:nvSpPr>
          <p:cNvPr id="6" name="TextBox 5">
            <a:extLst>
              <a:ext uri="{FF2B5EF4-FFF2-40B4-BE49-F238E27FC236}">
                <a16:creationId xmlns:a16="http://schemas.microsoft.com/office/drawing/2014/main" id="{CDC6E717-B108-5B8C-E355-CC011E5FB27D}"/>
              </a:ext>
            </a:extLst>
          </p:cNvPr>
          <p:cNvSpPr txBox="1"/>
          <p:nvPr/>
        </p:nvSpPr>
        <p:spPr>
          <a:xfrm>
            <a:off x="4678837" y="405056"/>
            <a:ext cx="1288330" cy="923330"/>
          </a:xfrm>
          <a:prstGeom prst="rect">
            <a:avLst/>
          </a:prstGeom>
          <a:noFill/>
        </p:spPr>
        <p:txBody>
          <a:bodyPr wrap="square" rtlCol="0">
            <a:spAutoFit/>
          </a:bodyPr>
          <a:lstStyle/>
          <a:p>
            <a:r>
              <a:rPr lang="en-GB" sz="5400" b="1" spc="-100">
                <a:solidFill>
                  <a:srgbClr val="FFFFFF"/>
                </a:solidFill>
                <a:latin typeface="Inter" panose="020B0502030000000004" pitchFamily="34" charset="0"/>
                <a:ea typeface="Inter" panose="020B0502030000000004" pitchFamily="34" charset="0"/>
                <a:cs typeface="Inter Semi Bold" panose="02000703000000020004" pitchFamily="50" charset="0"/>
              </a:rPr>
              <a:t>the</a:t>
            </a:r>
            <a:endParaRPr lang="en-US" sz="5400" spc="-100" baseline="30000">
              <a:solidFill>
                <a:schemeClr val="accent1"/>
              </a:solidFill>
              <a:latin typeface="Inter" panose="020B0502030000000004" pitchFamily="34" charset="0"/>
              <a:ea typeface="Inter" panose="020B0502030000000004" pitchFamily="34" charset="0"/>
              <a:cs typeface="Inter" panose="020B0502030000000004" pitchFamily="34" charset="0"/>
            </a:endParaRPr>
          </a:p>
        </p:txBody>
      </p:sp>
      <p:pic>
        <p:nvPicPr>
          <p:cNvPr id="5" name="Picture 4" descr="Logo&#10;&#10;Description automatically generated">
            <a:extLst>
              <a:ext uri="{FF2B5EF4-FFF2-40B4-BE49-F238E27FC236}">
                <a16:creationId xmlns:a16="http://schemas.microsoft.com/office/drawing/2014/main" id="{C2BEBB08-4C29-B19D-35E1-21627EFC7A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9260" y="3092934"/>
            <a:ext cx="3420240" cy="3420240"/>
          </a:xfrm>
          <a:prstGeom prst="rect">
            <a:avLst/>
          </a:prstGeom>
        </p:spPr>
      </p:pic>
      <p:grpSp>
        <p:nvGrpSpPr>
          <p:cNvPr id="9" name="Group 8">
            <a:extLst>
              <a:ext uri="{FF2B5EF4-FFF2-40B4-BE49-F238E27FC236}">
                <a16:creationId xmlns:a16="http://schemas.microsoft.com/office/drawing/2014/main" id="{B034899A-10EB-5786-4A23-A8C2D7D1A0FF}"/>
              </a:ext>
            </a:extLst>
          </p:cNvPr>
          <p:cNvGrpSpPr/>
          <p:nvPr/>
        </p:nvGrpSpPr>
        <p:grpSpPr>
          <a:xfrm>
            <a:off x="4485231" y="5915862"/>
            <a:ext cx="7713441" cy="942138"/>
            <a:chOff x="4485231" y="5915862"/>
            <a:chExt cx="7713441" cy="942138"/>
          </a:xfrm>
        </p:grpSpPr>
        <p:sp>
          <p:nvSpPr>
            <p:cNvPr id="18" name="Rectangle: Single Corner Rounded 17">
              <a:extLst>
                <a:ext uri="{FF2B5EF4-FFF2-40B4-BE49-F238E27FC236}">
                  <a16:creationId xmlns:a16="http://schemas.microsoft.com/office/drawing/2014/main" id="{02C3C18F-8ACA-57E6-2C71-87D6B55F78D0}"/>
                </a:ext>
              </a:extLst>
            </p:cNvPr>
            <p:cNvSpPr/>
            <p:nvPr/>
          </p:nvSpPr>
          <p:spPr>
            <a:xfrm flipH="1">
              <a:off x="4485231" y="5915862"/>
              <a:ext cx="7713441" cy="942138"/>
            </a:xfrm>
            <a:prstGeom prst="round1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Text&#10;&#10;Description automatically generated">
              <a:extLst>
                <a:ext uri="{FF2B5EF4-FFF2-40B4-BE49-F238E27FC236}">
                  <a16:creationId xmlns:a16="http://schemas.microsoft.com/office/drawing/2014/main" id="{5F0D7CF6-0C11-88E2-DE23-EB04B445B7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1384" y="6276924"/>
              <a:ext cx="981391" cy="330728"/>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5930D508-96EF-BEA7-5CB1-CB0749DA36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4307" y="6080426"/>
              <a:ext cx="1345821" cy="65792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4C91AB3-41E2-30A7-8CE5-6AA9F0F218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1240" y="6276924"/>
              <a:ext cx="1020765" cy="360493"/>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8D5BDA7C-3EC8-8837-941D-DE70B77DDB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98477" y="6221240"/>
              <a:ext cx="914998" cy="488380"/>
            </a:xfrm>
            <a:prstGeom prst="rect">
              <a:avLst/>
            </a:prstGeom>
          </p:spPr>
        </p:pic>
        <p:pic>
          <p:nvPicPr>
            <p:cNvPr id="8" name="Picture 7" descr="A picture containing text, outdoor&#10;&#10;Description automatically generated">
              <a:extLst>
                <a:ext uri="{FF2B5EF4-FFF2-40B4-BE49-F238E27FC236}">
                  <a16:creationId xmlns:a16="http://schemas.microsoft.com/office/drawing/2014/main" id="{6B347E7D-EF40-5920-6895-9485257FD9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6780" y="6210193"/>
              <a:ext cx="1337279" cy="488380"/>
            </a:xfrm>
            <a:prstGeom prst="rect">
              <a:avLst/>
            </a:prstGeom>
          </p:spPr>
        </p:pic>
        <p:pic>
          <p:nvPicPr>
            <p:cNvPr id="10" name="Picture 9" descr="Logo&#10;&#10;Description automatically generated">
              <a:extLst>
                <a:ext uri="{FF2B5EF4-FFF2-40B4-BE49-F238E27FC236}">
                  <a16:creationId xmlns:a16="http://schemas.microsoft.com/office/drawing/2014/main" id="{E579CAD2-34DC-501C-2F55-443B3ECDCE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56098" y="6080095"/>
              <a:ext cx="1348383" cy="671929"/>
            </a:xfrm>
            <a:prstGeom prst="rect">
              <a:avLst/>
            </a:prstGeom>
          </p:spPr>
        </p:pic>
      </p:grpSp>
    </p:spTree>
    <p:extLst>
      <p:ext uri="{BB962C8B-B14F-4D97-AF65-F5344CB8AC3E}">
        <p14:creationId xmlns:p14="http://schemas.microsoft.com/office/powerpoint/2010/main" val="461702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97C4-1B98-0E4A-6F2F-90DB85D4555B}"/>
              </a:ext>
            </a:extLst>
          </p:cNvPr>
          <p:cNvSpPr>
            <a:spLocks noGrp="1"/>
          </p:cNvSpPr>
          <p:nvPr>
            <p:ph type="title"/>
          </p:nvPr>
        </p:nvSpPr>
        <p:spPr/>
        <p:txBody>
          <a:bodyPr/>
          <a:lstStyle/>
          <a:p>
            <a:endParaRPr lang="en-GB"/>
          </a:p>
        </p:txBody>
      </p:sp>
      <p:pic>
        <p:nvPicPr>
          <p:cNvPr id="5" name="Content Placeholder 4" descr="Graphical user interface&#10;&#10;Description automatically generated with medium confidence">
            <a:extLst>
              <a:ext uri="{FF2B5EF4-FFF2-40B4-BE49-F238E27FC236}">
                <a16:creationId xmlns:a16="http://schemas.microsoft.com/office/drawing/2014/main" id="{D7CBAAFE-AAD7-3D53-AB66-D59368FD06C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95918" y="-111352"/>
            <a:ext cx="12587918" cy="7080704"/>
          </a:xfrm>
        </p:spPr>
      </p:pic>
    </p:spTree>
    <p:extLst>
      <p:ext uri="{BB962C8B-B14F-4D97-AF65-F5344CB8AC3E}">
        <p14:creationId xmlns:p14="http://schemas.microsoft.com/office/powerpoint/2010/main" val="2972000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AAC3-69F8-D5DE-9780-A5341BB2AAC8}"/>
              </a:ext>
            </a:extLst>
          </p:cNvPr>
          <p:cNvSpPr>
            <a:spLocks noGrp="1"/>
          </p:cNvSpPr>
          <p:nvPr>
            <p:ph type="title"/>
          </p:nvPr>
        </p:nvSpPr>
        <p:spPr/>
        <p:txBody>
          <a:bodyPr/>
          <a:lstStyle/>
          <a:p>
            <a:endParaRPr lang="en-GB"/>
          </a:p>
        </p:txBody>
      </p:sp>
      <p:pic>
        <p:nvPicPr>
          <p:cNvPr id="5" name="Content Placeholder 4" descr="Graphical user interface&#10;&#10;Description automatically generated">
            <a:extLst>
              <a:ext uri="{FF2B5EF4-FFF2-40B4-BE49-F238E27FC236}">
                <a16:creationId xmlns:a16="http://schemas.microsoft.com/office/drawing/2014/main" id="{6E7BCB72-25C0-9BC9-34D9-B3AAB8B3F37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1972" y="57359"/>
            <a:ext cx="12090028" cy="6800641"/>
          </a:xfrm>
        </p:spPr>
      </p:pic>
    </p:spTree>
    <p:extLst>
      <p:ext uri="{BB962C8B-B14F-4D97-AF65-F5344CB8AC3E}">
        <p14:creationId xmlns:p14="http://schemas.microsoft.com/office/powerpoint/2010/main" val="1550840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C165-F1A9-5132-A0F2-2B951CC88E33}"/>
              </a:ext>
            </a:extLst>
          </p:cNvPr>
          <p:cNvSpPr>
            <a:spLocks noGrp="1"/>
          </p:cNvSpPr>
          <p:nvPr>
            <p:ph type="title"/>
          </p:nvPr>
        </p:nvSpPr>
        <p:spPr/>
        <p:txBody>
          <a:bodyPr/>
          <a:lstStyle/>
          <a:p>
            <a:endParaRPr lang="en-GB"/>
          </a:p>
        </p:txBody>
      </p:sp>
      <p:pic>
        <p:nvPicPr>
          <p:cNvPr id="5" name="Content Placeholder 4" descr="Diagram&#10;&#10;Description automatically generated with low confidence">
            <a:extLst>
              <a:ext uri="{FF2B5EF4-FFF2-40B4-BE49-F238E27FC236}">
                <a16:creationId xmlns:a16="http://schemas.microsoft.com/office/drawing/2014/main" id="{924B0DE4-AB79-C82A-C966-98BF5F78230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5773" y="-118995"/>
            <a:ext cx="12403546" cy="6976995"/>
          </a:xfrm>
        </p:spPr>
      </p:pic>
    </p:spTree>
    <p:extLst>
      <p:ext uri="{BB962C8B-B14F-4D97-AF65-F5344CB8AC3E}">
        <p14:creationId xmlns:p14="http://schemas.microsoft.com/office/powerpoint/2010/main" val="116330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AEA5-F026-351B-7F05-AD13C6689C19}"/>
              </a:ext>
            </a:extLst>
          </p:cNvPr>
          <p:cNvSpPr>
            <a:spLocks noGrp="1"/>
          </p:cNvSpPr>
          <p:nvPr>
            <p:ph type="title"/>
          </p:nvPr>
        </p:nvSpPr>
        <p:spPr/>
        <p:txBody>
          <a:bodyPr/>
          <a:lstStyle/>
          <a:p>
            <a:endParaRPr lang="en-GB"/>
          </a:p>
        </p:txBody>
      </p:sp>
      <p:pic>
        <p:nvPicPr>
          <p:cNvPr id="5" name="Content Placeholder 4" descr="Graphical user interface&#10;&#10;Description automatically generated with medium confidence">
            <a:extLst>
              <a:ext uri="{FF2B5EF4-FFF2-40B4-BE49-F238E27FC236}">
                <a16:creationId xmlns:a16="http://schemas.microsoft.com/office/drawing/2014/main" id="{90037CAF-A070-70AB-CBF0-6CFCD2C52D9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0544" y="62605"/>
            <a:ext cx="11969403" cy="6732789"/>
          </a:xfrm>
        </p:spPr>
      </p:pic>
    </p:spTree>
    <p:extLst>
      <p:ext uri="{BB962C8B-B14F-4D97-AF65-F5344CB8AC3E}">
        <p14:creationId xmlns:p14="http://schemas.microsoft.com/office/powerpoint/2010/main" val="4288866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FB8A-B52A-F87A-6C83-CA2052592EC5}"/>
              </a:ext>
            </a:extLst>
          </p:cNvPr>
          <p:cNvSpPr>
            <a:spLocks noGrp="1"/>
          </p:cNvSpPr>
          <p:nvPr>
            <p:ph type="title"/>
          </p:nvPr>
        </p:nvSpPr>
        <p:spPr/>
        <p:txBody>
          <a:bodyPr/>
          <a:lstStyle/>
          <a:p>
            <a:endParaRPr lang="en-GB"/>
          </a:p>
        </p:txBody>
      </p:sp>
      <p:pic>
        <p:nvPicPr>
          <p:cNvPr id="5" name="Content Placeholder 4" descr="Diagram&#10;&#10;Description automatically generated with medium confidence">
            <a:extLst>
              <a:ext uri="{FF2B5EF4-FFF2-40B4-BE49-F238E27FC236}">
                <a16:creationId xmlns:a16="http://schemas.microsoft.com/office/drawing/2014/main" id="{A5BC48EF-23AB-CE43-2302-943D0AE6A5E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571" y="-78376"/>
            <a:ext cx="12331335" cy="6936376"/>
          </a:xfrm>
        </p:spPr>
      </p:pic>
    </p:spTree>
    <p:extLst>
      <p:ext uri="{BB962C8B-B14F-4D97-AF65-F5344CB8AC3E}">
        <p14:creationId xmlns:p14="http://schemas.microsoft.com/office/powerpoint/2010/main" val="3237733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F2D3-00BA-F420-80AC-DFF2D0EB69CB}"/>
              </a:ext>
            </a:extLst>
          </p:cNvPr>
          <p:cNvSpPr>
            <a:spLocks noGrp="1"/>
          </p:cNvSpPr>
          <p:nvPr>
            <p:ph type="title"/>
          </p:nvPr>
        </p:nvSpPr>
        <p:spPr>
          <a:xfrm>
            <a:off x="1981200" y="620688"/>
            <a:ext cx="8229600" cy="1143000"/>
          </a:xfrm>
        </p:spPr>
        <p:txBody>
          <a:bodyPr>
            <a:normAutofit/>
          </a:bodyPr>
          <a:lstStyle/>
          <a:p>
            <a:r>
              <a:rPr lang="en-GB" dirty="0"/>
              <a:t>Overall aim</a:t>
            </a:r>
          </a:p>
        </p:txBody>
      </p:sp>
      <p:sp>
        <p:nvSpPr>
          <p:cNvPr id="3" name="Content Placeholder 2">
            <a:extLst>
              <a:ext uri="{FF2B5EF4-FFF2-40B4-BE49-F238E27FC236}">
                <a16:creationId xmlns:a16="http://schemas.microsoft.com/office/drawing/2014/main" id="{E9EE0A04-641A-7B39-12B0-E57FE4A63137}"/>
              </a:ext>
            </a:extLst>
          </p:cNvPr>
          <p:cNvSpPr>
            <a:spLocks noGrp="1"/>
          </p:cNvSpPr>
          <p:nvPr>
            <p:ph idx="1"/>
          </p:nvPr>
        </p:nvSpPr>
        <p:spPr>
          <a:xfrm>
            <a:off x="2037792" y="2276872"/>
            <a:ext cx="8116416" cy="1872209"/>
          </a:xfrm>
        </p:spPr>
        <p:txBody>
          <a:bodyPr/>
          <a:lstStyle/>
          <a:p>
            <a:pPr marL="0" indent="0">
              <a:buNone/>
            </a:pPr>
            <a:r>
              <a:rPr lang="en-GB" sz="3200" dirty="0"/>
              <a:t>To help build the supply of climate and nature friendly food while simultaneously making that food more accessible to those on low incomes.</a:t>
            </a:r>
          </a:p>
          <a:p>
            <a:endParaRPr lang="en-GB" dirty="0"/>
          </a:p>
        </p:txBody>
      </p:sp>
    </p:spTree>
    <p:extLst>
      <p:ext uri="{BB962C8B-B14F-4D97-AF65-F5344CB8AC3E}">
        <p14:creationId xmlns:p14="http://schemas.microsoft.com/office/powerpoint/2010/main" val="4119720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ission Impossible - Inscription on Red Rubber Stamp Isolated on White ...">
            <a:extLst>
              <a:ext uri="{FF2B5EF4-FFF2-40B4-BE49-F238E27FC236}">
                <a16:creationId xmlns:a16="http://schemas.microsoft.com/office/drawing/2014/main" id="{0868832C-01B2-B65C-F08A-005C4A47F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274638"/>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15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2E6556-2DC9-E9ED-EEC3-64107B3C6E5C}"/>
              </a:ext>
            </a:extLst>
          </p:cNvPr>
          <p:cNvSpPr txBox="1"/>
          <p:nvPr/>
        </p:nvSpPr>
        <p:spPr>
          <a:xfrm>
            <a:off x="2063552" y="980728"/>
            <a:ext cx="7920880" cy="5468164"/>
          </a:xfrm>
          <a:prstGeom prst="rect">
            <a:avLst/>
          </a:prstGeom>
          <a:noFill/>
        </p:spPr>
        <p:txBody>
          <a:bodyPr wrap="square">
            <a:spAutoFit/>
          </a:bodyPr>
          <a:lstStyle/>
          <a:p>
            <a:pPr>
              <a:spcAft>
                <a:spcPts val="750"/>
              </a:spcAft>
            </a:pPr>
            <a:r>
              <a:rPr lang="en-GB" sz="2800" dirty="0">
                <a:solidFill>
                  <a:srgbClr val="000000"/>
                </a:solidFill>
                <a:latin typeface="Inter"/>
                <a:ea typeface="Times New Roman" panose="02020603050405020304" pitchFamily="18" charset="0"/>
              </a:rPr>
              <a:t>So the upshot is that – despite the greatest efforts and desire of food retailers and </a:t>
            </a:r>
            <a:r>
              <a:rPr lang="en-GB" sz="2800" dirty="0"/>
              <a:t>traders like Growing Communities and others us who prioritise climate and nature friendly farming – our food </a:t>
            </a:r>
            <a:r>
              <a:rPr lang="en-GB" sz="2800" dirty="0">
                <a:solidFill>
                  <a:srgbClr val="000000"/>
                </a:solidFill>
                <a:latin typeface="Inter"/>
                <a:ea typeface="Times New Roman" panose="02020603050405020304" pitchFamily="18" charset="0"/>
              </a:rPr>
              <a:t>costs more and can be beyond the reach of many people on low incomes. </a:t>
            </a:r>
          </a:p>
          <a:p>
            <a:pPr>
              <a:spcAft>
                <a:spcPts val="750"/>
              </a:spcAft>
            </a:pPr>
            <a:endParaRPr lang="en-GB" sz="2800" dirty="0">
              <a:latin typeface="Times New Roman" panose="02020603050405020304" pitchFamily="18" charset="0"/>
              <a:ea typeface="Times New Roman" panose="02020603050405020304" pitchFamily="18" charset="0"/>
            </a:endParaRPr>
          </a:p>
          <a:p>
            <a:pPr>
              <a:spcAft>
                <a:spcPts val="750"/>
              </a:spcAft>
            </a:pPr>
            <a:r>
              <a:rPr lang="en-GB" sz="2800" dirty="0">
                <a:solidFill>
                  <a:srgbClr val="000000"/>
                </a:solidFill>
                <a:latin typeface="Inter"/>
                <a:ea typeface="Times New Roman" panose="02020603050405020304" pitchFamily="18" charset="0"/>
              </a:rPr>
              <a:t>On the other hand, groups working mainly with people on low incomes struggle to provide any fresh fruit and vegetables, never mind produce that is climate- and nature-friendly. </a:t>
            </a:r>
            <a:endParaRPr lang="en-GB"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84679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2E6556-2DC9-E9ED-EEC3-64107B3C6E5C}"/>
              </a:ext>
            </a:extLst>
          </p:cNvPr>
          <p:cNvSpPr txBox="1"/>
          <p:nvPr/>
        </p:nvSpPr>
        <p:spPr>
          <a:xfrm>
            <a:off x="1991544" y="836712"/>
            <a:ext cx="8424936" cy="369332"/>
          </a:xfrm>
          <a:prstGeom prst="rect">
            <a:avLst/>
          </a:prstGeom>
          <a:noFill/>
        </p:spPr>
        <p:txBody>
          <a:bodyPr wrap="square">
            <a:spAutoFit/>
          </a:bodyPr>
          <a:lstStyle/>
          <a:p>
            <a:pPr>
              <a:spcAft>
                <a:spcPts val="750"/>
              </a:spcAft>
            </a:pPr>
            <a:r>
              <a:rPr lang="en-GB" b="1" dirty="0">
                <a:solidFill>
                  <a:srgbClr val="000000"/>
                </a:solidFill>
                <a:latin typeface="Inter"/>
                <a:ea typeface="Times New Roman" panose="02020603050405020304" pitchFamily="18" charset="0"/>
              </a:rPr>
              <a:t>And that is a huge dilemma for all of us working in the food movement</a:t>
            </a:r>
            <a:endParaRPr lang="en-GB" b="1" dirty="0">
              <a:latin typeface="Times New Roman" panose="02020603050405020304" pitchFamily="18" charset="0"/>
              <a:ea typeface="Times New Roman" panose="02020603050405020304" pitchFamily="18" charset="0"/>
            </a:endParaRPr>
          </a:p>
        </p:txBody>
      </p:sp>
      <p:pic>
        <p:nvPicPr>
          <p:cNvPr id="3074" name="Picture 2" descr="Image result for dilemma">
            <a:extLst>
              <a:ext uri="{FF2B5EF4-FFF2-40B4-BE49-F238E27FC236}">
                <a16:creationId xmlns:a16="http://schemas.microsoft.com/office/drawing/2014/main" id="{157AA4C6-9237-3CA0-505E-36D89D71D5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7729" y="2420888"/>
            <a:ext cx="4520589" cy="29395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A13DE0-4D8C-6AD3-7AAD-C6ABD6196C6E}"/>
              </a:ext>
            </a:extLst>
          </p:cNvPr>
          <p:cNvSpPr txBox="1"/>
          <p:nvPr/>
        </p:nvSpPr>
        <p:spPr>
          <a:xfrm>
            <a:off x="1991544" y="1206044"/>
            <a:ext cx="8424936" cy="923330"/>
          </a:xfrm>
          <a:prstGeom prst="rect">
            <a:avLst/>
          </a:prstGeom>
          <a:noFill/>
        </p:spPr>
        <p:txBody>
          <a:bodyPr wrap="square">
            <a:spAutoFit/>
          </a:bodyPr>
          <a:lstStyle/>
          <a:p>
            <a:pPr>
              <a:spcAft>
                <a:spcPts val="750"/>
              </a:spcAft>
            </a:pPr>
            <a:r>
              <a:rPr lang="en-GB" dirty="0">
                <a:solidFill>
                  <a:srgbClr val="00B050"/>
                </a:solidFill>
                <a:latin typeface="Inter"/>
                <a:ea typeface="Times New Roman" panose="02020603050405020304" pitchFamily="18" charset="0"/>
              </a:rPr>
              <a:t>How can we pay the farmers that are critical to </a:t>
            </a:r>
            <a:r>
              <a:rPr lang="en-GB" u="sng" dirty="0">
                <a:solidFill>
                  <a:srgbClr val="00B050"/>
                </a:solidFill>
                <a:latin typeface="Inter"/>
                <a:ea typeface="Times New Roman" panose="02020603050405020304" pitchFamily="18" charset="0"/>
              </a:rPr>
              <a:t>all</a:t>
            </a:r>
            <a:r>
              <a:rPr lang="en-GB" dirty="0">
                <a:solidFill>
                  <a:srgbClr val="00B050"/>
                </a:solidFill>
                <a:latin typeface="Inter"/>
                <a:ea typeface="Times New Roman" panose="02020603050405020304" pitchFamily="18" charset="0"/>
              </a:rPr>
              <a:t> our futures on this planet a fair price for what they do and all the public goods they provide to us, while also making that produce accessible and affordable to all? </a:t>
            </a:r>
            <a:endParaRPr lang="en-GB" dirty="0">
              <a:solidFill>
                <a:srgbClr val="00B05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645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29AC43-084A-BBD3-4E45-18ADE9E8C583}"/>
              </a:ext>
            </a:extLst>
          </p:cNvPr>
          <p:cNvSpPr txBox="1"/>
          <p:nvPr/>
        </p:nvSpPr>
        <p:spPr>
          <a:xfrm>
            <a:off x="1958376" y="1196753"/>
            <a:ext cx="8424936" cy="830997"/>
          </a:xfrm>
          <a:prstGeom prst="rect">
            <a:avLst/>
          </a:prstGeom>
          <a:noFill/>
        </p:spPr>
        <p:txBody>
          <a:bodyPr wrap="square">
            <a:spAutoFit/>
          </a:bodyPr>
          <a:lstStyle/>
          <a:p>
            <a:pPr defTabSz="914400">
              <a:defRPr/>
            </a:pPr>
            <a:r>
              <a:rPr lang="en-US" sz="2400" dirty="0">
                <a:latin typeface="Calibri" panose="020F0502020204030204" pitchFamily="34" charset="0"/>
                <a:ea typeface="Calibri" panose="020F0502020204030204" pitchFamily="34" charset="0"/>
                <a:cs typeface="Times New Roman" panose="02020603050405020304" pitchFamily="18" charset="0"/>
              </a:rPr>
              <a:t>So, perhaps a better or more accurate way to think about the aims of the  </a:t>
            </a:r>
            <a:r>
              <a:rPr lang="en-US" sz="2400" dirty="0" err="1">
                <a:latin typeface="Calibri" panose="020F0502020204030204" pitchFamily="34" charset="0"/>
                <a:ea typeface="Calibri" panose="020F0502020204030204" pitchFamily="34" charset="0"/>
                <a:cs typeface="Times New Roman" panose="02020603050405020304" pitchFamily="18" charset="0"/>
              </a:rPr>
              <a:t>programme</a:t>
            </a:r>
            <a:r>
              <a:rPr lang="en-US" sz="2400" dirty="0">
                <a:latin typeface="Calibri" panose="020F0502020204030204" pitchFamily="34" charset="0"/>
                <a:ea typeface="Calibri" panose="020F0502020204030204" pitchFamily="34" charset="0"/>
                <a:cs typeface="Times New Roman" panose="02020603050405020304" pitchFamily="18" charset="0"/>
              </a:rPr>
              <a:t>  might be….</a:t>
            </a:r>
            <a:endParaRPr lang="en-GB" sz="2400" dirty="0"/>
          </a:p>
        </p:txBody>
      </p:sp>
      <p:pic>
        <p:nvPicPr>
          <p:cNvPr id="2050" name="Picture 2" descr="How???? | Life Is Beautiful">
            <a:extLst>
              <a:ext uri="{FF2B5EF4-FFF2-40B4-BE49-F238E27FC236}">
                <a16:creationId xmlns:a16="http://schemas.microsoft.com/office/drawing/2014/main" id="{344B12C6-EF82-4255-34BD-99FC40D3C5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5640" y="2204864"/>
            <a:ext cx="6228184" cy="416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59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4E6CD7-9A8E-8EDE-02E6-1C4A971375D7}"/>
              </a:ext>
            </a:extLst>
          </p:cNvPr>
          <p:cNvSpPr>
            <a:spLocks noGrp="1" noRot="1" noMove="1" noResize="1" noEditPoints="1" noAdjustHandles="1" noChangeArrowheads="1" noChangeShapeType="1"/>
          </p:cNvSpPr>
          <p:nvPr/>
        </p:nvSpPr>
        <p:spPr>
          <a:xfrm flipH="1">
            <a:off x="6095999" y="0"/>
            <a:ext cx="60959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393C2C6D-7DF4-50E6-E144-F7F913A99B82}"/>
              </a:ext>
            </a:extLst>
          </p:cNvPr>
          <p:cNvSpPr txBox="1"/>
          <p:nvPr/>
        </p:nvSpPr>
        <p:spPr>
          <a:xfrm>
            <a:off x="6483562" y="793134"/>
            <a:ext cx="5320866" cy="5447645"/>
          </a:xfrm>
          <a:prstGeom prst="rect">
            <a:avLst/>
          </a:prstGeom>
          <a:noFill/>
        </p:spPr>
        <p:txBody>
          <a:bodyPr wrap="square">
            <a:spAutoFit/>
          </a:bodyPr>
          <a:lstStyle/>
          <a:p>
            <a:pPr>
              <a:spcAft>
                <a:spcPts val="600"/>
              </a:spcAft>
              <a:buClr>
                <a:srgbClr val="F3702B"/>
              </a:buClr>
              <a:buSzPct val="150000"/>
            </a:pPr>
            <a:r>
              <a:rPr lang="en-US" sz="2400" b="1" dirty="0">
                <a:solidFill>
                  <a:schemeClr val="bg1">
                    <a:lumMod val="10000"/>
                  </a:schemeClr>
                </a:solidFill>
                <a:latin typeface="Inter" panose="020B0502030000000004" pitchFamily="34" charset="0"/>
                <a:ea typeface="Inter" panose="020B0502030000000004" pitchFamily="34" charset="0"/>
              </a:rPr>
              <a:t>Healthy food out of reach</a:t>
            </a:r>
          </a:p>
          <a:p>
            <a:pPr marL="285750" indent="-285750">
              <a:spcAft>
                <a:spcPts val="6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rPr>
              <a:t>The poorest fifth of UK households would spend 47% of their income on food to meet the Government-recommended healthy diet. </a:t>
            </a:r>
          </a:p>
          <a:p>
            <a:pPr marL="285750" indent="-285750">
              <a:spcAft>
                <a:spcPts val="6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rPr>
              <a:t>This compares to 11% for the richest fifth. </a:t>
            </a:r>
            <a:r>
              <a:rPr lang="en-US" sz="1400" i="1" dirty="0">
                <a:solidFill>
                  <a:schemeClr val="bg1">
                    <a:lumMod val="10000"/>
                  </a:schemeClr>
                </a:solidFill>
                <a:latin typeface="Inter" panose="020B0502030000000004" pitchFamily="34" charset="0"/>
                <a:ea typeface="Inter" panose="020B0502030000000004" pitchFamily="34" charset="0"/>
              </a:rPr>
              <a:t>(Broken Plate, 2022)</a:t>
            </a:r>
          </a:p>
          <a:p>
            <a:pPr marL="285750" indent="-285750">
              <a:buClr>
                <a:srgbClr val="F3702B"/>
              </a:buClr>
              <a:buSzPct val="150000"/>
              <a:buFont typeface="Inter" panose="020B0502030000000004" pitchFamily="34" charset="0"/>
              <a:buChar char="•"/>
            </a:pPr>
            <a:endParaRPr lang="en-US" sz="1600" dirty="0">
              <a:solidFill>
                <a:schemeClr val="bg1">
                  <a:lumMod val="10000"/>
                </a:schemeClr>
              </a:solidFill>
              <a:latin typeface="Inter" panose="020B0502030000000004" pitchFamily="34" charset="0"/>
              <a:ea typeface="Inter" panose="020B0502030000000004" pitchFamily="34" charset="0"/>
            </a:endParaRPr>
          </a:p>
          <a:p>
            <a:pPr>
              <a:spcAft>
                <a:spcPts val="600"/>
              </a:spcAft>
              <a:buClr>
                <a:srgbClr val="F3702B"/>
              </a:buClr>
              <a:buSzPct val="150000"/>
            </a:pPr>
            <a:r>
              <a:rPr lang="en-US" sz="2400" b="1" dirty="0">
                <a:solidFill>
                  <a:schemeClr val="bg1">
                    <a:lumMod val="10000"/>
                  </a:schemeClr>
                </a:solidFill>
                <a:latin typeface="Inter" panose="020B0502030000000004" pitchFamily="34" charset="0"/>
                <a:ea typeface="Inter" panose="020B0502030000000004" pitchFamily="34" charset="0"/>
              </a:rPr>
              <a:t>Climate and nature emergency</a:t>
            </a:r>
          </a:p>
          <a:p>
            <a:pPr marL="285750" indent="-285750">
              <a:spcAft>
                <a:spcPts val="6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rPr>
              <a:t>Over 70% of UK land is used for farming</a:t>
            </a:r>
          </a:p>
          <a:p>
            <a:pPr marL="285750" indent="-285750">
              <a:spcAft>
                <a:spcPts val="6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rPr>
              <a:t>30% of our greenhouse gas emissions arise from the food system</a:t>
            </a:r>
          </a:p>
          <a:p>
            <a:pPr marL="285750" indent="-285750">
              <a:spcAft>
                <a:spcPts val="6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rPr>
              <a:t>A third of the food we produce goes to waste</a:t>
            </a:r>
          </a:p>
          <a:p>
            <a:pPr>
              <a:spcAft>
                <a:spcPts val="600"/>
              </a:spcAft>
              <a:buClr>
                <a:srgbClr val="FFFFFF"/>
              </a:buClr>
              <a:buSzPct val="150000"/>
            </a:pPr>
            <a:endParaRPr lang="en-US" sz="1400" dirty="0">
              <a:solidFill>
                <a:schemeClr val="bg1">
                  <a:lumMod val="10000"/>
                </a:schemeClr>
              </a:solidFill>
              <a:latin typeface="Inter" panose="020B0502030000000004" pitchFamily="34" charset="0"/>
              <a:ea typeface="Inter" panose="020B0502030000000004" pitchFamily="34" charset="0"/>
            </a:endParaRPr>
          </a:p>
          <a:p>
            <a:pPr>
              <a:spcAft>
                <a:spcPts val="600"/>
              </a:spcAft>
              <a:buClr>
                <a:srgbClr val="F3702B"/>
              </a:buClr>
              <a:buSzPct val="150000"/>
            </a:pPr>
            <a:r>
              <a:rPr lang="en-US" sz="2400" b="1" dirty="0">
                <a:solidFill>
                  <a:schemeClr val="bg1">
                    <a:lumMod val="10000"/>
                  </a:schemeClr>
                </a:solidFill>
                <a:latin typeface="Inter" panose="020B0502030000000004" pitchFamily="34" charset="0"/>
                <a:ea typeface="Inter" panose="020B0502030000000004" pitchFamily="34" charset="0"/>
              </a:rPr>
              <a:t>A broken food system</a:t>
            </a:r>
          </a:p>
          <a:p>
            <a:pPr>
              <a:spcAft>
                <a:spcPts val="600"/>
              </a:spcAft>
              <a:buClr>
                <a:srgbClr val="FFFFFF"/>
              </a:buClr>
              <a:buSzPct val="150000"/>
            </a:pPr>
            <a:r>
              <a:rPr lang="en-US" sz="1400" dirty="0">
                <a:solidFill>
                  <a:schemeClr val="bg1">
                    <a:lumMod val="10000"/>
                  </a:schemeClr>
                </a:solidFill>
                <a:latin typeface="Inter" panose="020B0502030000000004" pitchFamily="34" charset="0"/>
                <a:ea typeface="Inter" panose="020B0502030000000004" pitchFamily="34" charset="0"/>
              </a:rPr>
              <a:t>“…The people who are struggling to put food on the table are infuriated that their needs are used to justify and prop up a food system that is doing so much damage” </a:t>
            </a:r>
            <a:r>
              <a:rPr lang="en-US" sz="1400" i="1" dirty="0">
                <a:solidFill>
                  <a:schemeClr val="bg1">
                    <a:lumMod val="10000"/>
                  </a:schemeClr>
                </a:solidFill>
                <a:latin typeface="Inter" panose="020B0502030000000004" pitchFamily="34" charset="0"/>
                <a:ea typeface="Inter" panose="020B0502030000000004" pitchFamily="34" charset="0"/>
              </a:rPr>
              <a:t>(Hungry for Health, 2022)</a:t>
            </a:r>
          </a:p>
          <a:p>
            <a:pPr>
              <a:spcAft>
                <a:spcPts val="600"/>
              </a:spcAft>
              <a:buClr>
                <a:srgbClr val="FFFFFF"/>
              </a:buClr>
              <a:buSzPct val="150000"/>
            </a:pPr>
            <a:endParaRPr lang="en-US" sz="1400" dirty="0">
              <a:solidFill>
                <a:schemeClr val="bg1">
                  <a:lumMod val="10000"/>
                </a:schemeClr>
              </a:solidFill>
              <a:latin typeface="Inter" panose="020B0502030000000004" pitchFamily="34" charset="0"/>
              <a:ea typeface="Inter" panose="020B0502030000000004" pitchFamily="34" charset="0"/>
            </a:endParaRPr>
          </a:p>
        </p:txBody>
      </p:sp>
      <p:sp>
        <p:nvSpPr>
          <p:cNvPr id="10" name="Oval 9">
            <a:extLst>
              <a:ext uri="{FF2B5EF4-FFF2-40B4-BE49-F238E27FC236}">
                <a16:creationId xmlns:a16="http://schemas.microsoft.com/office/drawing/2014/main" id="{39E56F47-FECA-1FA1-3608-71FC98C18B1A}"/>
              </a:ext>
            </a:extLst>
          </p:cNvPr>
          <p:cNvSpPr/>
          <p:nvPr/>
        </p:nvSpPr>
        <p:spPr>
          <a:xfrm>
            <a:off x="942982" y="1684458"/>
            <a:ext cx="4210034" cy="4030655"/>
          </a:xfrm>
          <a:prstGeom prst="ellipse">
            <a:avLst/>
          </a:prstGeom>
          <a:solidFill>
            <a:srgbClr val="136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0395D1-A513-43FA-89B2-CC1E5755BB92}"/>
              </a:ext>
            </a:extLst>
          </p:cNvPr>
          <p:cNvSpPr txBox="1"/>
          <p:nvPr/>
        </p:nvSpPr>
        <p:spPr>
          <a:xfrm>
            <a:off x="841809" y="2176291"/>
            <a:ext cx="4412379" cy="2554545"/>
          </a:xfrm>
          <a:prstGeom prst="rect">
            <a:avLst/>
          </a:prstGeom>
          <a:noFill/>
        </p:spPr>
        <p:txBody>
          <a:bodyPr wrap="square">
            <a:spAutoFit/>
          </a:bodyPr>
          <a:lstStyle/>
          <a:p>
            <a:pPr algn="ctr"/>
            <a:r>
              <a:rPr lang="en-US" sz="20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Currently </a:t>
            </a:r>
            <a:r>
              <a:rPr lang="en-US" sz="2000" dirty="0">
                <a:solidFill>
                  <a:srgbClr val="FFFFFF"/>
                </a:solidFill>
                <a:latin typeface="Inter" panose="020B0502030000000004" pitchFamily="34" charset="0"/>
                <a:ea typeface="Inter" panose="020B0502030000000004" pitchFamily="34" charset="0"/>
                <a:cs typeface="Times New Roman" panose="02020603050405020304" pitchFamily="18" charset="0"/>
              </a:rPr>
              <a:t>f</a:t>
            </a:r>
            <a:r>
              <a:rPr lang="en-US" sz="20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ood that is </a:t>
            </a:r>
          </a:p>
          <a:p>
            <a:pPr algn="ctr"/>
            <a:r>
              <a:rPr lang="en-US" sz="20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good for people and planet,</a:t>
            </a:r>
          </a:p>
          <a:p>
            <a:pPr algn="ctr"/>
            <a:r>
              <a:rPr lang="en-US" sz="20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benefits communities and supports livelihoods is </a:t>
            </a:r>
          </a:p>
          <a:p>
            <a:pPr algn="ctr"/>
            <a:r>
              <a:rPr lang="en-US" sz="2000" u="sng"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more expensive than </a:t>
            </a:r>
          </a:p>
          <a:p>
            <a:pPr algn="ctr"/>
            <a:r>
              <a:rPr lang="en-US" sz="20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food that is bad for health</a:t>
            </a:r>
          </a:p>
          <a:p>
            <a:pPr algn="ctr"/>
            <a:r>
              <a:rPr lang="en-US" sz="20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and produced in ways that damage the planet.</a:t>
            </a:r>
          </a:p>
        </p:txBody>
      </p:sp>
      <p:sp>
        <p:nvSpPr>
          <p:cNvPr id="5" name="TextBox 4">
            <a:extLst>
              <a:ext uri="{FF2B5EF4-FFF2-40B4-BE49-F238E27FC236}">
                <a16:creationId xmlns:a16="http://schemas.microsoft.com/office/drawing/2014/main" id="{6D2D3F80-14AD-E51F-4519-707AA884AF2C}"/>
              </a:ext>
            </a:extLst>
          </p:cNvPr>
          <p:cNvSpPr txBox="1"/>
          <p:nvPr/>
        </p:nvSpPr>
        <p:spPr>
          <a:xfrm>
            <a:off x="418312" y="366889"/>
            <a:ext cx="6065250" cy="707886"/>
          </a:xfrm>
          <a:prstGeom prst="rect">
            <a:avLst/>
          </a:prstGeom>
          <a:noFill/>
        </p:spPr>
        <p:txBody>
          <a:bodyPr wrap="square" rtlCol="0">
            <a:spAutoFit/>
          </a:bodyPr>
          <a:lstStyle/>
          <a:p>
            <a:r>
              <a:rPr lang="en-GB" sz="4000" b="1" dirty="0">
                <a:solidFill>
                  <a:srgbClr val="136F63"/>
                </a:solidFill>
                <a:latin typeface="Inter" panose="020B0502030000000004" pitchFamily="34" charset="0"/>
                <a:ea typeface="Inter" panose="020B0502030000000004" pitchFamily="34" charset="0"/>
                <a:cs typeface="Inter Semi Bold" panose="02000703000000020004" pitchFamily="50" charset="0"/>
              </a:rPr>
              <a:t>What is the problem?</a:t>
            </a:r>
            <a:endParaRPr lang="en-GB" sz="4000" baseline="30000" dirty="0">
              <a:solidFill>
                <a:srgbClr val="136F63"/>
              </a:solidFill>
              <a:latin typeface="Inter" panose="020B0502030000000004" pitchFamily="34" charset="0"/>
              <a:ea typeface="Inter" panose="020B0502030000000004" pitchFamily="34" charset="0"/>
              <a:cs typeface="Inter Semi Bold" panose="02000703000000020004" pitchFamily="50" charset="0"/>
            </a:endParaRPr>
          </a:p>
        </p:txBody>
      </p:sp>
    </p:spTree>
    <p:extLst>
      <p:ext uri="{BB962C8B-B14F-4D97-AF65-F5344CB8AC3E}">
        <p14:creationId xmlns:p14="http://schemas.microsoft.com/office/powerpoint/2010/main" val="3561374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ission Impossible - Inscription on Red Rubber Stamp Isolated on White ...">
            <a:extLst>
              <a:ext uri="{FF2B5EF4-FFF2-40B4-BE49-F238E27FC236}">
                <a16:creationId xmlns:a16="http://schemas.microsoft.com/office/drawing/2014/main" id="{0868832C-01B2-B65C-F08A-005C4A47F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1704" y="21515"/>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023182-CCF9-5C77-67E1-FFD8A9AEEA0E}"/>
              </a:ext>
            </a:extLst>
          </p:cNvPr>
          <p:cNvSpPr txBox="1"/>
          <p:nvPr/>
        </p:nvSpPr>
        <p:spPr>
          <a:xfrm>
            <a:off x="1631504" y="3140968"/>
            <a:ext cx="4752528" cy="923330"/>
          </a:xfrm>
          <a:prstGeom prst="rect">
            <a:avLst/>
          </a:prstGeom>
          <a:noFill/>
        </p:spPr>
        <p:txBody>
          <a:bodyPr wrap="square" rtlCol="0">
            <a:spAutoFit/>
          </a:bodyPr>
          <a:lstStyle/>
          <a:p>
            <a:r>
              <a:rPr lang="en-GB" sz="5400" b="1" dirty="0"/>
              <a:t>Slightly less….</a:t>
            </a:r>
          </a:p>
        </p:txBody>
      </p:sp>
    </p:spTree>
    <p:extLst>
      <p:ext uri="{BB962C8B-B14F-4D97-AF65-F5344CB8AC3E}">
        <p14:creationId xmlns:p14="http://schemas.microsoft.com/office/powerpoint/2010/main" val="240129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C55773-16B9-6A5F-AF78-65DE934CD5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1665" y="980728"/>
            <a:ext cx="6258425" cy="4176464"/>
          </a:xfrm>
          <a:prstGeom prst="rect">
            <a:avLst/>
          </a:prstGeom>
        </p:spPr>
      </p:pic>
      <p:sp>
        <p:nvSpPr>
          <p:cNvPr id="3" name="TextBox 2">
            <a:extLst>
              <a:ext uri="{FF2B5EF4-FFF2-40B4-BE49-F238E27FC236}">
                <a16:creationId xmlns:a16="http://schemas.microsoft.com/office/drawing/2014/main" id="{C42B9808-C9EF-E839-2ED7-F9C89A975EF4}"/>
              </a:ext>
            </a:extLst>
          </p:cNvPr>
          <p:cNvSpPr txBox="1"/>
          <p:nvPr/>
        </p:nvSpPr>
        <p:spPr>
          <a:xfrm>
            <a:off x="5519937" y="5373216"/>
            <a:ext cx="1346587" cy="369332"/>
          </a:xfrm>
          <a:prstGeom prst="rect">
            <a:avLst/>
          </a:prstGeom>
          <a:noFill/>
        </p:spPr>
        <p:txBody>
          <a:bodyPr wrap="none" rtlCol="0">
            <a:spAutoFit/>
          </a:bodyPr>
          <a:lstStyle/>
          <a:p>
            <a:r>
              <a:rPr lang="en-GB" b="1" dirty="0"/>
              <a:t>Not easy……</a:t>
            </a:r>
          </a:p>
        </p:txBody>
      </p:sp>
    </p:spTree>
    <p:extLst>
      <p:ext uri="{BB962C8B-B14F-4D97-AF65-F5344CB8AC3E}">
        <p14:creationId xmlns:p14="http://schemas.microsoft.com/office/powerpoint/2010/main" val="57550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2807C-4F78-C8C0-9799-82D20206DDE4}"/>
              </a:ext>
            </a:extLst>
          </p:cNvPr>
          <p:cNvSpPr>
            <a:spLocks noGrp="1"/>
          </p:cNvSpPr>
          <p:nvPr>
            <p:ph type="title"/>
          </p:nvPr>
        </p:nvSpPr>
        <p:spPr>
          <a:xfrm>
            <a:off x="2160440" y="260649"/>
            <a:ext cx="7886700" cy="1271123"/>
          </a:xfrm>
        </p:spPr>
        <p:txBody>
          <a:bodyPr>
            <a:normAutofit fontScale="90000"/>
          </a:bodyPr>
          <a:lstStyle/>
          <a:p>
            <a:r>
              <a:rPr lang="en-GB" b="1" dirty="0">
                <a:latin typeface="+mn-lt"/>
              </a:rPr>
              <a:t>Assumptions behind the programme </a:t>
            </a:r>
          </a:p>
        </p:txBody>
      </p:sp>
      <p:sp>
        <p:nvSpPr>
          <p:cNvPr id="3" name="Content Placeholder 2">
            <a:extLst>
              <a:ext uri="{FF2B5EF4-FFF2-40B4-BE49-F238E27FC236}">
                <a16:creationId xmlns:a16="http://schemas.microsoft.com/office/drawing/2014/main" id="{C3DDB7E3-94A0-8A50-6645-F63C48E68A4F}"/>
              </a:ext>
            </a:extLst>
          </p:cNvPr>
          <p:cNvSpPr>
            <a:spLocks noGrp="1"/>
          </p:cNvSpPr>
          <p:nvPr>
            <p:ph idx="1"/>
          </p:nvPr>
        </p:nvSpPr>
        <p:spPr>
          <a:xfrm>
            <a:off x="1847528" y="1782385"/>
            <a:ext cx="8191822" cy="4680520"/>
          </a:xfrm>
        </p:spPr>
        <p:txBody>
          <a:bodyPr>
            <a:normAutofit fontScale="92500" lnSpcReduction="10000"/>
          </a:bodyPr>
          <a:lstStyle/>
          <a:p>
            <a:r>
              <a:rPr lang="en-GB" dirty="0">
                <a:effectLst/>
                <a:latin typeface="Calibri" panose="020F0502020204030204" pitchFamily="34" charset="0"/>
                <a:ea typeface="Calibri" panose="020F0502020204030204" pitchFamily="34" charset="0"/>
                <a:cs typeface="Times New Roman" panose="02020603050405020304" pitchFamily="18" charset="0"/>
              </a:rPr>
              <a:t>More Climate and nature fr</a:t>
            </a:r>
            <a:r>
              <a:rPr lang="en-GB" dirty="0">
                <a:latin typeface="Calibri" panose="020F0502020204030204" pitchFamily="34" charset="0"/>
                <a:ea typeface="Calibri" panose="020F0502020204030204" pitchFamily="34" charset="0"/>
                <a:cs typeface="Times New Roman" panose="02020603050405020304" pitchFamily="18" charset="0"/>
              </a:rPr>
              <a:t>iendly food supply</a:t>
            </a:r>
          </a:p>
          <a:p>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latin typeface="Calibri" panose="020F0502020204030204" pitchFamily="34" charset="0"/>
                <a:ea typeface="Calibri" panose="020F0502020204030204" pitchFamily="34" charset="0"/>
                <a:cs typeface="Times New Roman" panose="02020603050405020304" pitchFamily="18" charset="0"/>
              </a:rPr>
              <a:t>More people on low incomes people able to eat good food</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dirty="0">
                <a:latin typeface="Calibri" panose="020F0502020204030204" pitchFamily="34" charset="0"/>
                <a:ea typeface="Calibri" panose="020F0502020204030204" pitchFamily="34" charset="0"/>
                <a:cs typeface="Times New Roman" panose="02020603050405020304" pitchFamily="18" charset="0"/>
              </a:rPr>
              <a:t>E</a:t>
            </a:r>
            <a:r>
              <a:rPr lang="en-GB" dirty="0">
                <a:effectLst/>
                <a:latin typeface="Calibri" panose="020F0502020204030204" pitchFamily="34" charset="0"/>
                <a:ea typeface="Calibri" panose="020F0502020204030204" pitchFamily="34" charset="0"/>
                <a:cs typeface="Times New Roman" panose="02020603050405020304" pitchFamily="18" charset="0"/>
              </a:rPr>
              <a:t>conomic disadvantaged leads to disproportionate reliance on cheap/highly processed food</a:t>
            </a:r>
          </a:p>
          <a:p>
            <a:endParaRPr lang="en-GB" dirty="0">
              <a:latin typeface="Calibri" panose="020F0502020204030204" pitchFamily="34" charset="0"/>
              <a:ea typeface="Calibri" panose="020F0502020204030204" pitchFamily="34" charset="0"/>
            </a:endParaRPr>
          </a:p>
          <a:p>
            <a:r>
              <a:rPr lang="en-GB" dirty="0">
                <a:effectLst/>
                <a:latin typeface="Calibri" panose="020F0502020204030204" pitchFamily="34" charset="0"/>
                <a:ea typeface="Calibri" panose="020F0502020204030204" pitchFamily="34" charset="0"/>
                <a:cs typeface="Times New Roman" panose="02020603050405020304" pitchFamily="18" charset="0"/>
              </a:rPr>
              <a:t>That this </a:t>
            </a:r>
            <a:r>
              <a:rPr lang="en-GB" dirty="0"/>
              <a:t>programme will succeed in uncovering  mechanisms for overcoming the barriers  to CNFF for people on low incomes</a:t>
            </a:r>
          </a:p>
        </p:txBody>
      </p:sp>
    </p:spTree>
    <p:extLst>
      <p:ext uri="{BB962C8B-B14F-4D97-AF65-F5344CB8AC3E}">
        <p14:creationId xmlns:p14="http://schemas.microsoft.com/office/powerpoint/2010/main" val="31737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A3D73-31B9-15AC-16BE-9CF2F9879FBD}"/>
              </a:ext>
            </a:extLst>
          </p:cNvPr>
          <p:cNvSpPr>
            <a:spLocks noGrp="1"/>
          </p:cNvSpPr>
          <p:nvPr>
            <p:ph type="title"/>
          </p:nvPr>
        </p:nvSpPr>
        <p:spPr>
          <a:xfrm>
            <a:off x="1789471" y="1131094"/>
            <a:ext cx="8760542" cy="994172"/>
          </a:xfrm>
        </p:spPr>
        <p:txBody>
          <a:bodyPr>
            <a:normAutofit fontScale="90000"/>
          </a:bodyPr>
          <a:lstStyle/>
          <a:p>
            <a:pPr lvl="0"/>
            <a:r>
              <a:rPr lang="en-GB" sz="3300" b="1" dirty="0">
                <a:latin typeface="Calibri" panose="020F0502020204030204" pitchFamily="34" charset="0"/>
                <a:ea typeface="Calibri" panose="020F0502020204030204" pitchFamily="34" charset="0"/>
                <a:cs typeface="Times New Roman" panose="02020603050405020304" pitchFamily="18" charset="0"/>
              </a:rPr>
              <a:t>We are looking to run a series of pilot projects that will enable us to </a:t>
            </a:r>
            <a:endParaRPr lang="en-GB" sz="3300" b="1" dirty="0">
              <a:latin typeface="Calibri" panose="020F0502020204030204" pitchFamily="34" charset="0"/>
              <a:ea typeface="Calibri" panose="020F0502020204030204" pitchFamily="34" charset="0"/>
            </a:endParaRPr>
          </a:p>
        </p:txBody>
      </p:sp>
      <p:sp>
        <p:nvSpPr>
          <p:cNvPr id="3" name="Content Placeholder 2">
            <a:extLst>
              <a:ext uri="{FF2B5EF4-FFF2-40B4-BE49-F238E27FC236}">
                <a16:creationId xmlns:a16="http://schemas.microsoft.com/office/drawing/2014/main" id="{67DAAC5E-3029-E119-1BD7-487CDF0A6409}"/>
              </a:ext>
            </a:extLst>
          </p:cNvPr>
          <p:cNvSpPr>
            <a:spLocks noGrp="1"/>
          </p:cNvSpPr>
          <p:nvPr>
            <p:ph idx="1"/>
          </p:nvPr>
        </p:nvSpPr>
        <p:spPr>
          <a:xfrm>
            <a:off x="2279576" y="2636912"/>
            <a:ext cx="7732122" cy="2808312"/>
          </a:xfrm>
        </p:spPr>
        <p:txBody>
          <a:bodyPr>
            <a:normAutofit/>
          </a:bodyPr>
          <a:lstStyle/>
          <a:p>
            <a:pPr marL="214313" indent="-214313">
              <a:buFont typeface="Wingdings" panose="05000000000000000000" pitchFamily="2" charset="2"/>
              <a:buChar char=""/>
            </a:pPr>
            <a:r>
              <a:rPr lang="en-GB" sz="2400" dirty="0">
                <a:latin typeface="Calibri" panose="020F0502020204030204" pitchFamily="34" charset="0"/>
                <a:ea typeface="Calibri" panose="020F0502020204030204" pitchFamily="34" charset="0"/>
                <a:cs typeface="Times New Roman" panose="02020603050405020304" pitchFamily="18" charset="0"/>
              </a:rPr>
              <a:t>explore those barriers of price, access and capacity</a:t>
            </a:r>
          </a:p>
          <a:p>
            <a:pPr marL="0" indent="0">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Wingdings" panose="05000000000000000000" pitchFamily="2" charset="2"/>
              <a:buChar char=""/>
            </a:pPr>
            <a:r>
              <a:rPr lang="en-GB" sz="2400" dirty="0">
                <a:latin typeface="Calibri" panose="020F0502020204030204" pitchFamily="34" charset="0"/>
                <a:ea typeface="Calibri" panose="020F0502020204030204" pitchFamily="34" charset="0"/>
                <a:cs typeface="Times New Roman" panose="02020603050405020304" pitchFamily="18" charset="0"/>
              </a:rPr>
              <a:t>enable us to measure the impact of the of the BTG cash </a:t>
            </a:r>
          </a:p>
          <a:p>
            <a:pPr marL="214313" indent="-214313">
              <a:buFont typeface="Wingdings" panose="05000000000000000000" pitchFamily="2" charset="2"/>
              <a:buChar char=""/>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Wingdings" panose="05000000000000000000" pitchFamily="2" charset="2"/>
              <a:buChar char=""/>
            </a:pPr>
            <a:r>
              <a:rPr lang="en-GB" sz="2250" dirty="0">
                <a:latin typeface="Calibri" panose="020F0502020204030204" pitchFamily="34" charset="0"/>
                <a:ea typeface="Calibri" panose="020F0502020204030204" pitchFamily="34" charset="0"/>
                <a:cs typeface="Times New Roman" panose="02020603050405020304" pitchFamily="18" charset="0"/>
              </a:rPr>
              <a:t>designed in such a way that the evidence emerging from the pilot can be useful  for the programme’s advocacy efforts.  </a:t>
            </a:r>
            <a:endParaRPr lang="en-GB" dirty="0"/>
          </a:p>
        </p:txBody>
      </p:sp>
    </p:spTree>
    <p:extLst>
      <p:ext uri="{BB962C8B-B14F-4D97-AF65-F5344CB8AC3E}">
        <p14:creationId xmlns:p14="http://schemas.microsoft.com/office/powerpoint/2010/main" val="391561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50771C-4F15-F5AC-A489-48C82BD685C6}"/>
              </a:ext>
            </a:extLst>
          </p:cNvPr>
          <p:cNvPicPr>
            <a:picLocks noChangeAspect="1"/>
          </p:cNvPicPr>
          <p:nvPr/>
        </p:nvPicPr>
        <p:blipFill>
          <a:blip r:embed="rId3"/>
          <a:stretch>
            <a:fillRect/>
          </a:stretch>
        </p:blipFill>
        <p:spPr>
          <a:xfrm>
            <a:off x="3297570" y="1268760"/>
            <a:ext cx="5253979" cy="3511322"/>
          </a:xfrm>
          <a:prstGeom prst="rect">
            <a:avLst/>
          </a:prstGeom>
        </p:spPr>
      </p:pic>
      <p:sp>
        <p:nvSpPr>
          <p:cNvPr id="3" name="TextBox 2">
            <a:extLst>
              <a:ext uri="{FF2B5EF4-FFF2-40B4-BE49-F238E27FC236}">
                <a16:creationId xmlns:a16="http://schemas.microsoft.com/office/drawing/2014/main" id="{118CB8B0-3AF0-C9BA-FF59-DD9C3E9774B6}"/>
              </a:ext>
            </a:extLst>
          </p:cNvPr>
          <p:cNvSpPr txBox="1"/>
          <p:nvPr/>
        </p:nvSpPr>
        <p:spPr>
          <a:xfrm>
            <a:off x="1864181" y="187930"/>
            <a:ext cx="1838901" cy="415498"/>
          </a:xfrm>
          <a:prstGeom prst="rect">
            <a:avLst/>
          </a:prstGeom>
          <a:noFill/>
        </p:spPr>
        <p:txBody>
          <a:bodyPr wrap="none" rtlCol="0">
            <a:spAutoFit/>
          </a:bodyPr>
          <a:lstStyle/>
          <a:p>
            <a:r>
              <a:rPr lang="en-GB" sz="2100" b="1" dirty="0"/>
              <a:t>Less project…..</a:t>
            </a:r>
          </a:p>
        </p:txBody>
      </p:sp>
      <p:sp>
        <p:nvSpPr>
          <p:cNvPr id="4" name="TextBox 3">
            <a:extLst>
              <a:ext uri="{FF2B5EF4-FFF2-40B4-BE49-F238E27FC236}">
                <a16:creationId xmlns:a16="http://schemas.microsoft.com/office/drawing/2014/main" id="{7EF7C921-D4C4-D609-976A-0720481A9580}"/>
              </a:ext>
            </a:extLst>
          </p:cNvPr>
          <p:cNvSpPr txBox="1"/>
          <p:nvPr/>
        </p:nvSpPr>
        <p:spPr>
          <a:xfrm>
            <a:off x="7118357" y="5364421"/>
            <a:ext cx="2268442" cy="415498"/>
          </a:xfrm>
          <a:prstGeom prst="rect">
            <a:avLst/>
          </a:prstGeom>
          <a:noFill/>
        </p:spPr>
        <p:txBody>
          <a:bodyPr wrap="none" rtlCol="0">
            <a:spAutoFit/>
          </a:bodyPr>
          <a:lstStyle/>
          <a:p>
            <a:r>
              <a:rPr lang="en-GB" sz="2100" b="1" dirty="0"/>
              <a:t>More experiment?</a:t>
            </a:r>
          </a:p>
        </p:txBody>
      </p:sp>
    </p:spTree>
    <p:extLst>
      <p:ext uri="{BB962C8B-B14F-4D97-AF65-F5344CB8AC3E}">
        <p14:creationId xmlns:p14="http://schemas.microsoft.com/office/powerpoint/2010/main" val="137821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2166-F9B4-B123-A32C-FFFAF41B7AF9}"/>
              </a:ext>
            </a:extLst>
          </p:cNvPr>
          <p:cNvSpPr>
            <a:spLocks noGrp="1"/>
          </p:cNvSpPr>
          <p:nvPr>
            <p:ph type="title"/>
          </p:nvPr>
        </p:nvSpPr>
        <p:spPr>
          <a:xfrm>
            <a:off x="2152650" y="1131095"/>
            <a:ext cx="7886700" cy="660653"/>
          </a:xfrm>
        </p:spPr>
        <p:txBody>
          <a:bodyPr>
            <a:normAutofit fontScale="90000"/>
          </a:bodyPr>
          <a:lstStyle/>
          <a:p>
            <a:pPr algn="ctr"/>
            <a:r>
              <a:rPr lang="en-GB" b="1" dirty="0">
                <a:latin typeface="+mn-lt"/>
              </a:rPr>
              <a:t>Community Procurement </a:t>
            </a:r>
          </a:p>
        </p:txBody>
      </p:sp>
      <p:pic>
        <p:nvPicPr>
          <p:cNvPr id="4" name="Picture 3">
            <a:extLst>
              <a:ext uri="{FF2B5EF4-FFF2-40B4-BE49-F238E27FC236}">
                <a16:creationId xmlns:a16="http://schemas.microsoft.com/office/drawing/2014/main" id="{05B76C4C-7E6A-4EDD-DA2C-A17A29F3E1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486" y="2059519"/>
            <a:ext cx="4400114" cy="2933408"/>
          </a:xfrm>
          <a:prstGeom prst="rect">
            <a:avLst/>
          </a:prstGeom>
        </p:spPr>
      </p:pic>
      <p:pic>
        <p:nvPicPr>
          <p:cNvPr id="5" name="Picture 4">
            <a:extLst>
              <a:ext uri="{FF2B5EF4-FFF2-40B4-BE49-F238E27FC236}">
                <a16:creationId xmlns:a16="http://schemas.microsoft.com/office/drawing/2014/main" id="{AB356FC2-E304-DED3-9F10-C7F05C9DED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0" y="2059518"/>
            <a:ext cx="4400114" cy="2929466"/>
          </a:xfrm>
          <a:prstGeom prst="rect">
            <a:avLst/>
          </a:prstGeom>
        </p:spPr>
      </p:pic>
    </p:spTree>
    <p:extLst>
      <p:ext uri="{BB962C8B-B14F-4D97-AF65-F5344CB8AC3E}">
        <p14:creationId xmlns:p14="http://schemas.microsoft.com/office/powerpoint/2010/main" val="944170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B98D7-8DC9-3973-37DB-A6AA6161FB33}"/>
              </a:ext>
            </a:extLst>
          </p:cNvPr>
          <p:cNvSpPr>
            <a:spLocks noGrp="1"/>
          </p:cNvSpPr>
          <p:nvPr>
            <p:ph type="title"/>
          </p:nvPr>
        </p:nvSpPr>
        <p:spPr>
          <a:xfrm>
            <a:off x="2077287" y="692696"/>
            <a:ext cx="7886700" cy="547608"/>
          </a:xfrm>
        </p:spPr>
        <p:txBody>
          <a:bodyPr>
            <a:normAutofit fontScale="90000"/>
          </a:bodyPr>
          <a:lstStyle/>
          <a:p>
            <a:pPr algn="ctr"/>
            <a:r>
              <a:rPr lang="en-GB" b="1" dirty="0">
                <a:latin typeface="+mn-lt"/>
              </a:rPr>
              <a:t>Solidarity Seasonal Ready Meals</a:t>
            </a:r>
          </a:p>
        </p:txBody>
      </p:sp>
      <p:pic>
        <p:nvPicPr>
          <p:cNvPr id="3" name="Picture 2">
            <a:extLst>
              <a:ext uri="{FF2B5EF4-FFF2-40B4-BE49-F238E27FC236}">
                <a16:creationId xmlns:a16="http://schemas.microsoft.com/office/drawing/2014/main" id="{11B62862-2A91-51FC-B053-4E6F8B1D6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7583" y="1657325"/>
            <a:ext cx="5426111" cy="4069583"/>
          </a:xfrm>
          <a:prstGeom prst="rect">
            <a:avLst/>
          </a:prstGeom>
        </p:spPr>
      </p:pic>
    </p:spTree>
    <p:extLst>
      <p:ext uri="{BB962C8B-B14F-4D97-AF65-F5344CB8AC3E}">
        <p14:creationId xmlns:p14="http://schemas.microsoft.com/office/powerpoint/2010/main" val="1740457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85314-627E-4545-987D-68958A329DE5}"/>
              </a:ext>
            </a:extLst>
          </p:cNvPr>
          <p:cNvSpPr>
            <a:spLocks noGrp="1"/>
          </p:cNvSpPr>
          <p:nvPr>
            <p:ph type="title"/>
          </p:nvPr>
        </p:nvSpPr>
        <p:spPr>
          <a:xfrm>
            <a:off x="2063552" y="692697"/>
            <a:ext cx="7886700" cy="482069"/>
          </a:xfrm>
        </p:spPr>
        <p:txBody>
          <a:bodyPr>
            <a:normAutofit fontScale="90000"/>
          </a:bodyPr>
          <a:lstStyle/>
          <a:p>
            <a:pPr algn="ctr"/>
            <a:r>
              <a:rPr lang="en-GB" b="1" dirty="0">
                <a:latin typeface="+mn-lt"/>
              </a:rPr>
              <a:t>Box scheme leavers’ incentive: </a:t>
            </a:r>
          </a:p>
        </p:txBody>
      </p:sp>
      <p:pic>
        <p:nvPicPr>
          <p:cNvPr id="4" name="Picture 3">
            <a:extLst>
              <a:ext uri="{FF2B5EF4-FFF2-40B4-BE49-F238E27FC236}">
                <a16:creationId xmlns:a16="http://schemas.microsoft.com/office/drawing/2014/main" id="{182906F7-F65C-A71E-87E8-99E56A694A9E}"/>
              </a:ext>
            </a:extLst>
          </p:cNvPr>
          <p:cNvPicPr>
            <a:picLocks noChangeAspect="1"/>
          </p:cNvPicPr>
          <p:nvPr/>
        </p:nvPicPr>
        <p:blipFill>
          <a:blip r:embed="rId3"/>
          <a:stretch>
            <a:fillRect/>
          </a:stretch>
        </p:blipFill>
        <p:spPr>
          <a:xfrm>
            <a:off x="3490385" y="1617641"/>
            <a:ext cx="5211233" cy="4171758"/>
          </a:xfrm>
          <a:prstGeom prst="rect">
            <a:avLst/>
          </a:prstGeom>
        </p:spPr>
      </p:pic>
    </p:spTree>
    <p:extLst>
      <p:ext uri="{BB962C8B-B14F-4D97-AF65-F5344CB8AC3E}">
        <p14:creationId xmlns:p14="http://schemas.microsoft.com/office/powerpoint/2010/main" val="644470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0B47-8244-4C53-7C2A-265297A7E2CE}"/>
              </a:ext>
            </a:extLst>
          </p:cNvPr>
          <p:cNvSpPr>
            <a:spLocks noGrp="1"/>
          </p:cNvSpPr>
          <p:nvPr>
            <p:ph type="title"/>
          </p:nvPr>
        </p:nvSpPr>
        <p:spPr>
          <a:xfrm>
            <a:off x="2711725" y="2000011"/>
            <a:ext cx="3112770" cy="2857976"/>
          </a:xfrm>
        </p:spPr>
        <p:txBody>
          <a:bodyPr>
            <a:normAutofit fontScale="90000"/>
          </a:bodyPr>
          <a:lstStyle/>
          <a:p>
            <a:r>
              <a:rPr lang="en-GB" b="1" dirty="0">
                <a:latin typeface="+mn-lt"/>
              </a:rPr>
              <a:t>How much would a weekly CNFF menu cost?</a:t>
            </a:r>
          </a:p>
        </p:txBody>
      </p:sp>
      <p:pic>
        <p:nvPicPr>
          <p:cNvPr id="3" name="Picture 2">
            <a:extLst>
              <a:ext uri="{FF2B5EF4-FFF2-40B4-BE49-F238E27FC236}">
                <a16:creationId xmlns:a16="http://schemas.microsoft.com/office/drawing/2014/main" id="{0B4744CD-9B76-0D8C-86DD-764286D06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508" y="1150858"/>
            <a:ext cx="3522899" cy="4556284"/>
          </a:xfrm>
          <a:prstGeom prst="rect">
            <a:avLst/>
          </a:prstGeom>
        </p:spPr>
      </p:pic>
    </p:spTree>
    <p:extLst>
      <p:ext uri="{BB962C8B-B14F-4D97-AF65-F5344CB8AC3E}">
        <p14:creationId xmlns:p14="http://schemas.microsoft.com/office/powerpoint/2010/main" val="237833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9DBB38-6B59-4374-55D0-F930348613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0571" y="980729"/>
            <a:ext cx="6470859" cy="3414053"/>
          </a:xfrm>
          <a:prstGeom prst="rect">
            <a:avLst/>
          </a:prstGeom>
        </p:spPr>
      </p:pic>
      <p:sp>
        <p:nvSpPr>
          <p:cNvPr id="8" name="TextBox 7">
            <a:extLst>
              <a:ext uri="{FF2B5EF4-FFF2-40B4-BE49-F238E27FC236}">
                <a16:creationId xmlns:a16="http://schemas.microsoft.com/office/drawing/2014/main" id="{5F5DEEB1-2643-5125-692F-ABD91F9F2D12}"/>
              </a:ext>
            </a:extLst>
          </p:cNvPr>
          <p:cNvSpPr txBox="1"/>
          <p:nvPr/>
        </p:nvSpPr>
        <p:spPr>
          <a:xfrm>
            <a:off x="3647729" y="4869160"/>
            <a:ext cx="4678717" cy="369332"/>
          </a:xfrm>
          <a:prstGeom prst="rect">
            <a:avLst/>
          </a:prstGeom>
          <a:noFill/>
        </p:spPr>
        <p:txBody>
          <a:bodyPr wrap="none" rtlCol="0">
            <a:spAutoFit/>
          </a:bodyPr>
          <a:lstStyle/>
          <a:p>
            <a:r>
              <a:rPr lang="en-GB" b="1" dirty="0"/>
              <a:t>Work together to design and co-produce pilots </a:t>
            </a:r>
          </a:p>
        </p:txBody>
      </p:sp>
    </p:spTree>
    <p:extLst>
      <p:ext uri="{BB962C8B-B14F-4D97-AF65-F5344CB8AC3E}">
        <p14:creationId xmlns:p14="http://schemas.microsoft.com/office/powerpoint/2010/main" val="2291636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3FF94FD-F86B-9876-2E27-421AE34D03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71482" y="23293"/>
            <a:ext cx="6849035" cy="683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040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usting God With Your Future | Northstar Church">
            <a:extLst>
              <a:ext uri="{FF2B5EF4-FFF2-40B4-BE49-F238E27FC236}">
                <a16:creationId xmlns:a16="http://schemas.microsoft.com/office/drawing/2014/main" id="{76504BFA-F179-9880-A510-47A8B27215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5784" y="1124744"/>
            <a:ext cx="8460432" cy="423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81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veling the playing field">
            <a:extLst>
              <a:ext uri="{FF2B5EF4-FFF2-40B4-BE49-F238E27FC236}">
                <a16:creationId xmlns:a16="http://schemas.microsoft.com/office/drawing/2014/main" id="{57164B92-BBB7-6A39-AE30-29F3F7A3FA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0090" y="1340768"/>
            <a:ext cx="6971821"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32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05E6-6804-9B3E-A921-02AAE2410C13}"/>
              </a:ext>
            </a:extLst>
          </p:cNvPr>
          <p:cNvSpPr>
            <a:spLocks noGrp="1"/>
          </p:cNvSpPr>
          <p:nvPr>
            <p:ph type="title"/>
          </p:nvPr>
        </p:nvSpPr>
        <p:spPr>
          <a:xfrm>
            <a:off x="1703512" y="274638"/>
            <a:ext cx="8712968" cy="1786210"/>
          </a:xfrm>
        </p:spPr>
        <p:txBody>
          <a:bodyPr>
            <a:normAutofit/>
          </a:bodyPr>
          <a:lstStyle/>
          <a:p>
            <a:r>
              <a:rPr lang="en-GB" b="1" dirty="0">
                <a:latin typeface="Calibri" panose="020F0502020204030204" pitchFamily="34" charset="0"/>
                <a:ea typeface="Calibri" panose="020F0502020204030204" pitchFamily="34" charset="0"/>
                <a:cs typeface="Calibri" panose="020F0502020204030204" pitchFamily="34" charset="0"/>
              </a:rPr>
              <a:t>What policies and financial interventions might fit the bill</a:t>
            </a:r>
            <a:endParaRPr lang="en-GB" dirty="0"/>
          </a:p>
        </p:txBody>
      </p:sp>
      <p:sp>
        <p:nvSpPr>
          <p:cNvPr id="3" name="Content Placeholder 2">
            <a:extLst>
              <a:ext uri="{FF2B5EF4-FFF2-40B4-BE49-F238E27FC236}">
                <a16:creationId xmlns:a16="http://schemas.microsoft.com/office/drawing/2014/main" id="{FD791EDA-3BD8-FACC-B706-7ED057472BF8}"/>
              </a:ext>
            </a:extLst>
          </p:cNvPr>
          <p:cNvSpPr>
            <a:spLocks noGrp="1"/>
          </p:cNvSpPr>
          <p:nvPr>
            <p:ph idx="1"/>
          </p:nvPr>
        </p:nvSpPr>
        <p:spPr>
          <a:xfrm>
            <a:off x="1775520" y="2060848"/>
            <a:ext cx="8640960" cy="4522514"/>
          </a:xfrm>
        </p:spPr>
        <p:txBody>
          <a:bodyPr>
            <a:normAutofit/>
          </a:bodyPr>
          <a:lstStyle/>
          <a:p>
            <a:pPr marL="514350" indent="-514350">
              <a:buAutoNum type="arabicPeriod"/>
            </a:pPr>
            <a:r>
              <a:rPr lang="en-GB" sz="3200" dirty="0">
                <a:latin typeface="Calibri" panose="020F0502020204030204" pitchFamily="34" charset="0"/>
                <a:ea typeface="Calibri" panose="020F0502020204030204" pitchFamily="34" charset="0"/>
                <a:cs typeface="Calibri" panose="020F0502020204030204" pitchFamily="34" charset="0"/>
              </a:rPr>
              <a:t>Those that recognise and reward ‘public goods’</a:t>
            </a:r>
          </a:p>
          <a:p>
            <a:pPr marL="0" indent="0">
              <a:buNone/>
            </a:pPr>
            <a:r>
              <a:rPr lang="en-GB" sz="3200" dirty="0">
                <a:latin typeface="Calibri" panose="020F0502020204030204" pitchFamily="34" charset="0"/>
                <a:ea typeface="Calibri" panose="020F0502020204030204" pitchFamily="34" charset="0"/>
                <a:cs typeface="Calibri" panose="020F0502020204030204" pitchFamily="34" charset="0"/>
              </a:rPr>
              <a:t> </a:t>
            </a:r>
          </a:p>
          <a:p>
            <a:pPr lvl="1">
              <a:buFont typeface="Wingdings" panose="05000000000000000000" pitchFamily="2" charset="2"/>
              <a:buChar char="Ø"/>
            </a:pPr>
            <a:r>
              <a:rPr lang="en-GB" dirty="0">
                <a:latin typeface="Calibri" panose="020F0502020204030204" pitchFamily="34" charset="0"/>
                <a:ea typeface="Calibri" panose="020F0502020204030204" pitchFamily="34" charset="0"/>
                <a:cs typeface="Calibri" panose="020F0502020204030204" pitchFamily="34" charset="0"/>
              </a:rPr>
              <a:t>Public subsidies that reward health and environmental benefits of sustainable food production through ELMs and other mechanisms. </a:t>
            </a:r>
          </a:p>
          <a:p>
            <a:pPr lvl="1">
              <a:buFont typeface="Wingdings" panose="05000000000000000000" pitchFamily="2" charset="2"/>
              <a:buChar char="Ø"/>
            </a:pPr>
            <a:r>
              <a:rPr lang="en-GB" dirty="0">
                <a:latin typeface="Calibri" panose="020F0502020204030204" pitchFamily="34" charset="0"/>
                <a:ea typeface="Calibri" panose="020F0502020204030204" pitchFamily="34" charset="0"/>
                <a:cs typeface="Calibri" panose="020F0502020204030204" pitchFamily="34" charset="0"/>
              </a:rPr>
              <a:t>Costs of organic certification (fees and staff time) could be  paid through the public purse not by individual producers and processors. </a:t>
            </a:r>
          </a:p>
          <a:p>
            <a:pPr lvl="1">
              <a:buFont typeface="Wingdings" panose="05000000000000000000" pitchFamily="2" charset="2"/>
              <a:buChar char="Ø"/>
            </a:pPr>
            <a:r>
              <a:rPr lang="en-GB" dirty="0">
                <a:latin typeface="Calibri" panose="020F0502020204030204" pitchFamily="34" charset="0"/>
                <a:ea typeface="Calibri" panose="020F0502020204030204" pitchFamily="34" charset="0"/>
                <a:cs typeface="Calibri" panose="020F0502020204030204" pitchFamily="34" charset="0"/>
              </a:rPr>
              <a:t>Targets and funding could increase the proportion of organic, seasonal and fresh produce in public procurement</a:t>
            </a:r>
            <a:endParaRPr lang="en-GB"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9730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1EDA-3BD8-FACC-B706-7ED057472BF8}"/>
              </a:ext>
            </a:extLst>
          </p:cNvPr>
          <p:cNvSpPr>
            <a:spLocks noGrp="1"/>
          </p:cNvSpPr>
          <p:nvPr>
            <p:ph idx="1"/>
          </p:nvPr>
        </p:nvSpPr>
        <p:spPr>
          <a:xfrm>
            <a:off x="1631504" y="296652"/>
            <a:ext cx="8856984" cy="6264696"/>
          </a:xfrm>
        </p:spPr>
        <p:txBody>
          <a:bodyPr>
            <a:normAutofit lnSpcReduction="10000"/>
          </a:bodyPr>
          <a:lstStyle/>
          <a:p>
            <a:pPr marL="457200" lvl="1" indent="0">
              <a:buNone/>
            </a:pPr>
            <a:endParaRPr lang="en-GB" dirty="0">
              <a:latin typeface="Calibri" panose="020F0502020204030204" pitchFamily="34" charset="0"/>
              <a:ea typeface="Calibri" panose="020F0502020204030204" pitchFamily="34" charset="0"/>
              <a:cs typeface="Arial" panose="020B0604020202020204" pitchFamily="34" charset="0"/>
            </a:endParaRPr>
          </a:p>
          <a:p>
            <a:pPr marL="514350" indent="-514350">
              <a:buAutoNum type="arabicPeriod" startAt="2"/>
            </a:pPr>
            <a:r>
              <a:rPr lang="en-GB" dirty="0">
                <a:latin typeface="Calibri" panose="020F0502020204030204" pitchFamily="34" charset="0"/>
                <a:ea typeface="Calibri" panose="020F0502020204030204" pitchFamily="34" charset="0"/>
                <a:cs typeface="Calibri" panose="020F0502020204030204" pitchFamily="34" charset="0"/>
              </a:rPr>
              <a:t>Those that </a:t>
            </a:r>
            <a:r>
              <a:rPr lang="en-GB" sz="3200" dirty="0">
                <a:latin typeface="Calibri" panose="020F0502020204030204" pitchFamily="34" charset="0"/>
                <a:ea typeface="Calibri" panose="020F0502020204030204" pitchFamily="34" charset="0"/>
                <a:cs typeface="Calibri" panose="020F0502020204030204" pitchFamily="34" charset="0"/>
              </a:rPr>
              <a:t>ensure enterprises can no longer externalise the negative impacts of their business</a:t>
            </a:r>
          </a:p>
          <a:p>
            <a:pPr marL="0" indent="0">
              <a:buNone/>
            </a:pPr>
            <a:endParaRPr lang="en-GB" sz="3200" dirty="0">
              <a:latin typeface="Calibri" panose="020F0502020204030204" pitchFamily="34" charset="0"/>
              <a:ea typeface="Calibri" panose="020F0502020204030204" pitchFamily="34" charset="0"/>
              <a:cs typeface="Calibri" panose="020F0502020204030204" pitchFamily="34" charset="0"/>
            </a:endParaRPr>
          </a:p>
          <a:p>
            <a:pPr lvl="1">
              <a:lnSpc>
                <a:spcPct val="106000"/>
              </a:lnSpc>
              <a:buFont typeface="Wingdings" panose="05000000000000000000" pitchFamily="2" charset="2"/>
              <a:buChar char="Ø"/>
            </a:pPr>
            <a:r>
              <a:rPr lang="en-GB" dirty="0">
                <a:latin typeface="Calibri" panose="020F0502020204030204" pitchFamily="34" charset="0"/>
                <a:ea typeface="Calibri" panose="020F0502020204030204" pitchFamily="34" charset="0"/>
                <a:cs typeface="Calibri" panose="020F0502020204030204" pitchFamily="34" charset="0"/>
              </a:rPr>
              <a:t>Carbon taxes that would work to shorten supply chains, reduce transport and distribution along with carbon/fossil fuel dependant inputs </a:t>
            </a:r>
            <a:r>
              <a:rPr lang="en-GB" dirty="0" err="1">
                <a:latin typeface="Calibri" panose="020F0502020204030204" pitchFamily="34" charset="0"/>
                <a:ea typeface="Calibri" panose="020F0502020204030204" pitchFamily="34" charset="0"/>
                <a:cs typeface="Calibri" panose="020F0502020204030204" pitchFamily="34" charset="0"/>
              </a:rPr>
              <a:t>eg</a:t>
            </a:r>
            <a:r>
              <a:rPr lang="en-GB" dirty="0">
                <a:latin typeface="Calibri" panose="020F0502020204030204" pitchFamily="34" charset="0"/>
                <a:ea typeface="Calibri" panose="020F0502020204030204" pitchFamily="34" charset="0"/>
                <a:cs typeface="Calibri" panose="020F0502020204030204" pitchFamily="34" charset="0"/>
              </a:rPr>
              <a:t> artificial fertilisers, pesticide and herbicides (with associated benefits for soil health and biodiversity).  It could also work to disincentivise fossil fuel use on-farm resulting in a rethink of when best to use heavy machinery and automatization. </a:t>
            </a:r>
            <a:endParaRPr lang="en-GB" dirty="0">
              <a:latin typeface="Calibri" panose="020F0502020204030204" pitchFamily="34" charset="0"/>
              <a:ea typeface="Calibri" panose="020F0502020204030204" pitchFamily="34" charset="0"/>
              <a:cs typeface="Arial" panose="020B0604020202020204" pitchFamily="34" charset="0"/>
            </a:endParaRPr>
          </a:p>
          <a:p>
            <a:pPr lvl="1">
              <a:lnSpc>
                <a:spcPct val="106000"/>
              </a:lnSpc>
              <a:buFont typeface="Wingdings" panose="05000000000000000000" pitchFamily="2" charset="2"/>
              <a:buChar char="Ø"/>
            </a:pPr>
            <a:r>
              <a:rPr lang="en-GB" dirty="0">
                <a:latin typeface="Calibri" panose="020F0502020204030204" pitchFamily="34" charset="0"/>
                <a:ea typeface="Calibri" panose="020F0502020204030204" pitchFamily="34" charset="0"/>
                <a:cs typeface="Calibri" panose="020F0502020204030204" pitchFamily="34" charset="0"/>
              </a:rPr>
              <a:t>Regulation, incentives or taxation designed to reduce </a:t>
            </a:r>
            <a:r>
              <a:rPr lang="en-GB" b="1" dirty="0">
                <a:latin typeface="Calibri" panose="020F0502020204030204" pitchFamily="34" charset="0"/>
                <a:ea typeface="Calibri" panose="020F0502020204030204" pitchFamily="34" charset="0"/>
                <a:cs typeface="Calibri" panose="020F0502020204030204" pitchFamily="34" charset="0"/>
              </a:rPr>
              <a:t>food waste and packaging </a:t>
            </a:r>
            <a:r>
              <a:rPr lang="en-GB" dirty="0">
                <a:latin typeface="Calibri" panose="020F0502020204030204" pitchFamily="34" charset="0"/>
                <a:ea typeface="Calibri" panose="020F0502020204030204" pitchFamily="34" charset="0"/>
                <a:cs typeface="Calibri" panose="020F0502020204030204" pitchFamily="34" charset="0"/>
              </a:rPr>
              <a:t>that could lead to shorter supply chains and an increase in seasonal production and consumption. </a:t>
            </a:r>
            <a:endParaRPr lang="en-GB" dirty="0">
              <a:latin typeface="Calibri" panose="020F0502020204030204" pitchFamily="34" charset="0"/>
              <a:ea typeface="Calibri" panose="020F0502020204030204" pitchFamily="34" charset="0"/>
              <a:cs typeface="Arial" panose="020B0604020202020204" pitchFamily="34" charset="0"/>
            </a:endParaRPr>
          </a:p>
          <a:p>
            <a:pPr lvl="1">
              <a:lnSpc>
                <a:spcPct val="106000"/>
              </a:lnSpc>
              <a:buFont typeface="Wingdings" panose="05000000000000000000" pitchFamily="2" charset="2"/>
              <a:buChar char="Ø"/>
            </a:pPr>
            <a:r>
              <a:rPr lang="en-GB" dirty="0">
                <a:latin typeface="Calibri" panose="020F0502020204030204" pitchFamily="34" charset="0"/>
                <a:ea typeface="Calibri" panose="020F0502020204030204" pitchFamily="34" charset="0"/>
                <a:cs typeface="Calibri" panose="020F0502020204030204" pitchFamily="34" charset="0"/>
              </a:rPr>
              <a:t>Regulation and incentives to widen supermarket sourcing specifications that could lead to reductions in waste </a:t>
            </a:r>
            <a:endParaRPr lang="en-GB"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1211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1EDA-3BD8-FACC-B706-7ED057472BF8}"/>
              </a:ext>
            </a:extLst>
          </p:cNvPr>
          <p:cNvSpPr>
            <a:spLocks noGrp="1"/>
          </p:cNvSpPr>
          <p:nvPr>
            <p:ph idx="1"/>
          </p:nvPr>
        </p:nvSpPr>
        <p:spPr>
          <a:xfrm>
            <a:off x="1775520" y="260648"/>
            <a:ext cx="8435280" cy="6408712"/>
          </a:xfrm>
        </p:spPr>
        <p:txBody>
          <a:bodyPr>
            <a:noAutofit/>
          </a:bodyPr>
          <a:lstStyle/>
          <a:p>
            <a:pPr marL="514350" indent="-514350">
              <a:buAutoNum type="arabicPeriod" startAt="3"/>
            </a:pPr>
            <a:r>
              <a:rPr lang="en-GB" sz="2400" dirty="0">
                <a:latin typeface="Calibri" panose="020F0502020204030204" pitchFamily="34" charset="0"/>
                <a:ea typeface="Calibri" panose="020F0502020204030204" pitchFamily="34" charset="0"/>
                <a:cs typeface="Calibri" panose="020F0502020204030204" pitchFamily="34" charset="0"/>
              </a:rPr>
              <a:t>Consumption side measures which r</a:t>
            </a:r>
            <a:r>
              <a:rPr lang="en-GB" sz="2400" dirty="0">
                <a:latin typeface="Calibri" panose="020F0502020204030204" pitchFamily="34" charset="0"/>
                <a:cs typeface="Calibri" panose="020F0502020204030204" pitchFamily="34" charset="0"/>
              </a:rPr>
              <a:t>ecognise the health costs of poor nutrition and the fact that those on low incomes need more financial support if they are to eat well and healthily</a:t>
            </a:r>
          </a:p>
          <a:p>
            <a:pPr marL="0" indent="0">
              <a:buNone/>
            </a:pPr>
            <a:endParaRPr lang="en-GB" sz="2400" dirty="0">
              <a:latin typeface="Calibri" panose="020F0502020204030204" pitchFamily="34" charset="0"/>
              <a:cs typeface="Calibri" panose="020F0502020204030204" pitchFamily="34" charset="0"/>
            </a:endParaRPr>
          </a:p>
          <a:p>
            <a:pPr marL="914400" lvl="1" indent="-514350">
              <a:buFont typeface="Wingdings" panose="05000000000000000000" pitchFamily="2" charset="2"/>
              <a:buChar char="Ø"/>
            </a:pPr>
            <a:r>
              <a:rPr lang="en-GB" dirty="0">
                <a:cs typeface="Calibri" panose="020F0502020204030204" pitchFamily="34" charset="0"/>
              </a:rPr>
              <a:t>Mechanisms such as a wider roll-out of the Healthy Start voucher system, (and an extension of the listed foods to enable purchase of sustainably produced foods) </a:t>
            </a:r>
          </a:p>
          <a:p>
            <a:pPr marL="914400" lvl="1" indent="-514350">
              <a:buFont typeface="Wingdings" panose="05000000000000000000" pitchFamily="2" charset="2"/>
              <a:buChar char="Ø"/>
            </a:pPr>
            <a:r>
              <a:rPr lang="en-GB" dirty="0">
                <a:cs typeface="Calibri" panose="020F0502020204030204" pitchFamily="34" charset="0"/>
              </a:rPr>
              <a:t>A Beetroot Bond (carrot credit?) </a:t>
            </a:r>
            <a:r>
              <a:rPr lang="en-GB" dirty="0" err="1">
                <a:solidFill>
                  <a:srgbClr val="222222"/>
                </a:solidFill>
                <a:cs typeface="Calibri" panose="020F0502020204030204" pitchFamily="34" charset="0"/>
              </a:rPr>
              <a:t>ie</a:t>
            </a:r>
            <a:r>
              <a:rPr lang="en-GB" dirty="0">
                <a:solidFill>
                  <a:srgbClr val="222222"/>
                </a:solidFill>
                <a:cs typeface="Calibri" panose="020F0502020204030204" pitchFamily="34" charset="0"/>
              </a:rPr>
              <a:t> </a:t>
            </a:r>
            <a:r>
              <a:rPr lang="en-GB" dirty="0">
                <a:solidFill>
                  <a:srgbClr val="222222"/>
                </a:solidFill>
              </a:rPr>
              <a:t> monthly dividend to spend on healthy, local food </a:t>
            </a:r>
            <a:r>
              <a:rPr lang="en-GB" dirty="0">
                <a:cs typeface="Calibri" panose="020F0502020204030204" pitchFamily="34" charset="0"/>
              </a:rPr>
              <a:t>as put forward by the RSA</a:t>
            </a:r>
          </a:p>
          <a:p>
            <a:pPr marL="914400" lvl="1" indent="-514350">
              <a:buFont typeface="Wingdings" panose="05000000000000000000" pitchFamily="2" charset="2"/>
              <a:buChar char="Ø"/>
            </a:pPr>
            <a:r>
              <a:rPr lang="en-GB" dirty="0">
                <a:cs typeface="Calibri" panose="020F0502020204030204" pitchFamily="34" charset="0"/>
              </a:rPr>
              <a:t>Increases in welfare (so decent diet can be affordable)</a:t>
            </a:r>
          </a:p>
          <a:p>
            <a:pPr marL="914400" lvl="1" indent="-514350">
              <a:buFont typeface="Wingdings" panose="05000000000000000000" pitchFamily="2" charset="2"/>
              <a:buChar char="Ø"/>
            </a:pPr>
            <a:r>
              <a:rPr lang="en-GB" dirty="0">
                <a:cs typeface="Calibri" panose="020F0502020204030204" pitchFamily="34" charset="0"/>
              </a:rPr>
              <a:t>Increases in min wage or aligning the min wage and real living wage (ditto)</a:t>
            </a:r>
          </a:p>
          <a:p>
            <a:pPr marL="914400" lvl="1" indent="-514350">
              <a:buFont typeface="Wingdings" panose="05000000000000000000" pitchFamily="2" charset="2"/>
              <a:buChar char="Ø"/>
            </a:pPr>
            <a:r>
              <a:rPr lang="en-GB" dirty="0">
                <a:cs typeface="Calibri" panose="020F0502020204030204" pitchFamily="34" charset="0"/>
              </a:rPr>
              <a:t>Universal basic income: which enables all citizens to afford basic foundation of decent food (housing and health) is provided</a:t>
            </a:r>
          </a:p>
        </p:txBody>
      </p:sp>
    </p:spTree>
    <p:extLst>
      <p:ext uri="{BB962C8B-B14F-4D97-AF65-F5344CB8AC3E}">
        <p14:creationId xmlns:p14="http://schemas.microsoft.com/office/powerpoint/2010/main" val="1665099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4449AE-F7EA-4F07-9E6D-D19E071D455D}"/>
              </a:ext>
            </a:extLst>
          </p:cNvPr>
          <p:cNvSpPr>
            <a:spLocks noGrp="1"/>
          </p:cNvSpPr>
          <p:nvPr>
            <p:ph idx="1"/>
          </p:nvPr>
        </p:nvSpPr>
        <p:spPr>
          <a:xfrm>
            <a:off x="2053423" y="1808820"/>
            <a:ext cx="8229600" cy="3240360"/>
          </a:xfrm>
        </p:spPr>
        <p:txBody>
          <a:bodyPr>
            <a:normAutofit/>
          </a:bodyPr>
          <a:lstStyle/>
          <a:p>
            <a:pPr>
              <a:buFont typeface="Wingdings" panose="05000000000000000000" pitchFamily="2" charset="2"/>
              <a:buChar char="Ø"/>
            </a:pPr>
            <a:r>
              <a:rPr lang="en-GB" dirty="0"/>
              <a:t>Processed food/Junk food </a:t>
            </a:r>
          </a:p>
          <a:p>
            <a:pPr>
              <a:buFont typeface="Wingdings" panose="05000000000000000000" pitchFamily="2" charset="2"/>
              <a:buChar char="Ø"/>
            </a:pPr>
            <a:r>
              <a:rPr lang="en-GB" dirty="0"/>
              <a:t>Grain fed and/or processed meat </a:t>
            </a:r>
          </a:p>
          <a:p>
            <a:pPr>
              <a:buFont typeface="Wingdings" panose="05000000000000000000" pitchFamily="2" charset="2"/>
              <a:buChar char="Ø"/>
            </a:pPr>
            <a:r>
              <a:rPr lang="en-GB" dirty="0"/>
              <a:t>Food packaging </a:t>
            </a:r>
          </a:p>
          <a:p>
            <a:pPr>
              <a:buFont typeface="Wingdings" panose="05000000000000000000" pitchFamily="2" charset="2"/>
              <a:buChar char="Ø"/>
            </a:pPr>
            <a:r>
              <a:rPr lang="en-GB" dirty="0"/>
              <a:t>Food waste</a:t>
            </a:r>
          </a:p>
          <a:p>
            <a:pPr>
              <a:buFont typeface="Wingdings" panose="05000000000000000000" pitchFamily="2" charset="2"/>
              <a:buChar char="Ø"/>
            </a:pPr>
            <a:r>
              <a:rPr lang="en-GB" dirty="0"/>
              <a:t>Or all of these?</a:t>
            </a:r>
          </a:p>
          <a:p>
            <a:pPr>
              <a:buFont typeface="Wingdings" panose="05000000000000000000" pitchFamily="2" charset="2"/>
              <a:buChar char="Ø"/>
            </a:pPr>
            <a:r>
              <a:rPr lang="en-GB" dirty="0"/>
              <a:t>Something else?</a:t>
            </a:r>
          </a:p>
          <a:p>
            <a:pPr marL="0" indent="0">
              <a:buNone/>
            </a:pPr>
            <a:endParaRPr lang="en-GB" dirty="0"/>
          </a:p>
        </p:txBody>
      </p:sp>
      <p:sp>
        <p:nvSpPr>
          <p:cNvPr id="6" name="Title 1">
            <a:extLst>
              <a:ext uri="{FF2B5EF4-FFF2-40B4-BE49-F238E27FC236}">
                <a16:creationId xmlns:a16="http://schemas.microsoft.com/office/drawing/2014/main" id="{5CFF9A3A-3522-4258-AB26-3011B2C16D42}"/>
              </a:ext>
            </a:extLst>
          </p:cNvPr>
          <p:cNvSpPr>
            <a:spLocks noGrp="1"/>
          </p:cNvSpPr>
          <p:nvPr>
            <p:ph type="title"/>
          </p:nvPr>
        </p:nvSpPr>
        <p:spPr>
          <a:xfrm>
            <a:off x="1981200" y="274638"/>
            <a:ext cx="8229600" cy="1282154"/>
          </a:xfrm>
        </p:spPr>
        <p:txBody>
          <a:bodyPr>
            <a:normAutofit/>
          </a:bodyPr>
          <a:lstStyle/>
          <a:p>
            <a:r>
              <a:rPr lang="en-GB" sz="2800" b="1" dirty="0"/>
              <a:t>Perhaps a hypothecated tax/levy on ‘bad’ food could be introduced ….</a:t>
            </a:r>
          </a:p>
        </p:txBody>
      </p:sp>
      <p:sp>
        <p:nvSpPr>
          <p:cNvPr id="7" name="Title 1">
            <a:extLst>
              <a:ext uri="{FF2B5EF4-FFF2-40B4-BE49-F238E27FC236}">
                <a16:creationId xmlns:a16="http://schemas.microsoft.com/office/drawing/2014/main" id="{93ECBF76-C27B-4403-A2EA-431F0C84FD06}"/>
              </a:ext>
            </a:extLst>
          </p:cNvPr>
          <p:cNvSpPr txBox="1">
            <a:spLocks/>
          </p:cNvSpPr>
          <p:nvPr/>
        </p:nvSpPr>
        <p:spPr>
          <a:xfrm>
            <a:off x="1703512" y="5422997"/>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t>and the proceeds invested somewhere else in the system that was more useful….eg into food access</a:t>
            </a:r>
          </a:p>
        </p:txBody>
      </p:sp>
    </p:spTree>
    <p:extLst>
      <p:ext uri="{BB962C8B-B14F-4D97-AF65-F5344CB8AC3E}">
        <p14:creationId xmlns:p14="http://schemas.microsoft.com/office/powerpoint/2010/main" val="3071584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504778" y="415207"/>
            <a:ext cx="7115221" cy="2853048"/>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6000" b="1" i="0" u="none" strike="noStrike" cap="none" dirty="0">
                <a:solidFill>
                  <a:srgbClr val="009999"/>
                </a:solidFill>
                <a:latin typeface="Myriad Pro Cond" panose="020B0506030403020204" pitchFamily="34" charset="0"/>
                <a:ea typeface="Century Gothic"/>
                <a:cs typeface="Century Gothic"/>
                <a:sym typeface="Century Gothic"/>
              </a:rPr>
              <a:t>The Accessible Veg Project</a:t>
            </a:r>
            <a:endParaRPr sz="6000" b="1" i="0" u="none" strike="noStrike" cap="none" dirty="0">
              <a:solidFill>
                <a:srgbClr val="009999"/>
              </a:solidFill>
              <a:latin typeface="Myriad Pro Cond" panose="020B0506030403020204" pitchFamily="34" charset="0"/>
              <a:sym typeface="Arial"/>
            </a:endParaRPr>
          </a:p>
          <a:p>
            <a:pPr marL="0" marR="0" lvl="0" indent="0" algn="l" rtl="0">
              <a:lnSpc>
                <a:spcPct val="115000"/>
              </a:lnSpc>
              <a:spcBef>
                <a:spcPts val="0"/>
              </a:spcBef>
              <a:spcAft>
                <a:spcPts val="0"/>
              </a:spcAft>
              <a:buNone/>
            </a:pPr>
            <a:r>
              <a:rPr lang="en-GB" sz="3200" b="0" i="0" u="none" strike="noStrike" cap="none" dirty="0">
                <a:solidFill>
                  <a:srgbClr val="009999"/>
                </a:solidFill>
                <a:latin typeface="Myriad Pro Light" panose="020B0603030403020204" pitchFamily="34" charset="0"/>
                <a:ea typeface="Century Gothic"/>
                <a:cs typeface="Century Gothic"/>
                <a:sym typeface="Century Gothic"/>
              </a:rPr>
              <a:t>A pilot project exploring the barriers and benefits to CSA memberships for food insecure households</a:t>
            </a:r>
            <a:endParaRPr sz="3200" b="0" i="0" u="none" strike="noStrike" cap="none" dirty="0">
              <a:solidFill>
                <a:srgbClr val="009999"/>
              </a:solidFill>
              <a:latin typeface="Myriad Pro Light" panose="020B0603030403020204" pitchFamily="34" charset="0"/>
              <a:sym typeface="Arial"/>
            </a:endParaRPr>
          </a:p>
        </p:txBody>
      </p:sp>
      <p:sp>
        <p:nvSpPr>
          <p:cNvPr id="85" name="Google Shape;85;p1"/>
          <p:cNvSpPr/>
          <p:nvPr/>
        </p:nvSpPr>
        <p:spPr>
          <a:xfrm>
            <a:off x="654341" y="2309253"/>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1"/>
          <p:cNvSpPr/>
          <p:nvPr/>
        </p:nvSpPr>
        <p:spPr>
          <a:xfrm>
            <a:off x="5821959" y="5711630"/>
            <a:ext cx="5943600" cy="615553"/>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chemeClr val="dk1"/>
              </a:buClr>
              <a:buSzPts val="2400"/>
              <a:buFont typeface="Arial"/>
              <a:buNone/>
            </a:pPr>
            <a:r>
              <a:rPr lang="en-GB" sz="24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7F7F7F"/>
              </a:buClr>
              <a:buSzPts val="1000"/>
              <a:buFont typeface="Century Gothic"/>
              <a:buNone/>
            </a:pPr>
            <a:r>
              <a:rPr lang="en-GB" sz="1000" b="0" i="0" u="none" strike="noStrike" cap="none">
                <a:solidFill>
                  <a:srgbClr val="7F7F7F"/>
                </a:solidFill>
                <a:latin typeface="Century Gothic"/>
                <a:ea typeface="Century Gothic"/>
                <a:cs typeface="Century Gothic"/>
                <a:sym typeface="Century Gothic"/>
              </a:rPr>
              <a:t>Picture: SLADE FARM ORGANICS </a:t>
            </a:r>
            <a:endParaRPr sz="1800" b="0" i="0" u="none" strike="noStrike" cap="none">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2083479B-6F64-A937-0276-6125CE6924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7145" y="423917"/>
            <a:ext cx="4080431" cy="2015348"/>
          </a:xfrm>
          <a:prstGeom prst="rect">
            <a:avLst/>
          </a:prstGeom>
        </p:spPr>
      </p:pic>
      <p:sp>
        <p:nvSpPr>
          <p:cNvPr id="11" name="Rectangle: Rounded Corners 10">
            <a:extLst>
              <a:ext uri="{FF2B5EF4-FFF2-40B4-BE49-F238E27FC236}">
                <a16:creationId xmlns:a16="http://schemas.microsoft.com/office/drawing/2014/main" id="{9D3DAA0C-3744-39F0-9A2A-1385677962DB}"/>
              </a:ext>
            </a:extLst>
          </p:cNvPr>
          <p:cNvSpPr/>
          <p:nvPr/>
        </p:nvSpPr>
        <p:spPr>
          <a:xfrm>
            <a:off x="4647303" y="3387765"/>
            <a:ext cx="2528047" cy="2528047"/>
          </a:xfrm>
          <a:prstGeom prst="roundRect">
            <a:avLst/>
          </a:prstGeom>
          <a:blipFill dpi="0" rotWithShape="1">
            <a:blip r:embed="rId4">
              <a:extLst>
                <a:ext uri="{28A0092B-C50C-407E-A947-70E740481C1C}">
                  <a14:useLocalDpi xmlns:a14="http://schemas.microsoft.com/office/drawing/2010/main"/>
                </a:ext>
              </a:extLst>
            </a:blip>
            <a:srcRect/>
            <a:stretch>
              <a:fillRect/>
            </a:stretch>
          </a:blipFill>
          <a:ln w="762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B1770AC-1F94-41E5-7273-C7F723F77057}"/>
              </a:ext>
            </a:extLst>
          </p:cNvPr>
          <p:cNvSpPr/>
          <p:nvPr/>
        </p:nvSpPr>
        <p:spPr>
          <a:xfrm>
            <a:off x="7529735" y="3387764"/>
            <a:ext cx="2528047" cy="2528047"/>
          </a:xfrm>
          <a:prstGeom prst="roundRect">
            <a:avLst/>
          </a:prstGeom>
          <a:blipFill dpi="0" rotWithShape="1">
            <a:blip r:embed="rId5" cstate="screen">
              <a:extLst>
                <a:ext uri="{28A0092B-C50C-407E-A947-70E740481C1C}">
                  <a14:useLocalDpi xmlns:a14="http://schemas.microsoft.com/office/drawing/2010/main"/>
                </a:ext>
              </a:extLst>
            </a:blip>
            <a:srcRect/>
            <a:stretch>
              <a:fillRect/>
            </a:stretch>
          </a:blipFill>
          <a:ln w="762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45DEAD5-AE14-AA52-BA5C-408BCBA1BF98}"/>
              </a:ext>
            </a:extLst>
          </p:cNvPr>
          <p:cNvSpPr/>
          <p:nvPr/>
        </p:nvSpPr>
        <p:spPr>
          <a:xfrm>
            <a:off x="1764871" y="3387763"/>
            <a:ext cx="2528047" cy="2528047"/>
          </a:xfrm>
          <a:prstGeom prst="roundRect">
            <a:avLst/>
          </a:prstGeom>
          <a:blipFill dpi="0" rotWithShape="1">
            <a:blip r:embed="rId6">
              <a:extLst>
                <a:ext uri="{28A0092B-C50C-407E-A947-70E740481C1C}">
                  <a14:useLocalDpi xmlns:a14="http://schemas.microsoft.com/office/drawing/2010/main"/>
                </a:ext>
              </a:extLst>
            </a:blip>
            <a:srcRect/>
            <a:stretch>
              <a:fillRect/>
            </a:stretch>
          </a:blipFill>
          <a:ln w="762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3a8e1744b0_1_51"/>
          <p:cNvSpPr txBox="1">
            <a:spLocks noGrp="1"/>
          </p:cNvSpPr>
          <p:nvPr>
            <p:ph type="ctrTitle"/>
          </p:nvPr>
        </p:nvSpPr>
        <p:spPr>
          <a:xfrm>
            <a:off x="1895731" y="295430"/>
            <a:ext cx="7777241" cy="608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C00000"/>
              </a:buClr>
              <a:buSzPts val="2400"/>
              <a:buFont typeface="Century Gothic"/>
              <a:buNone/>
            </a:pPr>
            <a:r>
              <a:rPr lang="en-GB" sz="4000" b="1" dirty="0">
                <a:solidFill>
                  <a:srgbClr val="008080"/>
                </a:solidFill>
                <a:latin typeface="Myriad Pro" panose="020B0503030403020204" pitchFamily="34" charset="0"/>
                <a:ea typeface="Century Gothic"/>
                <a:cs typeface="Century Gothic"/>
                <a:sym typeface="Century Gothic"/>
              </a:rPr>
              <a:t>Project partners</a:t>
            </a:r>
            <a:endParaRPr sz="4000" dirty="0">
              <a:solidFill>
                <a:srgbClr val="008080"/>
              </a:solidFill>
              <a:latin typeface="Myriad Pro" panose="020B0503030403020204" pitchFamily="34" charset="0"/>
            </a:endParaRPr>
          </a:p>
        </p:txBody>
      </p:sp>
      <p:sp>
        <p:nvSpPr>
          <p:cNvPr id="194" name="Google Shape;194;g13a8e1744b0_1_51"/>
          <p:cNvSpPr/>
          <p:nvPr/>
        </p:nvSpPr>
        <p:spPr>
          <a:xfrm>
            <a:off x="6383634" y="1188245"/>
            <a:ext cx="2214761" cy="487925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800" b="1" dirty="0" err="1">
                <a:latin typeface="Myriad Pro" panose="020B0503030403020204" pitchFamily="34" charset="0"/>
              </a:rPr>
              <a:t>Henbant</a:t>
            </a:r>
            <a:endParaRPr lang="en-GB" sz="1800" b="1" dirty="0">
              <a:latin typeface="Myriad Pro" panose="020B0503030403020204" pitchFamily="34" charset="0"/>
            </a:endParaRPr>
          </a:p>
          <a:p>
            <a:pPr marL="0" lvl="0" indent="0" algn="l" rtl="0">
              <a:spcBef>
                <a:spcPts val="0"/>
              </a:spcBef>
              <a:spcAft>
                <a:spcPts val="0"/>
              </a:spcAft>
              <a:buNone/>
            </a:pPr>
            <a:r>
              <a:rPr lang="en-GB" sz="1800" dirty="0">
                <a:latin typeface="Myriad Pro" panose="020B0503030403020204" pitchFamily="34" charset="0"/>
              </a:rPr>
              <a:t>Caernarfon</a:t>
            </a:r>
          </a:p>
          <a:p>
            <a:pPr marL="0" lvl="0" indent="0" algn="l" rtl="0">
              <a:spcBef>
                <a:spcPts val="0"/>
              </a:spcBef>
              <a:spcAft>
                <a:spcPts val="0"/>
              </a:spcAft>
              <a:buNone/>
            </a:pPr>
            <a:r>
              <a:rPr lang="en-GB" sz="1800" dirty="0">
                <a:latin typeface="Myriad Pro" panose="020B0503030403020204" pitchFamily="34" charset="0"/>
              </a:rPr>
              <a:t>North Wales</a:t>
            </a:r>
          </a:p>
          <a:p>
            <a:pPr marL="0" lvl="0" indent="0" algn="l" rtl="0">
              <a:spcBef>
                <a:spcPts val="0"/>
              </a:spcBef>
              <a:spcAft>
                <a:spcPts val="0"/>
              </a:spcAft>
              <a:buNone/>
            </a:pPr>
            <a:endParaRPr lang="en-GB" sz="1800" dirty="0">
              <a:latin typeface="Myriad Pro" panose="020B0503030403020204" pitchFamily="34" charset="0"/>
            </a:endParaRPr>
          </a:p>
          <a:p>
            <a:pPr marL="0" lvl="0" indent="0" algn="l" rtl="0">
              <a:spcBef>
                <a:spcPts val="0"/>
              </a:spcBef>
              <a:spcAft>
                <a:spcPts val="0"/>
              </a:spcAft>
              <a:buNone/>
            </a:pPr>
            <a:r>
              <a:rPr lang="en-GB" sz="1800" dirty="0">
                <a:latin typeface="Myriad Pro" panose="020B0503030403020204" pitchFamily="34" charset="0"/>
              </a:rPr>
              <a:t>https://</a:t>
            </a:r>
            <a:r>
              <a:rPr lang="en-GB" sz="1800" dirty="0" err="1">
                <a:latin typeface="Myriad Pro" panose="020B0503030403020204" pitchFamily="34" charset="0"/>
              </a:rPr>
              <a:t>www.henbant.org</a:t>
            </a:r>
            <a:r>
              <a:rPr lang="en-GB" sz="1800" dirty="0">
                <a:latin typeface="Myriad Pro" panose="020B0503030403020204" pitchFamily="34" charset="0"/>
              </a:rPr>
              <a:t>/</a:t>
            </a:r>
          </a:p>
          <a:p>
            <a:pPr marL="0" lvl="0" indent="0" algn="l" rtl="0">
              <a:spcBef>
                <a:spcPts val="0"/>
              </a:spcBef>
              <a:spcAft>
                <a:spcPts val="0"/>
              </a:spcAft>
              <a:buNone/>
            </a:pPr>
            <a:endParaRPr lang="nl-NL" sz="1800" b="1" dirty="0">
              <a:latin typeface="Myriad Pro" panose="020B0503030403020204" pitchFamily="34" charset="0"/>
            </a:endParaRPr>
          </a:p>
          <a:p>
            <a:pPr marL="0" lvl="0" indent="0" algn="l" rtl="0">
              <a:spcBef>
                <a:spcPts val="0"/>
              </a:spcBef>
              <a:spcAft>
                <a:spcPts val="0"/>
              </a:spcAft>
              <a:buNone/>
            </a:pPr>
            <a:endParaRPr lang="nl-NL" sz="1800" b="1" dirty="0">
              <a:latin typeface="Myriad Pro" panose="020B0503030403020204" pitchFamily="34" charset="0"/>
            </a:endParaRPr>
          </a:p>
          <a:p>
            <a:pPr marL="0" lvl="0" indent="0" algn="l" rtl="0">
              <a:spcBef>
                <a:spcPts val="0"/>
              </a:spcBef>
              <a:spcAft>
                <a:spcPts val="0"/>
              </a:spcAft>
              <a:buNone/>
            </a:pPr>
            <a:endParaRPr lang="nl-NL" sz="1800" b="1" dirty="0">
              <a:latin typeface="Myriad Pro" panose="020B0503030403020204" pitchFamily="34" charset="0"/>
            </a:endParaRPr>
          </a:p>
          <a:p>
            <a:pPr marL="0" lvl="0" indent="0" algn="l" rtl="0">
              <a:spcBef>
                <a:spcPts val="0"/>
              </a:spcBef>
              <a:spcAft>
                <a:spcPts val="0"/>
              </a:spcAft>
              <a:buNone/>
            </a:pPr>
            <a:r>
              <a:rPr lang="nl-NL" sz="1800" b="1" dirty="0">
                <a:latin typeface="Myriad Pro" panose="020B0503030403020204" pitchFamily="34" charset="0"/>
              </a:rPr>
              <a:t>Glasbren</a:t>
            </a:r>
          </a:p>
          <a:p>
            <a:pPr marL="0" lvl="0" indent="0" algn="l" rtl="0">
              <a:spcBef>
                <a:spcPts val="0"/>
              </a:spcBef>
              <a:spcAft>
                <a:spcPts val="0"/>
              </a:spcAft>
              <a:buNone/>
            </a:pPr>
            <a:r>
              <a:rPr lang="nl-NL" sz="1800" dirty="0" err="1">
                <a:latin typeface="Myriad Pro" panose="020B0503030403020204" pitchFamily="34" charset="0"/>
              </a:rPr>
              <a:t>Carmarthen</a:t>
            </a:r>
            <a:endParaRPr lang="nl-NL" sz="1800" dirty="0">
              <a:latin typeface="Myriad Pro" panose="020B0503030403020204" pitchFamily="34" charset="0"/>
            </a:endParaRPr>
          </a:p>
          <a:p>
            <a:pPr marL="0" lvl="0" indent="0" algn="l" rtl="0">
              <a:spcBef>
                <a:spcPts val="0"/>
              </a:spcBef>
              <a:spcAft>
                <a:spcPts val="0"/>
              </a:spcAft>
              <a:buNone/>
            </a:pPr>
            <a:r>
              <a:rPr lang="nl-NL" sz="1800" dirty="0">
                <a:latin typeface="Myriad Pro" panose="020B0503030403020204" pitchFamily="34" charset="0"/>
              </a:rPr>
              <a:t>West Wales</a:t>
            </a:r>
          </a:p>
          <a:p>
            <a:pPr marL="0" lvl="0" indent="0" algn="l" rtl="0">
              <a:spcBef>
                <a:spcPts val="0"/>
              </a:spcBef>
              <a:spcAft>
                <a:spcPts val="0"/>
              </a:spcAft>
              <a:buNone/>
            </a:pPr>
            <a:endParaRPr lang="nl-NL" sz="1800" dirty="0">
              <a:latin typeface="Myriad Pro" panose="020B0503030403020204" pitchFamily="34" charset="0"/>
            </a:endParaRPr>
          </a:p>
          <a:p>
            <a:pPr marL="0" lvl="0" indent="0" algn="l" rtl="0">
              <a:spcBef>
                <a:spcPts val="0"/>
              </a:spcBef>
              <a:spcAft>
                <a:spcPts val="0"/>
              </a:spcAft>
              <a:buNone/>
            </a:pPr>
            <a:r>
              <a:rPr lang="nl-NL" sz="1800" dirty="0" err="1">
                <a:latin typeface="Myriad Pro" panose="020B0503030403020204" pitchFamily="34" charset="0"/>
              </a:rPr>
              <a:t>https</a:t>
            </a:r>
            <a:r>
              <a:rPr lang="nl-NL" sz="1800" dirty="0">
                <a:latin typeface="Myriad Pro" panose="020B0503030403020204" pitchFamily="34" charset="0"/>
              </a:rPr>
              <a:t>://www.glasbren.org.uk/</a:t>
            </a:r>
          </a:p>
          <a:p>
            <a:pPr marL="0" lvl="0" indent="0" algn="l" rtl="0">
              <a:spcBef>
                <a:spcPts val="0"/>
              </a:spcBef>
              <a:spcAft>
                <a:spcPts val="0"/>
              </a:spcAft>
              <a:buNone/>
            </a:pPr>
            <a:endParaRPr lang="en-US" sz="1800" b="1" dirty="0">
              <a:latin typeface="Myriad Pro" panose="020B0503030403020204" pitchFamily="34" charset="0"/>
            </a:endParaRPr>
          </a:p>
        </p:txBody>
      </p:sp>
      <p:sp>
        <p:nvSpPr>
          <p:cNvPr id="195" name="Google Shape;195;g13a8e1744b0_1_51"/>
          <p:cNvSpPr txBox="1"/>
          <p:nvPr/>
        </p:nvSpPr>
        <p:spPr>
          <a:xfrm>
            <a:off x="518427" y="1319566"/>
            <a:ext cx="2630424" cy="46166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latin typeface="Myriad Pro" panose="020B0503030403020204" pitchFamily="34" charset="0"/>
              </a:rPr>
              <a:t>Slade Farm Organics</a:t>
            </a:r>
            <a:endParaRPr sz="1800" b="1" dirty="0">
              <a:latin typeface="Myriad Pro" panose="020B0503030403020204" pitchFamily="34" charset="0"/>
            </a:endParaRPr>
          </a:p>
          <a:p>
            <a:pPr marL="0" lvl="0" indent="0" algn="l" rtl="0">
              <a:spcBef>
                <a:spcPts val="0"/>
              </a:spcBef>
              <a:spcAft>
                <a:spcPts val="0"/>
              </a:spcAft>
              <a:buNone/>
            </a:pPr>
            <a:r>
              <a:rPr lang="en-GB" sz="1800" dirty="0">
                <a:latin typeface="Myriad Pro" panose="020B0503030403020204" pitchFamily="34" charset="0"/>
              </a:rPr>
              <a:t>Vale of Glamorgan</a:t>
            </a:r>
          </a:p>
          <a:p>
            <a:pPr marL="0" lvl="0" indent="0" algn="l" rtl="0">
              <a:spcBef>
                <a:spcPts val="0"/>
              </a:spcBef>
              <a:spcAft>
                <a:spcPts val="0"/>
              </a:spcAft>
              <a:buNone/>
            </a:pPr>
            <a:r>
              <a:rPr lang="en-GB" sz="1800" dirty="0">
                <a:latin typeface="Myriad Pro" panose="020B0503030403020204" pitchFamily="34" charset="0"/>
              </a:rPr>
              <a:t>South Wales</a:t>
            </a:r>
          </a:p>
          <a:p>
            <a:pPr marL="0" lvl="0" indent="0" algn="l" rtl="0">
              <a:spcBef>
                <a:spcPts val="0"/>
              </a:spcBef>
              <a:spcAft>
                <a:spcPts val="0"/>
              </a:spcAft>
              <a:buNone/>
            </a:pPr>
            <a:endParaRPr lang="en-GB" sz="1800" dirty="0">
              <a:latin typeface="Myriad Pro" panose="020B0503030403020204" pitchFamily="34" charset="0"/>
              <a:hlinkClick r:id="" action="ppaction://noaction"/>
            </a:endParaRPr>
          </a:p>
          <a:p>
            <a:pPr marL="0" lvl="0" indent="0" algn="l" rtl="0">
              <a:spcBef>
                <a:spcPts val="0"/>
              </a:spcBef>
              <a:spcAft>
                <a:spcPts val="0"/>
              </a:spcAft>
              <a:buNone/>
            </a:pPr>
            <a:r>
              <a:rPr lang="en-GB" sz="1800" dirty="0">
                <a:latin typeface="Myriad Pro" panose="020B0503030403020204" pitchFamily="34" charset="0"/>
                <a:hlinkClick r:id="" action="ppaction://noaction"/>
              </a:rPr>
              <a:t>https://www.sladefarmorganics.com/slade-farm-veg-bag</a:t>
            </a:r>
            <a:endParaRPr lang="en-GB" sz="1800" dirty="0">
              <a:latin typeface="Myriad Pro" panose="020B0503030403020204" pitchFamily="34" charset="0"/>
            </a:endParaRPr>
          </a:p>
          <a:p>
            <a:pPr marL="0" lvl="0" indent="0" algn="l" rtl="0">
              <a:spcBef>
                <a:spcPts val="0"/>
              </a:spcBef>
              <a:spcAft>
                <a:spcPts val="0"/>
              </a:spcAft>
              <a:buNone/>
            </a:pPr>
            <a:endParaRPr lang="en-GB" sz="1800" dirty="0">
              <a:latin typeface="Myriad Pro" panose="020B0503030403020204" pitchFamily="34" charset="0"/>
            </a:endParaRPr>
          </a:p>
          <a:p>
            <a:pPr marL="0" lvl="0" indent="0" algn="l" rtl="0">
              <a:spcBef>
                <a:spcPts val="0"/>
              </a:spcBef>
              <a:spcAft>
                <a:spcPts val="0"/>
              </a:spcAft>
              <a:buNone/>
            </a:pPr>
            <a:endParaRPr sz="1800" dirty="0">
              <a:latin typeface="Myriad Pro" panose="020B0503030403020204" pitchFamily="34" charset="0"/>
            </a:endParaRPr>
          </a:p>
          <a:p>
            <a:pPr marL="0" lvl="0" indent="0" algn="l" rtl="0">
              <a:spcBef>
                <a:spcPts val="0"/>
              </a:spcBef>
              <a:spcAft>
                <a:spcPts val="0"/>
              </a:spcAft>
              <a:buNone/>
            </a:pPr>
            <a:r>
              <a:rPr lang="en-GB" sz="1800" b="1" dirty="0">
                <a:latin typeface="Myriad Pro" panose="020B0503030403020204" pitchFamily="34" charset="0"/>
              </a:rPr>
              <a:t>Ash &amp; Elm Horticulture</a:t>
            </a:r>
            <a:endParaRPr sz="1800" b="1" dirty="0">
              <a:latin typeface="Myriad Pro" panose="020B0503030403020204" pitchFamily="34" charset="0"/>
            </a:endParaRPr>
          </a:p>
          <a:p>
            <a:pPr marL="0" lvl="0" indent="0" algn="l" rtl="0">
              <a:spcBef>
                <a:spcPts val="0"/>
              </a:spcBef>
              <a:spcAft>
                <a:spcPts val="0"/>
              </a:spcAft>
              <a:buNone/>
            </a:pPr>
            <a:r>
              <a:rPr lang="en-GB" sz="1800" dirty="0">
                <a:latin typeface="Myriad Pro" panose="020B0503030403020204" pitchFamily="34" charset="0"/>
              </a:rPr>
              <a:t>Llanidloes</a:t>
            </a:r>
          </a:p>
          <a:p>
            <a:pPr marL="0" lvl="0" indent="0" algn="l" rtl="0">
              <a:spcBef>
                <a:spcPts val="0"/>
              </a:spcBef>
              <a:spcAft>
                <a:spcPts val="0"/>
              </a:spcAft>
              <a:buNone/>
            </a:pPr>
            <a:r>
              <a:rPr lang="en-GB" sz="1800" dirty="0">
                <a:latin typeface="Myriad Pro" panose="020B0503030403020204" pitchFamily="34" charset="0"/>
              </a:rPr>
              <a:t>Mid Wales</a:t>
            </a:r>
          </a:p>
          <a:p>
            <a:pPr marL="0" lvl="0" indent="0" algn="l" rtl="0">
              <a:spcBef>
                <a:spcPts val="0"/>
              </a:spcBef>
              <a:spcAft>
                <a:spcPts val="0"/>
              </a:spcAft>
              <a:buNone/>
            </a:pPr>
            <a:endParaRPr lang="en-GB" sz="1800" dirty="0">
              <a:latin typeface="Myriad Pro" panose="020B0503030403020204" pitchFamily="34" charset="0"/>
            </a:endParaRPr>
          </a:p>
          <a:p>
            <a:pPr marL="0" lvl="0" indent="0" algn="l" rtl="0">
              <a:spcBef>
                <a:spcPts val="0"/>
              </a:spcBef>
              <a:spcAft>
                <a:spcPts val="0"/>
              </a:spcAft>
              <a:buNone/>
            </a:pPr>
            <a:r>
              <a:rPr lang="en-GB" sz="1800" dirty="0">
                <a:latin typeface="Myriad Pro" panose="020B0503030403020204" pitchFamily="34" charset="0"/>
              </a:rPr>
              <a:t>https://www.ashandelmhorticulture.co.uk/</a:t>
            </a:r>
            <a:endParaRPr sz="1800" dirty="0">
              <a:latin typeface="Myriad Pro" panose="020B0503030403020204" pitchFamily="34" charset="0"/>
            </a:endParaRPr>
          </a:p>
          <a:p>
            <a:pPr marL="0" lvl="0" indent="0" algn="l" rtl="0">
              <a:spcBef>
                <a:spcPts val="0"/>
              </a:spcBef>
              <a:spcAft>
                <a:spcPts val="0"/>
              </a:spcAft>
              <a:buNone/>
            </a:pPr>
            <a:endParaRPr sz="1800" dirty="0">
              <a:latin typeface="Myriad Pro" panose="020B0503030403020204" pitchFamily="34" charset="0"/>
            </a:endParaRPr>
          </a:p>
        </p:txBody>
      </p:sp>
      <p:pic>
        <p:nvPicPr>
          <p:cNvPr id="1028" name="Picture 4" descr="No photo description available.">
            <a:extLst>
              <a:ext uri="{FF2B5EF4-FFF2-40B4-BE49-F238E27FC236}">
                <a16:creationId xmlns:a16="http://schemas.microsoft.com/office/drawing/2014/main" id="{C876719A-9370-4548-B12F-8B4DACFD84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5366" y="1274356"/>
            <a:ext cx="2132549" cy="21325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33940BF7-EF96-FB4A-9AC4-62EDAA5CD6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8127" y="3812134"/>
            <a:ext cx="2132548" cy="14959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y be an image of 4 people and nature">
            <a:extLst>
              <a:ext uri="{FF2B5EF4-FFF2-40B4-BE49-F238E27FC236}">
                <a16:creationId xmlns:a16="http://schemas.microsoft.com/office/drawing/2014/main" id="{15A4DA68-DEB3-754F-B06B-2A2618A5CD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50997" y="1321315"/>
            <a:ext cx="2134029" cy="21325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photo description available.">
            <a:extLst>
              <a:ext uri="{FF2B5EF4-FFF2-40B4-BE49-F238E27FC236}">
                <a16:creationId xmlns:a16="http://schemas.microsoft.com/office/drawing/2014/main" id="{9D1FF1E0-86D4-5940-8056-7D7D435ACA7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50997" y="3812133"/>
            <a:ext cx="2243951" cy="14959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05231D-6430-A54B-A2AB-409EDC8C1B97}"/>
              </a:ext>
            </a:extLst>
          </p:cNvPr>
          <p:cNvSpPr txBox="1"/>
          <p:nvPr/>
        </p:nvSpPr>
        <p:spPr>
          <a:xfrm>
            <a:off x="518427" y="5847017"/>
            <a:ext cx="4829488" cy="1077218"/>
          </a:xfrm>
          <a:prstGeom prst="rect">
            <a:avLst/>
          </a:prstGeom>
          <a:noFill/>
        </p:spPr>
        <p:txBody>
          <a:bodyPr wrap="square" rtlCol="0">
            <a:spAutoFit/>
          </a:bodyPr>
          <a:lstStyle/>
          <a:p>
            <a:pPr marL="0" lvl="0" indent="0" algn="l" rtl="0">
              <a:spcBef>
                <a:spcPts val="0"/>
              </a:spcBef>
              <a:spcAft>
                <a:spcPts val="0"/>
              </a:spcAft>
              <a:buNone/>
            </a:pPr>
            <a:r>
              <a:rPr lang="en-US" sz="1800" b="1" dirty="0">
                <a:latin typeface="Myriad Pro" panose="020B0503030403020204" pitchFamily="34" charset="0"/>
              </a:rPr>
              <a:t>Splice Child and Family Project Ltd Charity</a:t>
            </a:r>
          </a:p>
          <a:p>
            <a:pPr marL="0" lvl="0" indent="0" algn="l" rtl="0">
              <a:spcBef>
                <a:spcPts val="0"/>
              </a:spcBef>
              <a:spcAft>
                <a:spcPts val="0"/>
              </a:spcAft>
              <a:buNone/>
            </a:pPr>
            <a:r>
              <a:rPr lang="en-US" sz="1800" dirty="0">
                <a:latin typeface="Myriad Pro" panose="020B0503030403020204" pitchFamily="34" charset="0"/>
              </a:rPr>
              <a:t>https://</a:t>
            </a:r>
            <a:r>
              <a:rPr lang="en-US" sz="1800" dirty="0" err="1">
                <a:latin typeface="Myriad Pro" panose="020B0503030403020204" pitchFamily="34" charset="0"/>
              </a:rPr>
              <a:t>www.spliceproject.co.uk</a:t>
            </a:r>
            <a:r>
              <a:rPr lang="en-US" sz="1800" dirty="0">
                <a:latin typeface="Myriad Pro" panose="020B0503030403020204" pitchFamily="34" charset="0"/>
              </a:rPr>
              <a:t>/</a:t>
            </a:r>
          </a:p>
          <a:p>
            <a:pPr marL="0" lvl="0" indent="0" algn="l" rtl="0">
              <a:spcBef>
                <a:spcPts val="0"/>
              </a:spcBef>
              <a:spcAft>
                <a:spcPts val="0"/>
              </a:spcAft>
              <a:buNone/>
            </a:pPr>
            <a:endParaRPr lang="en-US" sz="1400" dirty="0">
              <a:latin typeface="Myriad Pro" panose="020B0503030403020204" pitchFamily="34" charset="0"/>
            </a:endParaRPr>
          </a:p>
          <a:p>
            <a:endParaRPr lang="en-US" dirty="0"/>
          </a:p>
        </p:txBody>
      </p:sp>
      <p:sp>
        <p:nvSpPr>
          <p:cNvPr id="8" name="TextBox 7">
            <a:extLst>
              <a:ext uri="{FF2B5EF4-FFF2-40B4-BE49-F238E27FC236}">
                <a16:creationId xmlns:a16="http://schemas.microsoft.com/office/drawing/2014/main" id="{CC6AF569-431E-974A-9E82-82D6F0E5FF51}"/>
              </a:ext>
            </a:extLst>
          </p:cNvPr>
          <p:cNvSpPr txBox="1"/>
          <p:nvPr/>
        </p:nvSpPr>
        <p:spPr>
          <a:xfrm>
            <a:off x="6096000" y="5847017"/>
            <a:ext cx="4541628" cy="861774"/>
          </a:xfrm>
          <a:prstGeom prst="rect">
            <a:avLst/>
          </a:prstGeom>
          <a:noFill/>
        </p:spPr>
        <p:txBody>
          <a:bodyPr wrap="none" rtlCol="0">
            <a:spAutoFit/>
          </a:bodyPr>
          <a:lstStyle/>
          <a:p>
            <a:pPr marL="0" lvl="0" indent="0" algn="l" rtl="0">
              <a:spcBef>
                <a:spcPts val="0"/>
              </a:spcBef>
              <a:spcAft>
                <a:spcPts val="0"/>
              </a:spcAft>
              <a:buNone/>
            </a:pPr>
            <a:r>
              <a:rPr lang="en-US" sz="1800" b="1" dirty="0" err="1">
                <a:latin typeface="Myriad Pro" panose="020B0503030403020204" pitchFamily="34" charset="0"/>
              </a:rPr>
              <a:t>Siop</a:t>
            </a:r>
            <a:r>
              <a:rPr lang="en-US" sz="1800" b="1" dirty="0">
                <a:latin typeface="Myriad Pro" panose="020B0503030403020204" pitchFamily="34" charset="0"/>
              </a:rPr>
              <a:t> Griffiths </a:t>
            </a:r>
            <a:r>
              <a:rPr lang="en-US" sz="1800" b="1" dirty="0" err="1">
                <a:latin typeface="Myriad Pro" panose="020B0503030403020204" pitchFamily="34" charset="0"/>
              </a:rPr>
              <a:t>Cyf</a:t>
            </a:r>
            <a:endParaRPr lang="en-US" sz="1800" b="1" dirty="0">
              <a:latin typeface="Myriad Pro" panose="020B0503030403020204" pitchFamily="34" charset="0"/>
            </a:endParaRPr>
          </a:p>
          <a:p>
            <a:pPr marL="0" lvl="0" indent="0" algn="l" rtl="0">
              <a:spcBef>
                <a:spcPts val="0"/>
              </a:spcBef>
              <a:spcAft>
                <a:spcPts val="0"/>
              </a:spcAft>
              <a:buNone/>
            </a:pPr>
            <a:r>
              <a:rPr lang="en-US" sz="1800" dirty="0">
                <a:latin typeface="Myriad Pro" panose="020B0503030403020204" pitchFamily="34" charset="0"/>
              </a:rPr>
              <a:t>https://</a:t>
            </a:r>
            <a:r>
              <a:rPr lang="en-US" sz="1800" dirty="0" err="1">
                <a:latin typeface="Myriad Pro" panose="020B0503030403020204" pitchFamily="34" charset="0"/>
              </a:rPr>
              <a:t>www.yrorsaf.cymru</a:t>
            </a:r>
            <a:r>
              <a:rPr lang="en-US" sz="1800" dirty="0">
                <a:latin typeface="Myriad Pro" panose="020B0503030403020204" pitchFamily="34" charset="0"/>
              </a:rPr>
              <a:t>/</a:t>
            </a:r>
            <a:r>
              <a:rPr lang="en-US" sz="1800" dirty="0" err="1">
                <a:latin typeface="Myriad Pro" panose="020B0503030403020204" pitchFamily="34" charset="0"/>
              </a:rPr>
              <a:t>en</a:t>
            </a:r>
            <a:r>
              <a:rPr lang="en-US" sz="1800" dirty="0">
                <a:latin typeface="Myriad Pro" panose="020B0503030403020204" pitchFamily="34" charset="0"/>
              </a:rPr>
              <a:t>/</a:t>
            </a:r>
            <a:r>
              <a:rPr lang="en-US" sz="1800" dirty="0" err="1">
                <a:latin typeface="Myriad Pro" panose="020B0503030403020204" pitchFamily="34" charset="0"/>
              </a:rPr>
              <a:t>Amdanom</a:t>
            </a:r>
            <a:r>
              <a:rPr lang="en-US" sz="1800" dirty="0">
                <a:latin typeface="Myriad Pro" panose="020B0503030403020204" pitchFamily="34" charset="0"/>
              </a:rPr>
              <a:t>-Ni/</a:t>
            </a:r>
          </a:p>
          <a:p>
            <a:endParaRPr lang="en-US" dirty="0"/>
          </a:p>
        </p:txBody>
      </p:sp>
      <p:pic>
        <p:nvPicPr>
          <p:cNvPr id="19" name="Picture 18">
            <a:extLst>
              <a:ext uri="{FF2B5EF4-FFF2-40B4-BE49-F238E27FC236}">
                <a16:creationId xmlns:a16="http://schemas.microsoft.com/office/drawing/2014/main" id="{43297EDE-06A3-AC46-A1FA-FC7B875F51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0148" y="73396"/>
            <a:ext cx="1613118" cy="79672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5"/>
          <p:cNvSpPr txBox="1"/>
          <p:nvPr/>
        </p:nvSpPr>
        <p:spPr>
          <a:xfrm>
            <a:off x="2074460" y="144998"/>
            <a:ext cx="1029385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dirty="0">
                <a:solidFill>
                  <a:srgbClr val="008080"/>
                </a:solidFill>
                <a:latin typeface="Myriad Pro" panose="020B0503030403020204" pitchFamily="34" charset="0"/>
                <a:ea typeface="Century Gothic"/>
                <a:cs typeface="Century Gothic"/>
                <a:sym typeface="Century Gothic"/>
              </a:rPr>
              <a:t>Impact of veg bags - Key findings</a:t>
            </a:r>
            <a:endParaRPr sz="4000" dirty="0">
              <a:solidFill>
                <a:srgbClr val="008080"/>
              </a:solidFill>
              <a:latin typeface="Myriad Pro" panose="020B0503030403020204" pitchFamily="34" charset="0"/>
            </a:endParaRPr>
          </a:p>
        </p:txBody>
      </p:sp>
      <p:sp>
        <p:nvSpPr>
          <p:cNvPr id="115" name="Google Shape;115;p5"/>
          <p:cNvSpPr txBox="1"/>
          <p:nvPr/>
        </p:nvSpPr>
        <p:spPr>
          <a:xfrm>
            <a:off x="255580" y="1696867"/>
            <a:ext cx="8425965" cy="941756"/>
          </a:xfrm>
          <a:prstGeom prst="rect">
            <a:avLst/>
          </a:prstGeom>
          <a:noFill/>
          <a:ln>
            <a:noFill/>
          </a:ln>
        </p:spPr>
        <p:txBody>
          <a:bodyPr spcFirstLastPara="1" wrap="square" lIns="91425" tIns="45700" rIns="91425" bIns="45700" anchor="t" anchorCtr="0">
            <a:spAutoFit/>
          </a:bodyPr>
          <a:lstStyle/>
          <a:p>
            <a:pPr marR="0" lvl="0" indent="0" algn="l" rtl="0">
              <a:lnSpc>
                <a:spcPct val="115000"/>
              </a:lnSpc>
              <a:spcBef>
                <a:spcPts val="0"/>
              </a:spcBef>
              <a:spcAft>
                <a:spcPts val="0"/>
              </a:spcAft>
              <a:buNone/>
            </a:pPr>
            <a:r>
              <a:rPr lang="en-GB" sz="2400" b="1" dirty="0">
                <a:solidFill>
                  <a:schemeClr val="dk1"/>
                </a:solidFill>
                <a:latin typeface="Myriad Pro" panose="020B0503030403020204" pitchFamily="34" charset="0"/>
                <a:ea typeface="Century Gothic"/>
                <a:cs typeface="Century Gothic"/>
                <a:sym typeface="Century Gothic"/>
              </a:rPr>
              <a:t>Food security: </a:t>
            </a:r>
            <a:r>
              <a:rPr lang="en-GB" sz="2400" dirty="0">
                <a:solidFill>
                  <a:schemeClr val="dk1"/>
                </a:solidFill>
                <a:latin typeface="Myriad Pro" panose="020B0503030403020204" pitchFamily="34" charset="0"/>
                <a:ea typeface="Century Gothic"/>
                <a:cs typeface="Century Gothic"/>
                <a:sym typeface="Century Gothic"/>
              </a:rPr>
              <a:t>Receiving the veg bags improved the food insecurity of participants. </a:t>
            </a:r>
            <a:endParaRPr sz="2400" dirty="0">
              <a:latin typeface="Myriad Pro" panose="020B0503030403020204" pitchFamily="34" charset="0"/>
            </a:endParaRPr>
          </a:p>
        </p:txBody>
      </p:sp>
      <p:pic>
        <p:nvPicPr>
          <p:cNvPr id="6" name="Picture 5">
            <a:extLst>
              <a:ext uri="{FF2B5EF4-FFF2-40B4-BE49-F238E27FC236}">
                <a16:creationId xmlns:a16="http://schemas.microsoft.com/office/drawing/2014/main" id="{BB2EF68E-71BD-70EF-2329-B18D8EE00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5598" y="2840393"/>
            <a:ext cx="6366616" cy="3669144"/>
          </a:xfrm>
          <a:prstGeom prst="rect">
            <a:avLst/>
          </a:prstGeom>
        </p:spPr>
      </p:pic>
      <p:sp>
        <p:nvSpPr>
          <p:cNvPr id="9" name="Rectangle: Rounded Corners 8">
            <a:extLst>
              <a:ext uri="{FF2B5EF4-FFF2-40B4-BE49-F238E27FC236}">
                <a16:creationId xmlns:a16="http://schemas.microsoft.com/office/drawing/2014/main" id="{237736C4-E27C-C773-EACC-4A214E19AE3F}"/>
              </a:ext>
            </a:extLst>
          </p:cNvPr>
          <p:cNvSpPr/>
          <p:nvPr/>
        </p:nvSpPr>
        <p:spPr>
          <a:xfrm>
            <a:off x="8776294" y="1696867"/>
            <a:ext cx="2879681" cy="2465062"/>
          </a:xfrm>
          <a:prstGeom prst="roundRect">
            <a:avLst/>
          </a:prstGeom>
          <a:ln w="76200">
            <a:solidFill>
              <a:srgbClr val="008080"/>
            </a:solidFill>
          </a:ln>
        </p:spPr>
        <p:style>
          <a:lnRef idx="2">
            <a:schemeClr val="accent5"/>
          </a:lnRef>
          <a:fillRef idx="1">
            <a:schemeClr val="lt1"/>
          </a:fillRef>
          <a:effectRef idx="0">
            <a:schemeClr val="accent5"/>
          </a:effectRef>
          <a:fontRef idx="minor">
            <a:schemeClr val="dk1"/>
          </a:fontRef>
        </p:style>
        <p:txBody>
          <a:bodyPr rtlCol="0" anchor="ctr"/>
          <a:lstStyle/>
          <a:p>
            <a:pPr marR="0" lvl="0" indent="0" rtl="0">
              <a:lnSpc>
                <a:spcPct val="115000"/>
              </a:lnSpc>
              <a:spcBef>
                <a:spcPts val="0"/>
              </a:spcBef>
              <a:spcAft>
                <a:spcPts val="0"/>
              </a:spcAft>
              <a:buNone/>
            </a:pPr>
            <a:r>
              <a:rPr lang="en-US" sz="1800" b="1" i="1" dirty="0">
                <a:solidFill>
                  <a:schemeClr val="accent2"/>
                </a:solidFill>
                <a:latin typeface="Myriad Pro" panose="020B0503030403020204" pitchFamily="34" charset="0"/>
                <a:ea typeface="Century Gothic"/>
                <a:cs typeface="Century Gothic"/>
                <a:sym typeface="Century Gothic"/>
              </a:rPr>
              <a:t>“Yeah, feels like I’m supporting the local farm. If I haven’t used all of the veg I give it to family and tell them where it comes from.” </a:t>
            </a:r>
          </a:p>
          <a:p>
            <a:pPr marR="0" lvl="0" indent="0" rtl="0">
              <a:lnSpc>
                <a:spcPct val="115000"/>
              </a:lnSpc>
              <a:spcBef>
                <a:spcPts val="0"/>
              </a:spcBef>
              <a:spcAft>
                <a:spcPts val="0"/>
              </a:spcAft>
              <a:buNone/>
            </a:pPr>
            <a:r>
              <a:rPr lang="en-US" i="1" dirty="0">
                <a:solidFill>
                  <a:schemeClr val="dk1"/>
                </a:solidFill>
                <a:latin typeface="Myriad Pro" panose="020B0503030403020204" pitchFamily="34" charset="0"/>
                <a:ea typeface="Century Gothic"/>
                <a:cs typeface="Century Gothic"/>
                <a:sym typeface="Century Gothic"/>
              </a:rPr>
              <a:t>(female participant, 37 years old)</a:t>
            </a:r>
            <a:endParaRPr lang="en-US" dirty="0">
              <a:latin typeface="Myriad Pro" panose="020B0503030403020204" pitchFamily="34" charset="0"/>
            </a:endParaRPr>
          </a:p>
        </p:txBody>
      </p:sp>
      <p:pic>
        <p:nvPicPr>
          <p:cNvPr id="7" name="Picture 6">
            <a:extLst>
              <a:ext uri="{FF2B5EF4-FFF2-40B4-BE49-F238E27FC236}">
                <a16:creationId xmlns:a16="http://schemas.microsoft.com/office/drawing/2014/main" id="{D4E94A2E-5A6C-984D-9F1E-AFAE9D376B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148" y="73396"/>
            <a:ext cx="1613118" cy="79672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6"/>
          <p:cNvSpPr txBox="1"/>
          <p:nvPr/>
        </p:nvSpPr>
        <p:spPr>
          <a:xfrm>
            <a:off x="292432" y="1618345"/>
            <a:ext cx="1145829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Myriad Pro" panose="020B0503030403020204" pitchFamily="34" charset="0"/>
                <a:ea typeface="Century Gothic"/>
                <a:cs typeface="Century Gothic"/>
                <a:sym typeface="Century Gothic"/>
              </a:rPr>
              <a:t>Receiving the veg bag significantly improved the well-being of participants.</a:t>
            </a:r>
            <a:r>
              <a:rPr lang="en-GB" sz="2400" dirty="0">
                <a:solidFill>
                  <a:schemeClr val="dk1"/>
                </a:solidFill>
                <a:latin typeface="Myriad Pro" panose="020B0503030403020204" pitchFamily="34" charset="0"/>
                <a:ea typeface="Century Gothic"/>
                <a:cs typeface="Century Gothic"/>
                <a:sym typeface="Century Gothic"/>
              </a:rPr>
              <a:t> In the pre and post interviews, participants were asked a short well-being questionnaire. On average, participants reported higher well-being after receiving the veg bags, which was statistically significant</a:t>
            </a:r>
            <a:endParaRPr sz="2400" dirty="0">
              <a:latin typeface="Myriad Pro" panose="020B0503030403020204" pitchFamily="34" charset="0"/>
            </a:endParaRPr>
          </a:p>
        </p:txBody>
      </p:sp>
      <p:sp>
        <p:nvSpPr>
          <p:cNvPr id="124" name="Google Shape;124;p6"/>
          <p:cNvSpPr txBox="1"/>
          <p:nvPr/>
        </p:nvSpPr>
        <p:spPr>
          <a:xfrm>
            <a:off x="2088106" y="182466"/>
            <a:ext cx="1021204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dirty="0">
                <a:solidFill>
                  <a:srgbClr val="008080"/>
                </a:solidFill>
                <a:latin typeface="Myriad Pro" panose="020B0503030403020204" pitchFamily="34" charset="0"/>
                <a:ea typeface="Century Gothic"/>
                <a:cs typeface="Century Gothic"/>
                <a:sym typeface="Century Gothic"/>
              </a:rPr>
              <a:t>Impact of veg bags - Key findings</a:t>
            </a:r>
            <a:endParaRPr sz="4000" dirty="0">
              <a:solidFill>
                <a:srgbClr val="008080"/>
              </a:solidFill>
              <a:latin typeface="Myriad Pro" panose="020B0503030403020204" pitchFamily="34" charset="0"/>
            </a:endParaRPr>
          </a:p>
        </p:txBody>
      </p:sp>
      <p:pic>
        <p:nvPicPr>
          <p:cNvPr id="7" name="Picture 6">
            <a:extLst>
              <a:ext uri="{FF2B5EF4-FFF2-40B4-BE49-F238E27FC236}">
                <a16:creationId xmlns:a16="http://schemas.microsoft.com/office/drawing/2014/main" id="{B3B9EE6A-DC01-0203-832D-B1FA39C0FC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8549" y="3432486"/>
            <a:ext cx="9171296" cy="2046599"/>
          </a:xfrm>
          <a:prstGeom prst="rect">
            <a:avLst/>
          </a:prstGeom>
        </p:spPr>
      </p:pic>
      <p:sp>
        <p:nvSpPr>
          <p:cNvPr id="6" name="Google Shape;114;p5">
            <a:extLst>
              <a:ext uri="{FF2B5EF4-FFF2-40B4-BE49-F238E27FC236}">
                <a16:creationId xmlns:a16="http://schemas.microsoft.com/office/drawing/2014/main" id="{BC0D2792-CAAE-7146-84D6-2F92CFD8F2DA}"/>
              </a:ext>
            </a:extLst>
          </p:cNvPr>
          <p:cNvSpPr txBox="1"/>
          <p:nvPr/>
        </p:nvSpPr>
        <p:spPr>
          <a:xfrm>
            <a:off x="292431" y="5723606"/>
            <a:ext cx="11458289" cy="107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Myriad Pro" panose="020B0503030403020204" pitchFamily="34" charset="0"/>
                <a:ea typeface="Century Gothic"/>
                <a:cs typeface="Century Gothic"/>
                <a:sym typeface="Century Gothic"/>
              </a:rPr>
              <a:t>Sense of community: </a:t>
            </a:r>
            <a:r>
              <a:rPr lang="en-GB" sz="2400" dirty="0">
                <a:solidFill>
                  <a:schemeClr val="dk1"/>
                </a:solidFill>
                <a:latin typeface="Myriad Pro" panose="020B0503030403020204" pitchFamily="34" charset="0"/>
                <a:ea typeface="Century Gothic"/>
                <a:cs typeface="Century Gothic"/>
                <a:sym typeface="Century Gothic"/>
              </a:rPr>
              <a:t>Participants felt connected to the CSA farm and cause even when they did not visit the farm.</a:t>
            </a:r>
            <a:endParaRPr sz="2400" i="1" dirty="0">
              <a:solidFill>
                <a:schemeClr val="dk1"/>
              </a:solidFill>
              <a:latin typeface="Myriad Pro" panose="020B0503030403020204" pitchFamily="34" charset="0"/>
              <a:ea typeface="Century Gothic"/>
              <a:cs typeface="Century Gothic"/>
              <a:sym typeface="Century Gothic"/>
            </a:endParaRPr>
          </a:p>
          <a:p>
            <a:pPr marL="457200" marR="0" lvl="0" indent="0" algn="l" rtl="0">
              <a:lnSpc>
                <a:spcPct val="115000"/>
              </a:lnSpc>
              <a:spcBef>
                <a:spcPts val="0"/>
              </a:spcBef>
              <a:spcAft>
                <a:spcPts val="0"/>
              </a:spcAft>
              <a:buNone/>
            </a:pPr>
            <a:endParaRPr sz="1400" i="1" dirty="0">
              <a:solidFill>
                <a:schemeClr val="dk1"/>
              </a:solidFill>
              <a:latin typeface="Century Gothic"/>
              <a:ea typeface="Century Gothic"/>
              <a:cs typeface="Century Gothic"/>
              <a:sym typeface="Century Gothic"/>
            </a:endParaRPr>
          </a:p>
        </p:txBody>
      </p:sp>
      <p:pic>
        <p:nvPicPr>
          <p:cNvPr id="8" name="Picture 7">
            <a:extLst>
              <a:ext uri="{FF2B5EF4-FFF2-40B4-BE49-F238E27FC236}">
                <a16:creationId xmlns:a16="http://schemas.microsoft.com/office/drawing/2014/main" id="{19302C80-4E8B-094D-851B-AAF64C801F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148" y="73396"/>
            <a:ext cx="1613118" cy="7967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3B38-E4EC-1C18-C13E-2F4E80F25D8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893961A-61F7-36A7-9798-7D74F35ED161}"/>
              </a:ext>
            </a:extLst>
          </p:cNvPr>
          <p:cNvSpPr>
            <a:spLocks noGrp="1"/>
          </p:cNvSpPr>
          <p:nvPr>
            <p:ph type="subTitle" idx="1"/>
          </p:nvPr>
        </p:nvSpPr>
        <p:spPr/>
        <p:txBody>
          <a:bodyPr/>
          <a:lstStyle/>
          <a:p>
            <a:endParaRPr lang="en-GB"/>
          </a:p>
        </p:txBody>
      </p:sp>
      <p:pic>
        <p:nvPicPr>
          <p:cNvPr id="5" name="Picture 4" descr="Graphical user interface, website&#10;&#10;Description automatically generated">
            <a:extLst>
              <a:ext uri="{FF2B5EF4-FFF2-40B4-BE49-F238E27FC236}">
                <a16:creationId xmlns:a16="http://schemas.microsoft.com/office/drawing/2014/main" id="{4A767B61-046D-4300-8324-4EA359CFCE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9084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A5A8-6408-A04E-8E79-2F23B28B766D}"/>
              </a:ext>
            </a:extLst>
          </p:cNvPr>
          <p:cNvSpPr>
            <a:spLocks noGrp="1"/>
          </p:cNvSpPr>
          <p:nvPr>
            <p:ph type="title"/>
          </p:nvPr>
        </p:nvSpPr>
        <p:spPr/>
        <p:txBody>
          <a:bodyPr/>
          <a:lstStyle/>
          <a:p>
            <a:endParaRPr lang="en-US"/>
          </a:p>
        </p:txBody>
      </p:sp>
      <p:pic>
        <p:nvPicPr>
          <p:cNvPr id="7" name="Picture 6" descr="A picture containing text, person&#10;&#10;Description automatically generated">
            <a:extLst>
              <a:ext uri="{FF2B5EF4-FFF2-40B4-BE49-F238E27FC236}">
                <a16:creationId xmlns:a16="http://schemas.microsoft.com/office/drawing/2014/main" id="{523011DF-5144-C542-97E8-D6014AB15D35}"/>
              </a:ext>
            </a:extLst>
          </p:cNvPr>
          <p:cNvPicPr>
            <a:picLocks noChangeAspect="1"/>
          </p:cNvPicPr>
          <p:nvPr/>
        </p:nvPicPr>
        <p:blipFill>
          <a:blip r:embed="rId3"/>
          <a:stretch>
            <a:fillRect/>
          </a:stretch>
        </p:blipFill>
        <p:spPr>
          <a:xfrm>
            <a:off x="0" y="-15753"/>
            <a:ext cx="12192000" cy="6889506"/>
          </a:xfrm>
          <a:prstGeom prst="rect">
            <a:avLst/>
          </a:prstGeom>
        </p:spPr>
      </p:pic>
    </p:spTree>
    <p:extLst>
      <p:ext uri="{BB962C8B-B14F-4D97-AF65-F5344CB8AC3E}">
        <p14:creationId xmlns:p14="http://schemas.microsoft.com/office/powerpoint/2010/main" val="3835748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3a8e1744b0_1_46"/>
          <p:cNvSpPr txBox="1"/>
          <p:nvPr/>
        </p:nvSpPr>
        <p:spPr>
          <a:xfrm>
            <a:off x="110290" y="171698"/>
            <a:ext cx="11971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a:solidFill>
                <a:srgbClr val="C00000"/>
              </a:solidFill>
              <a:latin typeface="Century Gothic"/>
              <a:ea typeface="Century Gothic"/>
              <a:cs typeface="Century Gothic"/>
              <a:sym typeface="Century Gothic"/>
            </a:endParaRPr>
          </a:p>
        </p:txBody>
      </p:sp>
      <p:sp>
        <p:nvSpPr>
          <p:cNvPr id="178" name="Google Shape;178;g13a8e1744b0_1_46"/>
          <p:cNvSpPr txBox="1"/>
          <p:nvPr/>
        </p:nvSpPr>
        <p:spPr>
          <a:xfrm>
            <a:off x="271133" y="780347"/>
            <a:ext cx="6959984" cy="523094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1200"/>
              </a:spcBef>
              <a:spcAft>
                <a:spcPts val="0"/>
              </a:spcAft>
              <a:buSzPts val="1100"/>
              <a:buNone/>
            </a:pPr>
            <a:r>
              <a:rPr lang="en-GB" sz="3000" b="1" dirty="0">
                <a:solidFill>
                  <a:srgbClr val="008080"/>
                </a:solidFill>
                <a:latin typeface="Myriad Pro" panose="020B0503030403020204" pitchFamily="34" charset="0"/>
                <a:ea typeface="Century Gothic"/>
                <a:cs typeface="Century Gothic"/>
                <a:sym typeface="Century Gothic"/>
              </a:rPr>
              <a:t>You can download a digital copy of the report at:</a:t>
            </a:r>
          </a:p>
          <a:p>
            <a:pPr marL="0" marR="0" lvl="0" indent="0" algn="l" rtl="0">
              <a:lnSpc>
                <a:spcPct val="107000"/>
              </a:lnSpc>
              <a:spcBef>
                <a:spcPts val="1200"/>
              </a:spcBef>
              <a:spcAft>
                <a:spcPts val="0"/>
              </a:spcAft>
              <a:buSzPts val="1100"/>
              <a:buNone/>
            </a:pPr>
            <a:r>
              <a:rPr lang="en-GB" sz="3000" b="1" dirty="0">
                <a:solidFill>
                  <a:srgbClr val="008080"/>
                </a:solidFill>
                <a:latin typeface="Myriad Pro" panose="020B0503030403020204" pitchFamily="34" charset="0"/>
                <a:ea typeface="Century Gothic"/>
                <a:cs typeface="Century Gothic"/>
                <a:sym typeface="Century Gothic"/>
                <a:hlinkClick r:id="rId3"/>
              </a:rPr>
              <a:t>https://tgrains.com/accessible-veg-pilot-project/</a:t>
            </a:r>
            <a:endParaRPr lang="en-GB" sz="3000" b="1" dirty="0">
              <a:solidFill>
                <a:srgbClr val="008080"/>
              </a:solidFill>
              <a:latin typeface="Myriad Pro" panose="020B0503030403020204" pitchFamily="34" charset="0"/>
              <a:ea typeface="Century Gothic"/>
              <a:cs typeface="Century Gothic"/>
              <a:sym typeface="Century Gothic"/>
            </a:endParaRPr>
          </a:p>
          <a:p>
            <a:pPr marL="0" marR="0" lvl="0" indent="0" algn="l" rtl="0">
              <a:lnSpc>
                <a:spcPct val="107000"/>
              </a:lnSpc>
              <a:spcBef>
                <a:spcPts val="1200"/>
              </a:spcBef>
              <a:spcAft>
                <a:spcPts val="0"/>
              </a:spcAft>
              <a:buSzPts val="1100"/>
              <a:buNone/>
            </a:pPr>
            <a:endParaRPr lang="en-GB" sz="3000" b="1" dirty="0">
              <a:solidFill>
                <a:srgbClr val="008080"/>
              </a:solidFill>
              <a:latin typeface="Myriad Pro" panose="020B0503030403020204" pitchFamily="34" charset="0"/>
              <a:ea typeface="Century Gothic"/>
              <a:cs typeface="Century Gothic"/>
              <a:sym typeface="Century Gothic"/>
            </a:endParaRPr>
          </a:p>
          <a:p>
            <a:pPr marL="0" marR="0" lvl="0" indent="0" algn="l" rtl="0">
              <a:lnSpc>
                <a:spcPct val="107000"/>
              </a:lnSpc>
              <a:spcBef>
                <a:spcPts val="1200"/>
              </a:spcBef>
              <a:spcAft>
                <a:spcPts val="0"/>
              </a:spcAft>
              <a:buSzPts val="1100"/>
              <a:buNone/>
            </a:pPr>
            <a:r>
              <a:rPr lang="en-GB" sz="3000" b="1" dirty="0">
                <a:solidFill>
                  <a:srgbClr val="008080"/>
                </a:solidFill>
                <a:latin typeface="Myriad Pro" panose="020B0503030403020204" pitchFamily="34" charset="0"/>
                <a:ea typeface="Century Gothic"/>
                <a:cs typeface="Century Gothic"/>
                <a:sym typeface="Century Gothic"/>
              </a:rPr>
              <a:t>For questions, you can contact Angelina Sanderson Bellamy at:</a:t>
            </a:r>
          </a:p>
          <a:p>
            <a:pPr marL="0" marR="0" lvl="0" indent="0" algn="l" rtl="0">
              <a:lnSpc>
                <a:spcPct val="107000"/>
              </a:lnSpc>
              <a:spcBef>
                <a:spcPts val="1200"/>
              </a:spcBef>
              <a:spcAft>
                <a:spcPts val="0"/>
              </a:spcAft>
              <a:buSzPts val="1100"/>
              <a:buNone/>
            </a:pPr>
            <a:r>
              <a:rPr lang="en-GB" sz="3000" b="1" dirty="0" err="1">
                <a:solidFill>
                  <a:srgbClr val="008080"/>
                </a:solidFill>
                <a:latin typeface="Myriad Pro" panose="020B0503030403020204" pitchFamily="34" charset="0"/>
                <a:ea typeface="Century Gothic"/>
                <a:cs typeface="Century Gothic"/>
                <a:sym typeface="Century Gothic"/>
              </a:rPr>
              <a:t>Angelina.sandersonbellamy@uwe.ac.uk</a:t>
            </a:r>
            <a:endParaRPr lang="en-GB" sz="3000" b="1" dirty="0">
              <a:solidFill>
                <a:srgbClr val="008080"/>
              </a:solidFill>
              <a:latin typeface="Myriad Pro" panose="020B0503030403020204" pitchFamily="34" charset="0"/>
              <a:ea typeface="Century Gothic"/>
              <a:cs typeface="Century Gothic"/>
              <a:sym typeface="Century Gothic"/>
            </a:endParaRPr>
          </a:p>
          <a:p>
            <a:pPr marL="0" marR="0" lvl="0" indent="0" algn="l" rtl="0">
              <a:lnSpc>
                <a:spcPct val="107000"/>
              </a:lnSpc>
              <a:spcBef>
                <a:spcPts val="1200"/>
              </a:spcBef>
              <a:spcAft>
                <a:spcPts val="0"/>
              </a:spcAft>
              <a:buSzPts val="1100"/>
              <a:buNone/>
            </a:pPr>
            <a:endParaRPr sz="1600" dirty="0">
              <a:solidFill>
                <a:schemeClr val="dk1"/>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F294D4F6-26B9-ACC8-D442-459500C3FA73}"/>
              </a:ext>
            </a:extLst>
          </p:cNvPr>
          <p:cNvPicPr>
            <a:picLocks noChangeAspect="1"/>
          </p:cNvPicPr>
          <p:nvPr/>
        </p:nvPicPr>
        <p:blipFill>
          <a:blip r:embed="rId4"/>
          <a:stretch>
            <a:fillRect/>
          </a:stretch>
        </p:blipFill>
        <p:spPr>
          <a:xfrm>
            <a:off x="7565956" y="402548"/>
            <a:ext cx="3981450" cy="5629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10;&#10;Description automatically generated">
            <a:extLst>
              <a:ext uri="{FF2B5EF4-FFF2-40B4-BE49-F238E27FC236}">
                <a16:creationId xmlns:a16="http://schemas.microsoft.com/office/drawing/2014/main" id="{EFF65374-18A7-F042-A413-EC22C330C9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65" y="5636646"/>
            <a:ext cx="1057258" cy="1057258"/>
          </a:xfrm>
          <a:prstGeom prst="rect">
            <a:avLst/>
          </a:prstGeom>
        </p:spPr>
      </p:pic>
      <p:pic>
        <p:nvPicPr>
          <p:cNvPr id="7" name="Picture 6">
            <a:extLst>
              <a:ext uri="{FF2B5EF4-FFF2-40B4-BE49-F238E27FC236}">
                <a16:creationId xmlns:a16="http://schemas.microsoft.com/office/drawing/2014/main" id="{8F25EABF-3A94-1447-9806-3E2D9AC7A5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148" y="73396"/>
            <a:ext cx="1613118" cy="79672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A3AA673-6F20-6A0E-9418-37F079AF27DD}"/>
              </a:ext>
            </a:extLst>
          </p:cNvPr>
          <p:cNvSpPr/>
          <p:nvPr/>
        </p:nvSpPr>
        <p:spPr>
          <a:xfrm>
            <a:off x="645459" y="1684458"/>
            <a:ext cx="4507557" cy="4570644"/>
          </a:xfrm>
          <a:prstGeom prst="ellipse">
            <a:avLst/>
          </a:prstGeom>
          <a:solidFill>
            <a:srgbClr val="136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 name="TextBox 6">
            <a:extLst>
              <a:ext uri="{FF2B5EF4-FFF2-40B4-BE49-F238E27FC236}">
                <a16:creationId xmlns:a16="http://schemas.microsoft.com/office/drawing/2014/main" id="{0F5E85C0-A282-88F7-B8E2-15A79517C1A8}"/>
              </a:ext>
            </a:extLst>
          </p:cNvPr>
          <p:cNvSpPr txBox="1"/>
          <p:nvPr/>
        </p:nvSpPr>
        <p:spPr>
          <a:xfrm>
            <a:off x="832588" y="1990132"/>
            <a:ext cx="4133297" cy="3416320"/>
          </a:xfrm>
          <a:prstGeom prst="rect">
            <a:avLst/>
          </a:prstGeom>
          <a:noFill/>
        </p:spPr>
        <p:txBody>
          <a:bodyPr wrap="square">
            <a:spAutoFit/>
          </a:bodyPr>
          <a:lstStyle/>
          <a:p>
            <a:pPr algn="ctr"/>
            <a:endParaRPr lang="en-US" sz="24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a:p>
            <a:pPr algn="ctr"/>
            <a:r>
              <a:rPr lang="en-US" sz="24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Demonstrate </a:t>
            </a:r>
          </a:p>
          <a:p>
            <a:pPr algn="ctr"/>
            <a:r>
              <a:rPr lang="en-US" sz="24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how to ‘Bridge the gap’</a:t>
            </a:r>
          </a:p>
          <a:p>
            <a:pPr algn="ctr"/>
            <a:r>
              <a:rPr lang="en-US" sz="24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between people</a:t>
            </a:r>
          </a:p>
          <a:p>
            <a:pPr algn="ctr"/>
            <a:r>
              <a:rPr lang="en-US" sz="24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on low incomes and NCFF, so everyone can enjoy a universally healthy, just and sustainable</a:t>
            </a:r>
          </a:p>
          <a:p>
            <a:pPr algn="ctr"/>
            <a:r>
              <a:rPr lang="en-US" sz="24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food system</a:t>
            </a:r>
          </a:p>
        </p:txBody>
      </p:sp>
      <p:sp>
        <p:nvSpPr>
          <p:cNvPr id="8" name="TextBox 7">
            <a:extLst>
              <a:ext uri="{FF2B5EF4-FFF2-40B4-BE49-F238E27FC236}">
                <a16:creationId xmlns:a16="http://schemas.microsoft.com/office/drawing/2014/main" id="{6219955D-1902-D1F4-6768-D0AE3D112320}"/>
              </a:ext>
            </a:extLst>
          </p:cNvPr>
          <p:cNvSpPr txBox="1"/>
          <p:nvPr/>
        </p:nvSpPr>
        <p:spPr>
          <a:xfrm>
            <a:off x="418312" y="366889"/>
            <a:ext cx="6714008" cy="707886"/>
          </a:xfrm>
          <a:prstGeom prst="rect">
            <a:avLst/>
          </a:prstGeom>
          <a:noFill/>
        </p:spPr>
        <p:txBody>
          <a:bodyPr wrap="square" rtlCol="0">
            <a:spAutoFit/>
          </a:bodyPr>
          <a:lstStyle/>
          <a:p>
            <a:r>
              <a:rPr lang="en-GB" sz="4000" b="1" dirty="0">
                <a:solidFill>
                  <a:srgbClr val="136F63"/>
                </a:solidFill>
                <a:latin typeface="Inter" panose="020B0502030000000004" pitchFamily="34" charset="0"/>
                <a:ea typeface="Inter" panose="020B0502030000000004" pitchFamily="34" charset="0"/>
                <a:cs typeface="Inter Semi Bold" panose="02000703000000020004" pitchFamily="50" charset="0"/>
              </a:rPr>
              <a:t>What is the solution?</a:t>
            </a:r>
            <a:endParaRPr lang="en-GB" sz="4000" baseline="30000" dirty="0">
              <a:solidFill>
                <a:srgbClr val="136F63"/>
              </a:solidFill>
              <a:latin typeface="Inter" panose="020B0502030000000004" pitchFamily="34" charset="0"/>
              <a:ea typeface="Inter" panose="020B0502030000000004" pitchFamily="34" charset="0"/>
              <a:cs typeface="Inter Semi Bold" panose="02000703000000020004" pitchFamily="50" charset="0"/>
            </a:endParaRPr>
          </a:p>
        </p:txBody>
      </p:sp>
      <p:sp>
        <p:nvSpPr>
          <p:cNvPr id="11" name="Arrow: Down 10">
            <a:extLst>
              <a:ext uri="{FF2B5EF4-FFF2-40B4-BE49-F238E27FC236}">
                <a16:creationId xmlns:a16="http://schemas.microsoft.com/office/drawing/2014/main" id="{A2DBBF6A-1A74-9218-9926-E7E26EC6035A}"/>
              </a:ext>
            </a:extLst>
          </p:cNvPr>
          <p:cNvSpPr/>
          <p:nvPr/>
        </p:nvSpPr>
        <p:spPr>
          <a:xfrm>
            <a:off x="6054361" y="1177683"/>
            <a:ext cx="326411" cy="5313427"/>
          </a:xfrm>
          <a:prstGeom prst="downArrow">
            <a:avLst/>
          </a:prstGeom>
          <a:solidFill>
            <a:srgbClr val="136F6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2C010E87-4849-59FE-0641-58B4988591F1}"/>
              </a:ext>
            </a:extLst>
          </p:cNvPr>
          <p:cNvSpPr/>
          <p:nvPr/>
        </p:nvSpPr>
        <p:spPr>
          <a:xfrm>
            <a:off x="6519193" y="1177683"/>
            <a:ext cx="2563549" cy="3746857"/>
          </a:xfrm>
          <a:prstGeom prst="roundRect">
            <a:avLst/>
          </a:prstGeom>
          <a:solidFill>
            <a:srgbClr val="BADDD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buSzPct val="150000"/>
            </a:pPr>
            <a:r>
              <a:rPr lang="en-US" sz="2400" b="1" dirty="0">
                <a:solidFill>
                  <a:schemeClr val="bg1">
                    <a:lumMod val="10000"/>
                  </a:schemeClr>
                </a:solidFill>
                <a:latin typeface="Inter" panose="020B0502030000000004" pitchFamily="34" charset="0"/>
                <a:ea typeface="Inter" panose="020B0502030000000004" pitchFamily="34" charset="0"/>
              </a:rPr>
              <a:t>Phase 1</a:t>
            </a:r>
          </a:p>
          <a:p>
            <a:pPr algn="ctr">
              <a:buClr>
                <a:srgbClr val="FFFFFF"/>
              </a:buClr>
              <a:buSzPct val="150000"/>
            </a:pPr>
            <a:endParaRPr lang="en-US" sz="2400" b="1" u="sng" dirty="0">
              <a:solidFill>
                <a:schemeClr val="bg1">
                  <a:lumMod val="10000"/>
                </a:schemeClr>
              </a:solidFill>
              <a:latin typeface="Inter" panose="020B0502030000000004" pitchFamily="34" charset="0"/>
              <a:ea typeface="Inter" panose="020B0502030000000004" pitchFamily="34" charset="0"/>
            </a:endParaRPr>
          </a:p>
          <a:p>
            <a:pPr algn="ctr">
              <a:buClr>
                <a:srgbClr val="FFFFFF"/>
              </a:buClr>
              <a:buSzPct val="150000"/>
            </a:pPr>
            <a:endParaRPr lang="en-US" sz="2400" b="1" u="sng" dirty="0">
              <a:solidFill>
                <a:schemeClr val="bg1">
                  <a:lumMod val="10000"/>
                </a:schemeClr>
              </a:solidFill>
              <a:latin typeface="Inter" panose="020B0502030000000004" pitchFamily="34" charset="0"/>
              <a:ea typeface="Inter" panose="020B0502030000000004" pitchFamily="34" charset="0"/>
            </a:endParaRPr>
          </a:p>
          <a:p>
            <a:pPr algn="ctr">
              <a:buClr>
                <a:srgbClr val="FFFFFF"/>
              </a:buClr>
              <a:buSzPct val="150000"/>
            </a:pPr>
            <a:endParaRPr lang="en-US" sz="2400" b="1" u="sng" dirty="0">
              <a:solidFill>
                <a:schemeClr val="bg1">
                  <a:lumMod val="10000"/>
                </a:schemeClr>
              </a:solidFill>
              <a:latin typeface="Inter" panose="020B0502030000000004" pitchFamily="34" charset="0"/>
              <a:ea typeface="Inter" panose="020B0502030000000004" pitchFamily="34" charset="0"/>
            </a:endParaRPr>
          </a:p>
          <a:p>
            <a:pPr>
              <a:spcBef>
                <a:spcPts val="1200"/>
              </a:spcBef>
              <a:buClr>
                <a:srgbClr val="FFFFFF"/>
              </a:buClr>
              <a:buSzPct val="150000"/>
            </a:pPr>
            <a:r>
              <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Pilot interventions </a:t>
            </a:r>
            <a:r>
              <a:rPr lang="en-US" sz="16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in existing supply chains in </a:t>
            </a:r>
            <a:r>
              <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urban areas</a:t>
            </a:r>
          </a:p>
          <a:p>
            <a:pPr>
              <a:spcBef>
                <a:spcPts val="1200"/>
              </a:spcBef>
              <a:buClr>
                <a:srgbClr val="FFFFFF"/>
              </a:buClr>
              <a:buSzPct val="150000"/>
            </a:pPr>
            <a:r>
              <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Test, learn and adapt</a:t>
            </a:r>
            <a:endParaRPr lang="en-US" sz="16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endParaRPr>
          </a:p>
          <a:p>
            <a:pPr>
              <a:spcBef>
                <a:spcPts val="1200"/>
              </a:spcBef>
              <a:buClr>
                <a:srgbClr val="FFFFFF"/>
              </a:buClr>
              <a:buSzPct val="150000"/>
            </a:pPr>
            <a:r>
              <a:rPr lang="en-US" sz="1600"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Build</a:t>
            </a:r>
            <a:r>
              <a:rPr lang="en-US" sz="1600" b="1"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 evidence and support</a:t>
            </a:r>
            <a:endPar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BD5896C-2070-EEDC-E280-0EDC8F5BC182}"/>
              </a:ext>
            </a:extLst>
          </p:cNvPr>
          <p:cNvSpPr/>
          <p:nvPr/>
        </p:nvSpPr>
        <p:spPr>
          <a:xfrm>
            <a:off x="9380668" y="3220926"/>
            <a:ext cx="2385506" cy="3296749"/>
          </a:xfrm>
          <a:prstGeom prst="roundRect">
            <a:avLst/>
          </a:prstGeom>
          <a:solidFill>
            <a:srgbClr val="FCB3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rgbClr val="FFFFFF"/>
              </a:buClr>
              <a:buSzPct val="150000"/>
            </a:pPr>
            <a:r>
              <a:rPr lang="en-US" sz="2400" b="1" dirty="0">
                <a:solidFill>
                  <a:schemeClr val="bg1">
                    <a:lumMod val="10000"/>
                  </a:schemeClr>
                </a:solidFill>
                <a:latin typeface="Inter" panose="020B0502030000000004" pitchFamily="34" charset="0"/>
                <a:ea typeface="Inter" panose="020B0502030000000004" pitchFamily="34" charset="0"/>
              </a:rPr>
              <a:t>Phase 2</a:t>
            </a:r>
          </a:p>
          <a:p>
            <a:pPr algn="ctr">
              <a:spcBef>
                <a:spcPts val="600"/>
              </a:spcBef>
              <a:buClr>
                <a:srgbClr val="FFFFFF"/>
              </a:buClr>
              <a:buSzPct val="150000"/>
            </a:pPr>
            <a:endParaRPr lang="en-US" sz="2400" b="1" dirty="0">
              <a:solidFill>
                <a:schemeClr val="bg1">
                  <a:lumMod val="10000"/>
                </a:schemeClr>
              </a:solidFill>
              <a:latin typeface="Inter" panose="020B0502030000000004" pitchFamily="34" charset="0"/>
              <a:ea typeface="Inter" panose="020B0502030000000004" pitchFamily="34" charset="0"/>
            </a:endParaRPr>
          </a:p>
          <a:p>
            <a:pPr algn="ctr">
              <a:spcBef>
                <a:spcPts val="600"/>
              </a:spcBef>
              <a:buClr>
                <a:srgbClr val="FFFFFF"/>
              </a:buClr>
              <a:buSzPct val="150000"/>
            </a:pPr>
            <a:endParaRPr lang="en-US" sz="2400" b="1" dirty="0">
              <a:solidFill>
                <a:schemeClr val="bg1">
                  <a:lumMod val="10000"/>
                </a:schemeClr>
              </a:solidFill>
              <a:latin typeface="Inter" panose="020B0502030000000004" pitchFamily="34" charset="0"/>
              <a:ea typeface="Inter" panose="020B0502030000000004" pitchFamily="34" charset="0"/>
            </a:endParaRPr>
          </a:p>
          <a:p>
            <a:pPr algn="ctr">
              <a:spcBef>
                <a:spcPts val="600"/>
              </a:spcBef>
              <a:buClr>
                <a:srgbClr val="FFFFFF"/>
              </a:buClr>
              <a:buSzPct val="150000"/>
            </a:pPr>
            <a:endParaRPr lang="en-US" sz="2400" b="1" dirty="0">
              <a:solidFill>
                <a:schemeClr val="bg1">
                  <a:lumMod val="10000"/>
                </a:schemeClr>
              </a:solidFill>
              <a:latin typeface="Inter" panose="020B0502030000000004" pitchFamily="34" charset="0"/>
              <a:ea typeface="Inter" panose="020B0502030000000004" pitchFamily="34" charset="0"/>
            </a:endParaRPr>
          </a:p>
          <a:p>
            <a:pPr>
              <a:spcBef>
                <a:spcPts val="600"/>
              </a:spcBef>
              <a:buClr>
                <a:srgbClr val="FFFFFF"/>
              </a:buClr>
              <a:buSzPct val="150000"/>
            </a:pPr>
            <a:r>
              <a:rPr lang="en-US" sz="1600"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Embed </a:t>
            </a:r>
            <a:r>
              <a:rPr lang="en-US" sz="1600" b="1"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structural change</a:t>
            </a:r>
          </a:p>
          <a:p>
            <a:pPr>
              <a:spcBef>
                <a:spcPts val="600"/>
              </a:spcBef>
              <a:buClr>
                <a:srgbClr val="FFFFFF"/>
              </a:buClr>
              <a:buSzPct val="150000"/>
            </a:pPr>
            <a:r>
              <a:rPr lang="en-US" sz="1600"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Advocate change to </a:t>
            </a:r>
            <a:r>
              <a:rPr lang="en-US" sz="1600" b="1"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policy makers</a:t>
            </a:r>
          </a:p>
        </p:txBody>
      </p:sp>
      <p:pic>
        <p:nvPicPr>
          <p:cNvPr id="6" name="Picture 5" descr="Logo&#10;&#10;Description automatically generated">
            <a:extLst>
              <a:ext uri="{FF2B5EF4-FFF2-40B4-BE49-F238E27FC236}">
                <a16:creationId xmlns:a16="http://schemas.microsoft.com/office/drawing/2014/main" id="{35554604-E95C-A003-2169-2AC272E785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5241" y="3969780"/>
            <a:ext cx="1101525" cy="1101525"/>
          </a:xfrm>
          <a:prstGeom prst="rect">
            <a:avLst/>
          </a:prstGeom>
        </p:spPr>
      </p:pic>
      <p:pic>
        <p:nvPicPr>
          <p:cNvPr id="10" name="Picture 9" descr="Logo&#10;&#10;Description automatically generated">
            <a:extLst>
              <a:ext uri="{FF2B5EF4-FFF2-40B4-BE49-F238E27FC236}">
                <a16:creationId xmlns:a16="http://schemas.microsoft.com/office/drawing/2014/main" id="{27E6B65C-5F50-0AAA-9D9B-9F5D6670D0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2320" y="1782661"/>
            <a:ext cx="1245039" cy="1245039"/>
          </a:xfrm>
          <a:prstGeom prst="rect">
            <a:avLst/>
          </a:prstGeom>
        </p:spPr>
      </p:pic>
    </p:spTree>
    <p:extLst>
      <p:ext uri="{BB962C8B-B14F-4D97-AF65-F5344CB8AC3E}">
        <p14:creationId xmlns:p14="http://schemas.microsoft.com/office/powerpoint/2010/main" val="3738949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586E93C-AC34-C78F-59C0-6B245B3AF204}"/>
              </a:ext>
            </a:extLst>
          </p:cNvPr>
          <p:cNvSpPr txBox="1"/>
          <p:nvPr/>
        </p:nvSpPr>
        <p:spPr>
          <a:xfrm>
            <a:off x="2881788" y="6144904"/>
            <a:ext cx="6045218" cy="338554"/>
          </a:xfrm>
          <a:prstGeom prst="rect">
            <a:avLst/>
          </a:prstGeom>
          <a:noFill/>
        </p:spPr>
        <p:txBody>
          <a:bodyPr wrap="square">
            <a:spAutoFit/>
          </a:bodyPr>
          <a:lstStyle/>
          <a:p>
            <a:endParaRPr lang="en-US" sz="16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C430BF3-7953-4C65-9602-3B7080D17493}"/>
              </a:ext>
            </a:extLst>
          </p:cNvPr>
          <p:cNvSpPr txBox="1"/>
          <p:nvPr/>
        </p:nvSpPr>
        <p:spPr>
          <a:xfrm>
            <a:off x="654646" y="359339"/>
            <a:ext cx="6811163" cy="707886"/>
          </a:xfrm>
          <a:prstGeom prst="rect">
            <a:avLst/>
          </a:prstGeom>
          <a:noFill/>
        </p:spPr>
        <p:txBody>
          <a:bodyPr wrap="square" rtlCol="0">
            <a:spAutoFit/>
          </a:bodyPr>
          <a:lstStyle/>
          <a:p>
            <a:r>
              <a:rPr lang="en-US" sz="4000" b="1" dirty="0">
                <a:solidFill>
                  <a:schemeClr val="accent2">
                    <a:lumMod val="50000"/>
                  </a:schemeClr>
                </a:solidFill>
                <a:effectLst/>
                <a:latin typeface="Inter" panose="020B0502030000000004" pitchFamily="34" charset="0"/>
                <a:ea typeface="Inter" panose="020B0502030000000004" pitchFamily="34" charset="0"/>
                <a:cs typeface="Times New Roman" panose="02020603050405020304" pitchFamily="18" charset="0"/>
              </a:rPr>
              <a:t>Experimental approach</a:t>
            </a:r>
          </a:p>
        </p:txBody>
      </p:sp>
      <p:grpSp>
        <p:nvGrpSpPr>
          <p:cNvPr id="32" name="Group 31">
            <a:extLst>
              <a:ext uri="{FF2B5EF4-FFF2-40B4-BE49-F238E27FC236}">
                <a16:creationId xmlns:a16="http://schemas.microsoft.com/office/drawing/2014/main" id="{FA562F95-588D-761D-D6D6-E2F8B452D494}"/>
              </a:ext>
            </a:extLst>
          </p:cNvPr>
          <p:cNvGrpSpPr/>
          <p:nvPr/>
        </p:nvGrpSpPr>
        <p:grpSpPr>
          <a:xfrm>
            <a:off x="659740" y="1223418"/>
            <a:ext cx="10872519" cy="5275243"/>
            <a:chOff x="730227" y="1108536"/>
            <a:chExt cx="10872519" cy="5275243"/>
          </a:xfrm>
        </p:grpSpPr>
        <p:sp>
          <p:nvSpPr>
            <p:cNvPr id="16" name="Arrow: Down 15">
              <a:extLst>
                <a:ext uri="{FF2B5EF4-FFF2-40B4-BE49-F238E27FC236}">
                  <a16:creationId xmlns:a16="http://schemas.microsoft.com/office/drawing/2014/main" id="{6790A2F4-7F55-3392-F3F3-B4DEF819BF84}"/>
                </a:ext>
              </a:extLst>
            </p:cNvPr>
            <p:cNvSpPr/>
            <p:nvPr/>
          </p:nvSpPr>
          <p:spPr>
            <a:xfrm>
              <a:off x="7335737" y="5301659"/>
              <a:ext cx="401117" cy="337150"/>
            </a:xfrm>
            <a:prstGeom prst="downArrow">
              <a:avLst/>
            </a:prstGeom>
            <a:solidFill>
              <a:srgbClr val="FCB31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109FBB67-81BE-094C-6842-47F4AE0C06F5}"/>
                </a:ext>
              </a:extLst>
            </p:cNvPr>
            <p:cNvSpPr/>
            <p:nvPr/>
          </p:nvSpPr>
          <p:spPr>
            <a:xfrm>
              <a:off x="730227" y="1108536"/>
              <a:ext cx="6660000" cy="720000"/>
            </a:xfrm>
            <a:prstGeom prst="roundRect">
              <a:avLst/>
            </a:prstGeom>
            <a:solidFill>
              <a:srgbClr val="136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b="1" dirty="0">
                  <a:solidFill>
                    <a:srgbClr val="FFC000"/>
                  </a:solidFill>
                  <a:latin typeface="Inter" panose="020B0502030000000004" pitchFamily="34" charset="0"/>
                  <a:ea typeface="Inter" panose="020B0502030000000004" pitchFamily="34" charset="0"/>
                  <a:cs typeface="Times New Roman" panose="02020603050405020304" pitchFamily="18" charset="0"/>
                </a:rPr>
                <a:t>Co-d</a:t>
              </a:r>
              <a:r>
                <a:rPr lang="en-US" sz="1600" b="1" dirty="0">
                  <a:solidFill>
                    <a:srgbClr val="FFC000"/>
                  </a:solidFill>
                  <a:effectLst/>
                  <a:latin typeface="Inter" panose="020B0502030000000004" pitchFamily="34" charset="0"/>
                  <a:ea typeface="Inter" panose="020B0502030000000004" pitchFamily="34" charset="0"/>
                  <a:cs typeface="Times New Roman" panose="02020603050405020304" pitchFamily="18" charset="0"/>
                </a:rPr>
                <a:t>evelop</a:t>
              </a:r>
              <a:r>
                <a:rPr lang="en-US" sz="16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 key concepts and themes with relevant stakeholders with diverse experiences</a:t>
              </a:r>
            </a:p>
          </p:txBody>
        </p:sp>
        <p:sp>
          <p:nvSpPr>
            <p:cNvPr id="20" name="Rectangle: Rounded Corners 19">
              <a:extLst>
                <a:ext uri="{FF2B5EF4-FFF2-40B4-BE49-F238E27FC236}">
                  <a16:creationId xmlns:a16="http://schemas.microsoft.com/office/drawing/2014/main" id="{444976A1-33A6-8F38-DFF0-94B709E7B577}"/>
                </a:ext>
              </a:extLst>
            </p:cNvPr>
            <p:cNvSpPr/>
            <p:nvPr/>
          </p:nvSpPr>
          <p:spPr>
            <a:xfrm>
              <a:off x="1612746" y="2193748"/>
              <a:ext cx="6660000" cy="720000"/>
            </a:xfrm>
            <a:prstGeom prst="roundRect">
              <a:avLst/>
            </a:prstGeom>
            <a:solidFill>
              <a:srgbClr val="136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b="1" dirty="0">
                  <a:solidFill>
                    <a:srgbClr val="FFC000"/>
                  </a:solidFill>
                  <a:effectLst/>
                  <a:latin typeface="Inter" panose="020B0502030000000004" pitchFamily="34" charset="0"/>
                  <a:ea typeface="Inter" panose="020B0502030000000004" pitchFamily="34" charset="0"/>
                  <a:cs typeface="Times New Roman" panose="02020603050405020304" pitchFamily="18" charset="0"/>
                </a:rPr>
                <a:t>Partners propose and/or sponsor</a:t>
              </a:r>
              <a:r>
                <a:rPr lang="en-US" sz="16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 an idea for one or more interventions to ‘bridge the gap’</a:t>
              </a:r>
            </a:p>
          </p:txBody>
        </p:sp>
        <p:sp>
          <p:nvSpPr>
            <p:cNvPr id="22" name="Rectangle: Rounded Corners 21">
              <a:extLst>
                <a:ext uri="{FF2B5EF4-FFF2-40B4-BE49-F238E27FC236}">
                  <a16:creationId xmlns:a16="http://schemas.microsoft.com/office/drawing/2014/main" id="{9F1774DF-6A4E-3D7E-4817-305197566F5A}"/>
                </a:ext>
              </a:extLst>
            </p:cNvPr>
            <p:cNvSpPr/>
            <p:nvPr/>
          </p:nvSpPr>
          <p:spPr>
            <a:xfrm>
              <a:off x="2731542" y="3409485"/>
              <a:ext cx="6660000" cy="720000"/>
            </a:xfrm>
            <a:prstGeom prst="roundRect">
              <a:avLst/>
            </a:prstGeom>
            <a:solidFill>
              <a:srgbClr val="136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b="1" dirty="0">
                  <a:solidFill>
                    <a:srgbClr val="FFC000"/>
                  </a:solidFill>
                  <a:effectLst/>
                  <a:latin typeface="Inter" panose="020B0502030000000004" pitchFamily="34" charset="0"/>
                  <a:ea typeface="Inter" panose="020B0502030000000004" pitchFamily="34" charset="0"/>
                  <a:cs typeface="Times New Roman" panose="02020603050405020304" pitchFamily="18" charset="0"/>
                </a:rPr>
                <a:t>Refine</a:t>
              </a:r>
              <a:r>
                <a:rPr lang="en-US" sz="16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 this idea with local collaborators and the core team, based on feedback from co-advisors</a:t>
              </a:r>
            </a:p>
          </p:txBody>
        </p:sp>
        <p:sp>
          <p:nvSpPr>
            <p:cNvPr id="25" name="Rectangle: Rounded Corners 24">
              <a:extLst>
                <a:ext uri="{FF2B5EF4-FFF2-40B4-BE49-F238E27FC236}">
                  <a16:creationId xmlns:a16="http://schemas.microsoft.com/office/drawing/2014/main" id="{727325D0-C9EC-F390-BD64-30D793B2037C}"/>
                </a:ext>
              </a:extLst>
            </p:cNvPr>
            <p:cNvSpPr/>
            <p:nvPr/>
          </p:nvSpPr>
          <p:spPr>
            <a:xfrm>
              <a:off x="3796549" y="4524147"/>
              <a:ext cx="6660000" cy="720000"/>
            </a:xfrm>
            <a:prstGeom prst="roundRect">
              <a:avLst/>
            </a:prstGeom>
            <a:solidFill>
              <a:srgbClr val="136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b="1" dirty="0">
                  <a:solidFill>
                    <a:srgbClr val="FFC000"/>
                  </a:solidFill>
                  <a:effectLst/>
                  <a:latin typeface="Inter" panose="020B0502030000000004" pitchFamily="34" charset="0"/>
                  <a:ea typeface="Inter" panose="020B0502030000000004" pitchFamily="34" charset="0"/>
                  <a:cs typeface="Times New Roman" panose="02020603050405020304" pitchFamily="18" charset="0"/>
                </a:rPr>
                <a:t>Build</a:t>
              </a:r>
              <a:r>
                <a:rPr lang="en-US" sz="16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 in additional elements for customers or eaters</a:t>
              </a:r>
              <a:br>
                <a:rPr lang="en-US" sz="16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br>
              <a:r>
                <a:rPr lang="en-US" sz="16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e.g., cooking classes or farm visits</a:t>
              </a:r>
            </a:p>
          </p:txBody>
        </p:sp>
        <p:sp>
          <p:nvSpPr>
            <p:cNvPr id="26" name="Rectangle: Rounded Corners 25">
              <a:extLst>
                <a:ext uri="{FF2B5EF4-FFF2-40B4-BE49-F238E27FC236}">
                  <a16:creationId xmlns:a16="http://schemas.microsoft.com/office/drawing/2014/main" id="{4ABED8EB-F130-3CDA-95B0-7579CA6CE05C}"/>
                </a:ext>
              </a:extLst>
            </p:cNvPr>
            <p:cNvSpPr/>
            <p:nvPr/>
          </p:nvSpPr>
          <p:spPr>
            <a:xfrm>
              <a:off x="4942746" y="5663779"/>
              <a:ext cx="6660000" cy="720000"/>
            </a:xfrm>
            <a:prstGeom prst="roundRect">
              <a:avLst/>
            </a:prstGeom>
            <a:solidFill>
              <a:srgbClr val="136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b="1" dirty="0">
                  <a:solidFill>
                    <a:srgbClr val="FFC000"/>
                  </a:solidFill>
                  <a:effectLst/>
                  <a:latin typeface="Inter" panose="020B0502030000000004" pitchFamily="34" charset="0"/>
                  <a:ea typeface="Inter" panose="020B0502030000000004" pitchFamily="34" charset="0"/>
                  <a:cs typeface="Times New Roman" panose="02020603050405020304" pitchFamily="18" charset="0"/>
                </a:rPr>
                <a:t>Run</a:t>
              </a:r>
              <a:r>
                <a:rPr lang="en-US" sz="16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 the intervention, following </a:t>
              </a:r>
              <a:r>
                <a:rPr lang="en-US" sz="1600" dirty="0">
                  <a:solidFill>
                    <a:srgbClr val="FFFFFF"/>
                  </a:solidFill>
                  <a:latin typeface="Inter" panose="020B0502030000000004" pitchFamily="34" charset="0"/>
                  <a:ea typeface="Inter" panose="020B0502030000000004" pitchFamily="34" charset="0"/>
                  <a:cs typeface="Times New Roman" panose="02020603050405020304" pitchFamily="18" charset="0"/>
                </a:rPr>
                <a:t>Board approval, </a:t>
              </a:r>
              <a:r>
                <a:rPr lang="en-US" sz="1600"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collecting data and evidence of impact</a:t>
              </a:r>
            </a:p>
          </p:txBody>
        </p:sp>
        <p:sp>
          <p:nvSpPr>
            <p:cNvPr id="27" name="Arrow: Down 26">
              <a:extLst>
                <a:ext uri="{FF2B5EF4-FFF2-40B4-BE49-F238E27FC236}">
                  <a16:creationId xmlns:a16="http://schemas.microsoft.com/office/drawing/2014/main" id="{C183ED38-8088-068B-E57C-F0E020D44EDC}"/>
                </a:ext>
              </a:extLst>
            </p:cNvPr>
            <p:cNvSpPr/>
            <p:nvPr/>
          </p:nvSpPr>
          <p:spPr>
            <a:xfrm>
              <a:off x="5742930" y="4186997"/>
              <a:ext cx="401117" cy="337150"/>
            </a:xfrm>
            <a:prstGeom prst="downArrow">
              <a:avLst/>
            </a:prstGeom>
            <a:solidFill>
              <a:srgbClr val="FCB31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Down 29">
              <a:extLst>
                <a:ext uri="{FF2B5EF4-FFF2-40B4-BE49-F238E27FC236}">
                  <a16:creationId xmlns:a16="http://schemas.microsoft.com/office/drawing/2014/main" id="{411F0F3B-3125-80E1-95CF-DC7190149639}"/>
                </a:ext>
              </a:extLst>
            </p:cNvPr>
            <p:cNvSpPr/>
            <p:nvPr/>
          </p:nvSpPr>
          <p:spPr>
            <a:xfrm>
              <a:off x="4405626" y="2982614"/>
              <a:ext cx="401117" cy="337150"/>
            </a:xfrm>
            <a:prstGeom prst="downArrow">
              <a:avLst/>
            </a:prstGeom>
            <a:solidFill>
              <a:srgbClr val="FCB31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Down 30">
              <a:extLst>
                <a:ext uri="{FF2B5EF4-FFF2-40B4-BE49-F238E27FC236}">
                  <a16:creationId xmlns:a16="http://schemas.microsoft.com/office/drawing/2014/main" id="{5EADF5CB-310B-7C1C-0CBD-5B5040E8ED70}"/>
                </a:ext>
              </a:extLst>
            </p:cNvPr>
            <p:cNvSpPr/>
            <p:nvPr/>
          </p:nvSpPr>
          <p:spPr>
            <a:xfrm>
              <a:off x="3002033" y="1834029"/>
              <a:ext cx="401117" cy="337150"/>
            </a:xfrm>
            <a:prstGeom prst="downArrow">
              <a:avLst/>
            </a:prstGeom>
            <a:solidFill>
              <a:srgbClr val="FCB31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picture containing text&#10;&#10;Description automatically generated">
            <a:extLst>
              <a:ext uri="{FF2B5EF4-FFF2-40B4-BE49-F238E27FC236}">
                <a16:creationId xmlns:a16="http://schemas.microsoft.com/office/drawing/2014/main" id="{F015129B-4FCF-36AD-8C0E-6548C13E8F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3666" y="694348"/>
            <a:ext cx="2510950" cy="2510950"/>
          </a:xfrm>
          <a:prstGeom prst="rect">
            <a:avLst/>
          </a:prstGeom>
        </p:spPr>
      </p:pic>
    </p:spTree>
    <p:extLst>
      <p:ext uri="{BB962C8B-B14F-4D97-AF65-F5344CB8AC3E}">
        <p14:creationId xmlns:p14="http://schemas.microsoft.com/office/powerpoint/2010/main" val="2675941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picture containing text, container, vector graphics&#10;&#10;Description automatically generated">
            <a:extLst>
              <a:ext uri="{FF2B5EF4-FFF2-40B4-BE49-F238E27FC236}">
                <a16:creationId xmlns:a16="http://schemas.microsoft.com/office/drawing/2014/main" id="{10502152-56EE-39B3-BA2E-B64EFF46C7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2483" y="1357085"/>
            <a:ext cx="3622004" cy="3622004"/>
          </a:xfrm>
          <a:prstGeom prst="rect">
            <a:avLst/>
          </a:prstGeom>
        </p:spPr>
      </p:pic>
      <p:sp>
        <p:nvSpPr>
          <p:cNvPr id="5" name="TextBox 4">
            <a:extLst>
              <a:ext uri="{FF2B5EF4-FFF2-40B4-BE49-F238E27FC236}">
                <a16:creationId xmlns:a16="http://schemas.microsoft.com/office/drawing/2014/main" id="{69014AF4-5F2E-D7B5-905D-F43A0A411321}"/>
              </a:ext>
            </a:extLst>
          </p:cNvPr>
          <p:cNvSpPr txBox="1"/>
          <p:nvPr/>
        </p:nvSpPr>
        <p:spPr>
          <a:xfrm>
            <a:off x="418311" y="366889"/>
            <a:ext cx="7469383" cy="707886"/>
          </a:xfrm>
          <a:prstGeom prst="rect">
            <a:avLst/>
          </a:prstGeom>
          <a:noFill/>
        </p:spPr>
        <p:txBody>
          <a:bodyPr wrap="square" rtlCol="0">
            <a:spAutoFit/>
          </a:bodyPr>
          <a:lstStyle/>
          <a:p>
            <a:r>
              <a:rPr lang="en-GB" sz="4000" b="1" dirty="0">
                <a:solidFill>
                  <a:srgbClr val="136F63"/>
                </a:solidFill>
                <a:latin typeface="Inter" panose="020B0502030000000004" pitchFamily="34" charset="0"/>
                <a:ea typeface="Inter" panose="020B0502030000000004" pitchFamily="34" charset="0"/>
                <a:cs typeface="Inter Semi Bold" panose="02000703000000020004" pitchFamily="50" charset="0"/>
              </a:rPr>
              <a:t>How will we collaborate?</a:t>
            </a:r>
            <a:endParaRPr lang="en-GB" sz="4000" baseline="30000" dirty="0">
              <a:solidFill>
                <a:srgbClr val="136F63"/>
              </a:solidFill>
              <a:latin typeface="Inter" panose="020B0502030000000004" pitchFamily="34" charset="0"/>
              <a:ea typeface="Inter" panose="020B0502030000000004" pitchFamily="34" charset="0"/>
              <a:cs typeface="Inter Semi Bold" panose="02000703000000020004" pitchFamily="50" charset="0"/>
            </a:endParaRPr>
          </a:p>
        </p:txBody>
      </p:sp>
      <p:sp>
        <p:nvSpPr>
          <p:cNvPr id="7" name="TextBox 6">
            <a:extLst>
              <a:ext uri="{FF2B5EF4-FFF2-40B4-BE49-F238E27FC236}">
                <a16:creationId xmlns:a16="http://schemas.microsoft.com/office/drawing/2014/main" id="{72B5F465-98C6-FFFC-2384-B3C8F979BFE5}"/>
              </a:ext>
            </a:extLst>
          </p:cNvPr>
          <p:cNvSpPr txBox="1"/>
          <p:nvPr/>
        </p:nvSpPr>
        <p:spPr>
          <a:xfrm>
            <a:off x="4896431" y="2760246"/>
            <a:ext cx="2279504" cy="1477328"/>
          </a:xfrm>
          <a:prstGeom prst="rect">
            <a:avLst/>
          </a:prstGeom>
          <a:noFill/>
        </p:spPr>
        <p:txBody>
          <a:bodyPr wrap="square">
            <a:spAutoFit/>
          </a:bodyPr>
          <a:lstStyle/>
          <a:p>
            <a:pPr algn="ctr"/>
            <a:r>
              <a:rPr lang="en-US" dirty="0">
                <a:solidFill>
                  <a:srgbClr val="FFFFFF"/>
                </a:solidFill>
                <a:effectLst/>
                <a:latin typeface="Inter" panose="020B0502030000000004" pitchFamily="34" charset="0"/>
                <a:ea typeface="Inter" panose="020B0502030000000004" pitchFamily="34" charset="0"/>
                <a:cs typeface="Times New Roman" panose="02020603050405020304" pitchFamily="18" charset="0"/>
              </a:rPr>
              <a:t>Co-designing, producing and convening to catalyze the movement</a:t>
            </a:r>
          </a:p>
        </p:txBody>
      </p:sp>
      <p:grpSp>
        <p:nvGrpSpPr>
          <p:cNvPr id="23" name="Group 22">
            <a:extLst>
              <a:ext uri="{FF2B5EF4-FFF2-40B4-BE49-F238E27FC236}">
                <a16:creationId xmlns:a16="http://schemas.microsoft.com/office/drawing/2014/main" id="{B0D9B272-F31C-D5DC-A32A-08527FCA2DCA}"/>
              </a:ext>
            </a:extLst>
          </p:cNvPr>
          <p:cNvGrpSpPr/>
          <p:nvPr/>
        </p:nvGrpSpPr>
        <p:grpSpPr>
          <a:xfrm>
            <a:off x="1021002" y="1207062"/>
            <a:ext cx="10453413" cy="3329025"/>
            <a:chOff x="1081021" y="1064276"/>
            <a:chExt cx="10453413" cy="3329025"/>
          </a:xfrm>
        </p:grpSpPr>
        <p:sp>
          <p:nvSpPr>
            <p:cNvPr id="8" name="Rectangle: Rounded Corners 7">
              <a:extLst>
                <a:ext uri="{FF2B5EF4-FFF2-40B4-BE49-F238E27FC236}">
                  <a16:creationId xmlns:a16="http://schemas.microsoft.com/office/drawing/2014/main" id="{2ACB11FE-F8EE-D77D-151C-DD20D7C269FE}"/>
                </a:ext>
              </a:extLst>
            </p:cNvPr>
            <p:cNvSpPr/>
            <p:nvPr/>
          </p:nvSpPr>
          <p:spPr>
            <a:xfrm>
              <a:off x="1081021" y="1064276"/>
              <a:ext cx="3132000" cy="1507118"/>
            </a:xfrm>
            <a:prstGeom prst="roundRect">
              <a:avLst/>
            </a:prstGeom>
            <a:solidFill>
              <a:srgbClr val="BADDD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buClr>
                  <a:srgbClr val="FFFFFF"/>
                </a:buClr>
                <a:buSzPct val="150000"/>
              </a:pPr>
              <a:r>
                <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Diversity </a:t>
              </a:r>
            </a:p>
            <a:p>
              <a:pPr>
                <a:spcAft>
                  <a:spcPts val="800"/>
                </a:spcAft>
                <a:buClr>
                  <a:srgbClr val="FFFFFF"/>
                </a:buClr>
                <a:buSzPct val="150000"/>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Interventions will be shaped by people with diverse and different experiences of food</a:t>
              </a:r>
            </a:p>
          </p:txBody>
        </p:sp>
        <p:sp>
          <p:nvSpPr>
            <p:cNvPr id="16" name="Rectangle: Rounded Corners 15">
              <a:extLst>
                <a:ext uri="{FF2B5EF4-FFF2-40B4-BE49-F238E27FC236}">
                  <a16:creationId xmlns:a16="http://schemas.microsoft.com/office/drawing/2014/main" id="{7C2E5A33-4CB9-0816-E5EE-EBCED0EED147}"/>
                </a:ext>
              </a:extLst>
            </p:cNvPr>
            <p:cNvSpPr/>
            <p:nvPr/>
          </p:nvSpPr>
          <p:spPr>
            <a:xfrm>
              <a:off x="8402434" y="3025301"/>
              <a:ext cx="3132000" cy="1368000"/>
            </a:xfrm>
            <a:prstGeom prst="roundRect">
              <a:avLst/>
            </a:prstGeom>
            <a:solidFill>
              <a:srgbClr val="BADDD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900"/>
                </a:spcAft>
                <a:buClr>
                  <a:srgbClr val="FFFFFF"/>
                </a:buClr>
                <a:buSzPct val="150000"/>
              </a:pPr>
              <a:r>
                <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Advocacy</a:t>
              </a:r>
            </a:p>
            <a:p>
              <a:pPr>
                <a:spcAft>
                  <a:spcPts val="900"/>
                </a:spcAft>
                <a:buClr>
                  <a:srgbClr val="FFFFFF"/>
                </a:buClr>
                <a:buSzPct val="150000"/>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Build the case for large-scale public policy support to permanently ‘bridge the gap’</a:t>
              </a:r>
            </a:p>
          </p:txBody>
        </p:sp>
      </p:grpSp>
      <p:sp>
        <p:nvSpPr>
          <p:cNvPr id="18" name="Rectangle: Rounded Corners 17">
            <a:extLst>
              <a:ext uri="{FF2B5EF4-FFF2-40B4-BE49-F238E27FC236}">
                <a16:creationId xmlns:a16="http://schemas.microsoft.com/office/drawing/2014/main" id="{7E1D18E4-0D53-6431-2F95-395CC0D51CE4}"/>
              </a:ext>
            </a:extLst>
          </p:cNvPr>
          <p:cNvSpPr/>
          <p:nvPr/>
        </p:nvSpPr>
        <p:spPr>
          <a:xfrm>
            <a:off x="2074196" y="5600072"/>
            <a:ext cx="3132000" cy="995945"/>
          </a:xfrm>
          <a:prstGeom prst="roundRect">
            <a:avLst/>
          </a:prstGeom>
          <a:solidFill>
            <a:srgbClr val="BADDD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buClr>
                <a:srgbClr val="FFFFFF"/>
              </a:buClr>
              <a:buSzPct val="150000"/>
            </a:pPr>
            <a:r>
              <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Research and evaluation</a:t>
            </a:r>
            <a:endParaRPr lang="en-US" sz="1600" b="1"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endParaRPr>
          </a:p>
          <a:p>
            <a:pPr>
              <a:spcAft>
                <a:spcPts val="800"/>
              </a:spcAft>
              <a:buClr>
                <a:srgbClr val="FFFFFF"/>
              </a:buClr>
              <a:buSzPct val="150000"/>
            </a:pPr>
            <a:r>
              <a:rPr lang="en-US" sz="1400"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R</a:t>
            </a: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eview and learning built in</a:t>
            </a:r>
          </a:p>
        </p:txBody>
      </p:sp>
      <p:sp>
        <p:nvSpPr>
          <p:cNvPr id="11" name="Rectangle: Rounded Corners 10">
            <a:extLst>
              <a:ext uri="{FF2B5EF4-FFF2-40B4-BE49-F238E27FC236}">
                <a16:creationId xmlns:a16="http://schemas.microsoft.com/office/drawing/2014/main" id="{38B910F2-7301-9FE5-AADD-09D78E760C9D}"/>
              </a:ext>
            </a:extLst>
          </p:cNvPr>
          <p:cNvSpPr/>
          <p:nvPr/>
        </p:nvSpPr>
        <p:spPr>
          <a:xfrm>
            <a:off x="6544334" y="5462024"/>
            <a:ext cx="3132000" cy="1188000"/>
          </a:xfrm>
          <a:prstGeom prst="roundRect">
            <a:avLst/>
          </a:prstGeom>
          <a:solidFill>
            <a:srgbClr val="BADDD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a:spcAft>
                <a:spcPts val="800"/>
              </a:spcAft>
              <a:buClr>
                <a:srgbClr val="FFFFFF"/>
              </a:buClr>
              <a:buSzPct val="150000"/>
            </a:pPr>
            <a:r>
              <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Convening </a:t>
            </a:r>
          </a:p>
          <a:p>
            <a:pPr>
              <a:spcAft>
                <a:spcPts val="800"/>
              </a:spcAft>
              <a:buClr>
                <a:srgbClr val="FFFFFF"/>
              </a:buClr>
              <a:buSzPct val="150000"/>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Working parties, roundtables and other meeting of minds</a:t>
            </a:r>
          </a:p>
        </p:txBody>
      </p:sp>
      <p:sp>
        <p:nvSpPr>
          <p:cNvPr id="14" name="Rectangle: Rounded Corners 13">
            <a:extLst>
              <a:ext uri="{FF2B5EF4-FFF2-40B4-BE49-F238E27FC236}">
                <a16:creationId xmlns:a16="http://schemas.microsoft.com/office/drawing/2014/main" id="{043725FC-F2DE-5255-C67A-7C2A5D31C676}"/>
              </a:ext>
            </a:extLst>
          </p:cNvPr>
          <p:cNvSpPr/>
          <p:nvPr/>
        </p:nvSpPr>
        <p:spPr>
          <a:xfrm>
            <a:off x="7259903" y="836921"/>
            <a:ext cx="3132000" cy="1404000"/>
          </a:xfrm>
          <a:prstGeom prst="roundRect">
            <a:avLst/>
          </a:prstGeom>
          <a:solidFill>
            <a:srgbClr val="BADDD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buClr>
                <a:srgbClr val="FFFFFF"/>
              </a:buClr>
              <a:buSzPct val="150000"/>
            </a:pPr>
            <a:r>
              <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Learning</a:t>
            </a:r>
          </a:p>
          <a:p>
            <a:pPr>
              <a:spcAft>
                <a:spcPts val="800"/>
              </a:spcAft>
              <a:buClr>
                <a:srgbClr val="FFFFFF"/>
              </a:buClr>
              <a:buSzPct val="150000"/>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Ensure change-makers understand, and play their part in mainstreaming solutions</a:t>
            </a:r>
          </a:p>
        </p:txBody>
      </p:sp>
      <p:cxnSp>
        <p:nvCxnSpPr>
          <p:cNvPr id="17" name="Straight Connector 16">
            <a:extLst>
              <a:ext uri="{FF2B5EF4-FFF2-40B4-BE49-F238E27FC236}">
                <a16:creationId xmlns:a16="http://schemas.microsoft.com/office/drawing/2014/main" id="{DAFDA700-BC5C-8D16-A213-2B1BAC580FB8}"/>
              </a:ext>
            </a:extLst>
          </p:cNvPr>
          <p:cNvCxnSpPr>
            <a:cxnSpLocks/>
          </p:cNvCxnSpPr>
          <p:nvPr/>
        </p:nvCxnSpPr>
        <p:spPr>
          <a:xfrm>
            <a:off x="4273150" y="2327174"/>
            <a:ext cx="689145" cy="472430"/>
          </a:xfrm>
          <a:prstGeom prst="line">
            <a:avLst/>
          </a:prstGeom>
          <a:ln>
            <a:solidFill>
              <a:srgbClr val="136F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2E75E1-DCC1-4104-9255-74C0FA4D06E8}"/>
              </a:ext>
            </a:extLst>
          </p:cNvPr>
          <p:cNvCxnSpPr>
            <a:cxnSpLocks/>
          </p:cNvCxnSpPr>
          <p:nvPr/>
        </p:nvCxnSpPr>
        <p:spPr>
          <a:xfrm flipH="1">
            <a:off x="3824638" y="3844967"/>
            <a:ext cx="426611" cy="113199"/>
          </a:xfrm>
          <a:prstGeom prst="line">
            <a:avLst/>
          </a:prstGeom>
          <a:ln>
            <a:solidFill>
              <a:srgbClr val="136F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EDBBB2-CC06-FF0C-7CB7-5691C9AC56DD}"/>
              </a:ext>
            </a:extLst>
          </p:cNvPr>
          <p:cNvCxnSpPr>
            <a:cxnSpLocks/>
          </p:cNvCxnSpPr>
          <p:nvPr/>
        </p:nvCxnSpPr>
        <p:spPr>
          <a:xfrm flipV="1">
            <a:off x="7261804" y="2357450"/>
            <a:ext cx="670895" cy="429187"/>
          </a:xfrm>
          <a:prstGeom prst="line">
            <a:avLst/>
          </a:prstGeom>
          <a:ln>
            <a:solidFill>
              <a:srgbClr val="136F6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3CD936-2B88-DBED-41CF-59E2F2B594D0}"/>
              </a:ext>
            </a:extLst>
          </p:cNvPr>
          <p:cNvCxnSpPr>
            <a:cxnSpLocks/>
          </p:cNvCxnSpPr>
          <p:nvPr/>
        </p:nvCxnSpPr>
        <p:spPr>
          <a:xfrm flipH="1" flipV="1">
            <a:off x="6544334" y="4818149"/>
            <a:ext cx="274734" cy="514739"/>
          </a:xfrm>
          <a:prstGeom prst="line">
            <a:avLst/>
          </a:prstGeom>
          <a:ln>
            <a:solidFill>
              <a:srgbClr val="136F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52E9BE-7B7B-FDB4-8302-EED3252740DB}"/>
              </a:ext>
            </a:extLst>
          </p:cNvPr>
          <p:cNvCxnSpPr>
            <a:cxnSpLocks/>
          </p:cNvCxnSpPr>
          <p:nvPr/>
        </p:nvCxnSpPr>
        <p:spPr>
          <a:xfrm flipV="1">
            <a:off x="4908605" y="4818149"/>
            <a:ext cx="464329" cy="718686"/>
          </a:xfrm>
          <a:prstGeom prst="line">
            <a:avLst/>
          </a:prstGeom>
          <a:ln>
            <a:solidFill>
              <a:srgbClr val="136F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DAFE1E-C7CB-AB29-547A-60026B1CBF21}"/>
              </a:ext>
            </a:extLst>
          </p:cNvPr>
          <p:cNvCxnSpPr>
            <a:cxnSpLocks/>
          </p:cNvCxnSpPr>
          <p:nvPr/>
        </p:nvCxnSpPr>
        <p:spPr>
          <a:xfrm>
            <a:off x="7699709" y="3752831"/>
            <a:ext cx="465981" cy="61158"/>
          </a:xfrm>
          <a:prstGeom prst="line">
            <a:avLst/>
          </a:prstGeom>
          <a:ln>
            <a:solidFill>
              <a:srgbClr val="136F63"/>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8F67D220-A0FF-9C06-DED5-A1F42DC3ADE6}"/>
              </a:ext>
            </a:extLst>
          </p:cNvPr>
          <p:cNvSpPr/>
          <p:nvPr/>
        </p:nvSpPr>
        <p:spPr>
          <a:xfrm>
            <a:off x="508196" y="3345717"/>
            <a:ext cx="3132000" cy="1368000"/>
          </a:xfrm>
          <a:prstGeom prst="roundRect">
            <a:avLst/>
          </a:prstGeom>
          <a:solidFill>
            <a:srgbClr val="BADDD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900"/>
              </a:spcAft>
              <a:buClr>
                <a:srgbClr val="FFFFFF"/>
              </a:buClr>
              <a:buSzPct val="150000"/>
            </a:pPr>
            <a:r>
              <a:rPr lang="en-US" sz="16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Co-design and co-production</a:t>
            </a:r>
          </a:p>
          <a:p>
            <a:pPr>
              <a:spcAft>
                <a:spcPts val="900"/>
              </a:spcAft>
              <a:buClr>
                <a:srgbClr val="FFFFFF"/>
              </a:buClr>
              <a:buSzPct val="150000"/>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Define the problem, solutions and scope with experts in their field</a:t>
            </a:r>
          </a:p>
        </p:txBody>
      </p:sp>
    </p:spTree>
    <p:extLst>
      <p:ext uri="{BB962C8B-B14F-4D97-AF65-F5344CB8AC3E}">
        <p14:creationId xmlns:p14="http://schemas.microsoft.com/office/powerpoint/2010/main" val="2850782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2B4A51C-780D-1AE4-C711-4C49A90F4003}"/>
              </a:ext>
            </a:extLst>
          </p:cNvPr>
          <p:cNvSpPr/>
          <p:nvPr/>
        </p:nvSpPr>
        <p:spPr>
          <a:xfrm>
            <a:off x="7887312" y="1451689"/>
            <a:ext cx="3501757" cy="4392000"/>
          </a:xfrm>
          <a:prstGeom prst="roundRect">
            <a:avLst/>
          </a:prstGeom>
          <a:solidFill>
            <a:srgbClr val="136F6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69C15F92-BBB9-38A0-90E6-69B2A85D59B3}"/>
              </a:ext>
            </a:extLst>
          </p:cNvPr>
          <p:cNvSpPr/>
          <p:nvPr/>
        </p:nvSpPr>
        <p:spPr>
          <a:xfrm>
            <a:off x="4190515" y="1451689"/>
            <a:ext cx="3501757" cy="4392000"/>
          </a:xfrm>
          <a:prstGeom prst="roundRect">
            <a:avLst/>
          </a:prstGeom>
          <a:solidFill>
            <a:srgbClr val="136F6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F7904600-B295-1B87-5543-74FA075DED58}"/>
              </a:ext>
            </a:extLst>
          </p:cNvPr>
          <p:cNvSpPr/>
          <p:nvPr/>
        </p:nvSpPr>
        <p:spPr>
          <a:xfrm>
            <a:off x="493718" y="1451689"/>
            <a:ext cx="3501757" cy="4392000"/>
          </a:xfrm>
          <a:prstGeom prst="roundRect">
            <a:avLst/>
          </a:prstGeom>
          <a:solidFill>
            <a:srgbClr val="136F6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AD35780E-0D12-54FD-7193-F83F9D7C0927}"/>
              </a:ext>
            </a:extLst>
          </p:cNvPr>
          <p:cNvSpPr/>
          <p:nvPr/>
        </p:nvSpPr>
        <p:spPr>
          <a:xfrm>
            <a:off x="493718" y="1375489"/>
            <a:ext cx="3501757" cy="4392000"/>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08A95080-FFBB-AEAF-FD8C-2C89C0FDA75F}"/>
              </a:ext>
            </a:extLst>
          </p:cNvPr>
          <p:cNvSpPr txBox="1"/>
          <p:nvPr/>
        </p:nvSpPr>
        <p:spPr>
          <a:xfrm>
            <a:off x="678596" y="1618732"/>
            <a:ext cx="3132000" cy="4093428"/>
          </a:xfrm>
          <a:prstGeom prst="rect">
            <a:avLst/>
          </a:prstGeom>
          <a:noFill/>
        </p:spPr>
        <p:txBody>
          <a:bodyPr wrap="square">
            <a:spAutoFit/>
          </a:bodyPr>
          <a:lstStyle/>
          <a:p>
            <a:pPr algn="ctr">
              <a:spcAft>
                <a:spcPts val="800"/>
              </a:spcAft>
            </a:pPr>
            <a:r>
              <a:rPr lang="en-US" sz="2400" b="1"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The ‘problem’</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What else is embedded into this gap?</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H</a:t>
            </a: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ow do we fully understand the gap from different perspectives?</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How do we change the perception that organic is a middle-class luxury? </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How do we make sure that food meets cultural, and accessibility needs?</a:t>
            </a:r>
            <a:endPar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endParaRP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How do we define Nature and Climate Friendly supply chains?</a:t>
            </a:r>
          </a:p>
          <a:p>
            <a:pPr>
              <a:spcAft>
                <a:spcPts val="800"/>
              </a:spcAft>
              <a:buClr>
                <a:srgbClr val="FFFFFF"/>
              </a:buClr>
              <a:buSzPct val="150000"/>
            </a:pPr>
            <a:endParaRPr lang="en-US" sz="14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2A62349-D0F6-5D07-8FDB-C69C05B0FB99}"/>
              </a:ext>
            </a:extLst>
          </p:cNvPr>
          <p:cNvSpPr/>
          <p:nvPr/>
        </p:nvSpPr>
        <p:spPr>
          <a:xfrm>
            <a:off x="7887312" y="1375489"/>
            <a:ext cx="3501757" cy="4392000"/>
          </a:xfrm>
          <a:prstGeom prst="round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992C6FE3-2614-C337-2FF9-244A7D728E65}"/>
              </a:ext>
            </a:extLst>
          </p:cNvPr>
          <p:cNvSpPr txBox="1"/>
          <p:nvPr/>
        </p:nvSpPr>
        <p:spPr>
          <a:xfrm>
            <a:off x="8072190" y="1615398"/>
            <a:ext cx="3132000" cy="3672800"/>
          </a:xfrm>
          <a:prstGeom prst="rect">
            <a:avLst/>
          </a:prstGeom>
          <a:solidFill>
            <a:schemeClr val="accent1">
              <a:lumMod val="40000"/>
              <a:lumOff val="60000"/>
            </a:schemeClr>
          </a:solidFill>
        </p:spPr>
        <p:txBody>
          <a:bodyPr wrap="square">
            <a:spAutoFit/>
          </a:bodyPr>
          <a:lstStyle/>
          <a:p>
            <a:pPr algn="ctr">
              <a:spcAft>
                <a:spcPts val="800"/>
              </a:spcAft>
            </a:pPr>
            <a:r>
              <a:rPr lang="en-US" sz="2400" b="1"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rPr>
              <a:t>Our</a:t>
            </a:r>
            <a:r>
              <a:rPr lang="en-US" sz="24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 movement</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What spaces can we create for these questions to be tackled collectively? </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Who needs to be involved or connected that are not now?</a:t>
            </a:r>
            <a:endParaRPr lang="en-US" sz="1400" dirty="0">
              <a:solidFill>
                <a:schemeClr val="bg1">
                  <a:lumMod val="10000"/>
                </a:schemeClr>
              </a:solidFill>
              <a:latin typeface="Inter" panose="020B0502030000000004" pitchFamily="34" charset="0"/>
              <a:ea typeface="Inter" panose="020B0502030000000004" pitchFamily="34" charset="0"/>
              <a:cs typeface="Times New Roman" panose="02020603050405020304" pitchFamily="18" charset="0"/>
            </a:endParaRP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How do we involve practitioners and lived experience in the co-creation?</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How can we broaden our movement to ensure low-income, diverse, urban communities can play an active part?</a:t>
            </a:r>
            <a:endParaRPr lang="en-US" sz="14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B930068-C87C-A1FD-7FFD-0A94FE28EAF7}"/>
              </a:ext>
            </a:extLst>
          </p:cNvPr>
          <p:cNvSpPr txBox="1"/>
          <p:nvPr/>
        </p:nvSpPr>
        <p:spPr>
          <a:xfrm>
            <a:off x="418311" y="366889"/>
            <a:ext cx="6733242" cy="707886"/>
          </a:xfrm>
          <a:prstGeom prst="rect">
            <a:avLst/>
          </a:prstGeom>
          <a:noFill/>
        </p:spPr>
        <p:txBody>
          <a:bodyPr wrap="square" rtlCol="0">
            <a:spAutoFit/>
          </a:bodyPr>
          <a:lstStyle/>
          <a:p>
            <a:r>
              <a:rPr lang="en-GB" sz="4000" b="1" spc="-100">
                <a:solidFill>
                  <a:srgbClr val="136F63"/>
                </a:solidFill>
                <a:latin typeface="Inter" panose="020B0502030000000004" pitchFamily="34" charset="0"/>
                <a:ea typeface="Inter" panose="020B0502030000000004" pitchFamily="34" charset="0"/>
                <a:cs typeface="Inter Semi Bold" panose="02000703000000020004" pitchFamily="50" charset="0"/>
              </a:rPr>
              <a:t>What questions remain?</a:t>
            </a:r>
            <a:endParaRPr lang="en-GB" sz="4000" spc="-100" baseline="30000">
              <a:solidFill>
                <a:srgbClr val="136F63"/>
              </a:solidFill>
              <a:latin typeface="Inter" panose="020B0502030000000004" pitchFamily="34" charset="0"/>
              <a:ea typeface="Inter" panose="020B0502030000000004" pitchFamily="34" charset="0"/>
              <a:cs typeface="Inter Semi Bold" panose="02000703000000020004" pitchFamily="50" charset="0"/>
            </a:endParaRPr>
          </a:p>
        </p:txBody>
      </p:sp>
      <p:sp>
        <p:nvSpPr>
          <p:cNvPr id="7" name="Rectangle: Rounded Corners 6">
            <a:extLst>
              <a:ext uri="{FF2B5EF4-FFF2-40B4-BE49-F238E27FC236}">
                <a16:creationId xmlns:a16="http://schemas.microsoft.com/office/drawing/2014/main" id="{8090B1AD-C71E-DAD6-0F2A-B478C34C2663}"/>
              </a:ext>
            </a:extLst>
          </p:cNvPr>
          <p:cNvSpPr/>
          <p:nvPr/>
        </p:nvSpPr>
        <p:spPr>
          <a:xfrm>
            <a:off x="4190515" y="1375489"/>
            <a:ext cx="3501757" cy="4392000"/>
          </a:xfrm>
          <a:prstGeom prst="roundRect">
            <a:avLst/>
          </a:prstGeom>
          <a:solidFill>
            <a:srgbClr val="97D8C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4FB386E5-BE3D-8A42-66AF-4DAA0AFE7F8F}"/>
              </a:ext>
            </a:extLst>
          </p:cNvPr>
          <p:cNvSpPr txBox="1"/>
          <p:nvPr/>
        </p:nvSpPr>
        <p:spPr>
          <a:xfrm>
            <a:off x="4375393" y="1615398"/>
            <a:ext cx="3132000" cy="3888244"/>
          </a:xfrm>
          <a:prstGeom prst="rect">
            <a:avLst/>
          </a:prstGeom>
          <a:solidFill>
            <a:srgbClr val="97D8C4"/>
          </a:solidFill>
        </p:spPr>
        <p:txBody>
          <a:bodyPr wrap="square">
            <a:spAutoFit/>
          </a:bodyPr>
          <a:lstStyle/>
          <a:p>
            <a:pPr algn="ctr">
              <a:spcAft>
                <a:spcPts val="800"/>
              </a:spcAft>
            </a:pPr>
            <a:r>
              <a:rPr lang="en-US" sz="24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rPr>
              <a:t>The solutions</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rPr>
              <a:t>How can we make community wealth building and resilience core to our transition to a fairer, sustainable food supply?</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rPr>
              <a:t>How can we ensure NCFF food is accessible to all without undermining livelihoods and ecosystem health?</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rPr>
              <a:t>What financial or policy interventions could work to Bridge the Gap?</a:t>
            </a:r>
          </a:p>
          <a:p>
            <a:pPr marL="285750" indent="-285750">
              <a:spcAft>
                <a:spcPts val="800"/>
              </a:spcAft>
              <a:buClr>
                <a:srgbClr val="FFFFFF"/>
              </a:buClr>
              <a:buSzPct val="150000"/>
              <a:buFont typeface="Arial" panose="020B0604020202020204" pitchFamily="34" charset="0"/>
              <a:buChar char="•"/>
            </a:pPr>
            <a:r>
              <a:rPr lang="en-US" sz="1400" dirty="0">
                <a:solidFill>
                  <a:schemeClr val="bg1">
                    <a:lumMod val="10000"/>
                  </a:schemeClr>
                </a:solidFill>
                <a:latin typeface="Inter" panose="020B0502030000000004" pitchFamily="34" charset="0"/>
                <a:ea typeface="Inter" panose="020B0502030000000004" pitchFamily="34" charset="0"/>
              </a:rPr>
              <a:t>How can we advocate for policy makers to see NCFF as a public good worth investing in?</a:t>
            </a:r>
            <a:endParaRPr lang="en-US" sz="1200" b="1" dirty="0">
              <a:solidFill>
                <a:schemeClr val="bg1">
                  <a:lumMod val="10000"/>
                </a:schemeClr>
              </a:solidFill>
              <a:effectLst/>
              <a:latin typeface="Inter" panose="020B0502030000000004" pitchFamily="34" charset="0"/>
              <a:ea typeface="Inter" panose="020B0502030000000004" pitchFamily="34" charset="0"/>
              <a:cs typeface="Times New Roman" panose="02020603050405020304" pitchFamily="18" charset="0"/>
            </a:endParaRPr>
          </a:p>
        </p:txBody>
      </p:sp>
    </p:spTree>
    <p:extLst>
      <p:ext uri="{BB962C8B-B14F-4D97-AF65-F5344CB8AC3E}">
        <p14:creationId xmlns:p14="http://schemas.microsoft.com/office/powerpoint/2010/main" val="3113683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D35780E-0D12-54FD-7193-F83F9D7C0927}"/>
              </a:ext>
            </a:extLst>
          </p:cNvPr>
          <p:cNvSpPr/>
          <p:nvPr/>
        </p:nvSpPr>
        <p:spPr>
          <a:xfrm>
            <a:off x="493718" y="1375489"/>
            <a:ext cx="10837670" cy="5115622"/>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B930068-C87C-A1FD-7FFD-0A94FE28EAF7}"/>
              </a:ext>
            </a:extLst>
          </p:cNvPr>
          <p:cNvSpPr txBox="1"/>
          <p:nvPr/>
        </p:nvSpPr>
        <p:spPr>
          <a:xfrm>
            <a:off x="418311" y="366889"/>
            <a:ext cx="6733242" cy="707886"/>
          </a:xfrm>
          <a:prstGeom prst="rect">
            <a:avLst/>
          </a:prstGeom>
          <a:noFill/>
        </p:spPr>
        <p:txBody>
          <a:bodyPr wrap="square" rtlCol="0">
            <a:spAutoFit/>
          </a:bodyPr>
          <a:lstStyle/>
          <a:p>
            <a:r>
              <a:rPr lang="en-GB" sz="4000" b="1" spc="-100" dirty="0">
                <a:solidFill>
                  <a:srgbClr val="136F63"/>
                </a:solidFill>
                <a:latin typeface="Inter" panose="020B0502030000000004" pitchFamily="34" charset="0"/>
                <a:ea typeface="Inter" panose="020B0502030000000004" pitchFamily="34" charset="0"/>
                <a:cs typeface="Inter Semi Bold" panose="02000703000000020004" pitchFamily="50" charset="0"/>
              </a:rPr>
              <a:t>Questions for you</a:t>
            </a:r>
            <a:endParaRPr lang="en-GB" sz="4000" spc="-100" baseline="30000" dirty="0">
              <a:solidFill>
                <a:srgbClr val="136F63"/>
              </a:solidFill>
              <a:latin typeface="Inter" panose="020B0502030000000004" pitchFamily="34" charset="0"/>
              <a:ea typeface="Inter" panose="020B0502030000000004" pitchFamily="34" charset="0"/>
              <a:cs typeface="Inter Semi Bold" panose="02000703000000020004" pitchFamily="50" charset="0"/>
            </a:endParaRPr>
          </a:p>
        </p:txBody>
      </p:sp>
      <p:graphicFrame>
        <p:nvGraphicFramePr>
          <p:cNvPr id="3" name="Table 2">
            <a:extLst>
              <a:ext uri="{FF2B5EF4-FFF2-40B4-BE49-F238E27FC236}">
                <a16:creationId xmlns:a16="http://schemas.microsoft.com/office/drawing/2014/main" id="{4DED90AE-A272-76DE-869E-4B25C1FA58B9}"/>
              </a:ext>
            </a:extLst>
          </p:cNvPr>
          <p:cNvGraphicFramePr>
            <a:graphicFrameLocks noGrp="1"/>
          </p:cNvGraphicFramePr>
          <p:nvPr>
            <p:extLst>
              <p:ext uri="{D42A27DB-BD31-4B8C-83A1-F6EECF244321}">
                <p14:modId xmlns:p14="http://schemas.microsoft.com/office/powerpoint/2010/main" val="1695667195"/>
              </p:ext>
            </p:extLst>
          </p:nvPr>
        </p:nvGraphicFramePr>
        <p:xfrm>
          <a:off x="860612" y="1595718"/>
          <a:ext cx="9771529" cy="4715435"/>
        </p:xfrm>
        <a:graphic>
          <a:graphicData uri="http://schemas.openxmlformats.org/drawingml/2006/table">
            <a:tbl>
              <a:tblPr firstRow="1" firstCol="1" bandRow="1">
                <a:tableStyleId>{5C22544A-7EE6-4342-B048-85BDC9FD1C3A}</a:tableStyleId>
              </a:tblPr>
              <a:tblGrid>
                <a:gridCol w="9771529">
                  <a:extLst>
                    <a:ext uri="{9D8B030D-6E8A-4147-A177-3AD203B41FA5}">
                      <a16:colId xmlns:a16="http://schemas.microsoft.com/office/drawing/2014/main" val="2384080944"/>
                    </a:ext>
                  </a:extLst>
                </a:gridCol>
              </a:tblGrid>
              <a:tr h="4715435">
                <a:tc>
                  <a:txBody>
                    <a:bodyPr/>
                    <a:lstStyle/>
                    <a:p>
                      <a:pPr marL="342900" lvl="0" indent="-342900">
                        <a:lnSpc>
                          <a:spcPct val="120000"/>
                        </a:lnSpc>
                        <a:buClr>
                          <a:srgbClr val="FF6701"/>
                        </a:buClr>
                        <a:buFont typeface="Symbol" panose="05050102010706020507" pitchFamily="18" charset="2"/>
                        <a:buChar char=""/>
                      </a:pPr>
                      <a:r>
                        <a:rPr lang="en-GB" sz="2800" b="0" dirty="0">
                          <a:effectLst/>
                        </a:rPr>
                        <a:t>Thoughts or reflections?</a:t>
                      </a:r>
                    </a:p>
                    <a:p>
                      <a:pPr marL="342900" lvl="0" indent="-342900">
                        <a:lnSpc>
                          <a:spcPct val="120000"/>
                        </a:lnSpc>
                        <a:buClr>
                          <a:srgbClr val="FF6701"/>
                        </a:buClr>
                        <a:buFont typeface="Symbol" panose="05050102010706020507" pitchFamily="18" charset="2"/>
                        <a:buChar char=""/>
                      </a:pPr>
                      <a:r>
                        <a:rPr lang="en-GB" sz="2800" b="0" dirty="0">
                          <a:effectLst/>
                        </a:rPr>
                        <a:t>What are growers’ experiences of trying to reach people on lower incomes?</a:t>
                      </a:r>
                    </a:p>
                    <a:p>
                      <a:pPr marL="342900" lvl="0" indent="-342900">
                        <a:lnSpc>
                          <a:spcPct val="120000"/>
                        </a:lnSpc>
                        <a:buClr>
                          <a:srgbClr val="FF6701"/>
                        </a:buClr>
                        <a:buFont typeface="Symbol" panose="05050102010706020507" pitchFamily="18" charset="2"/>
                        <a:buChar char=""/>
                      </a:pPr>
                      <a:r>
                        <a:rPr lang="en-GB" sz="2800" b="0" dirty="0">
                          <a:effectLst/>
                        </a:rPr>
                        <a:t>How are traders experiencing this challenge?</a:t>
                      </a:r>
                    </a:p>
                    <a:p>
                      <a:pPr marL="342900" lvl="0" indent="-342900">
                        <a:lnSpc>
                          <a:spcPct val="120000"/>
                        </a:lnSpc>
                        <a:buClr>
                          <a:srgbClr val="FF6701"/>
                        </a:buClr>
                        <a:buFont typeface="Symbol" panose="05050102010706020507" pitchFamily="18" charset="2"/>
                        <a:buChar char=""/>
                      </a:pPr>
                      <a:r>
                        <a:rPr lang="en-GB" sz="2800" b="0" dirty="0">
                          <a:effectLst/>
                        </a:rPr>
                        <a:t>How can we bridge the divide in the movement? </a:t>
                      </a:r>
                    </a:p>
                    <a:p>
                      <a:pPr marL="342900" lvl="0" indent="-342900">
                        <a:lnSpc>
                          <a:spcPct val="120000"/>
                        </a:lnSpc>
                        <a:buClr>
                          <a:srgbClr val="FF6701"/>
                        </a:buClr>
                        <a:buFont typeface="Symbol" panose="05050102010706020507" pitchFamily="18" charset="2"/>
                        <a:buChar char=""/>
                      </a:pPr>
                      <a:r>
                        <a:rPr lang="en-GB" sz="2800" b="0" dirty="0">
                          <a:effectLst/>
                        </a:rPr>
                        <a:t>How can we build understanding and how do growers and farmers want to be involved?</a:t>
                      </a:r>
                    </a:p>
                  </a:txBody>
                  <a:tcPr marL="68580" marR="68580" marT="68580" marB="0"/>
                </a:tc>
                <a:extLst>
                  <a:ext uri="{0D108BD9-81ED-4DB2-BD59-A6C34878D82A}">
                    <a16:rowId xmlns:a16="http://schemas.microsoft.com/office/drawing/2014/main" val="1217488241"/>
                  </a:ext>
                </a:extLst>
              </a:tr>
            </a:tbl>
          </a:graphicData>
        </a:graphic>
      </p:graphicFrame>
    </p:spTree>
    <p:extLst>
      <p:ext uri="{BB962C8B-B14F-4D97-AF65-F5344CB8AC3E}">
        <p14:creationId xmlns:p14="http://schemas.microsoft.com/office/powerpoint/2010/main" val="1791199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B10417-80B3-B294-6DE2-404CD8CF92D1}"/>
              </a:ext>
            </a:extLst>
          </p:cNvPr>
          <p:cNvSpPr/>
          <p:nvPr/>
        </p:nvSpPr>
        <p:spPr>
          <a:xfrm flipH="1">
            <a:off x="-2" y="0"/>
            <a:ext cx="12191991" cy="6858000"/>
          </a:xfrm>
          <a:prstGeom prst="rect">
            <a:avLst/>
          </a:prstGeom>
          <a:solidFill>
            <a:srgbClr val="136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1D6D70F-965B-61A7-1951-940C99964BC1}"/>
              </a:ext>
            </a:extLst>
          </p:cNvPr>
          <p:cNvSpPr txBox="1"/>
          <p:nvPr/>
        </p:nvSpPr>
        <p:spPr>
          <a:xfrm>
            <a:off x="1043796" y="2002762"/>
            <a:ext cx="5990118" cy="2699072"/>
          </a:xfrm>
          <a:prstGeom prst="rect">
            <a:avLst/>
          </a:prstGeom>
          <a:noFill/>
        </p:spPr>
        <p:txBody>
          <a:bodyPr wrap="square">
            <a:spAutoFit/>
          </a:bodyPr>
          <a:lstStyle/>
          <a:p>
            <a:pPr>
              <a:lnSpc>
                <a:spcPct val="200000"/>
              </a:lnSpc>
              <a:buClr>
                <a:srgbClr val="F3702B"/>
              </a:buClr>
              <a:buSzPct val="150000"/>
            </a:pPr>
            <a:r>
              <a:rPr lang="en-US" sz="2200" b="1">
                <a:solidFill>
                  <a:srgbClr val="FFFFFF"/>
                </a:solidFill>
                <a:latin typeface="Inter" panose="020B0502030000000004" pitchFamily="34" charset="0"/>
                <a:ea typeface="Inter" panose="020B0502030000000004" pitchFamily="34" charset="0"/>
                <a:cs typeface="Times New Roman" panose="02020603050405020304" pitchFamily="18" charset="0"/>
              </a:rPr>
              <a:t>www.sustainweb.org/bridging-the-gap</a:t>
            </a:r>
          </a:p>
          <a:p>
            <a:pPr>
              <a:lnSpc>
                <a:spcPct val="200000"/>
              </a:lnSpc>
              <a:buClr>
                <a:srgbClr val="F3702B"/>
              </a:buClr>
              <a:buSzPct val="150000"/>
            </a:pPr>
            <a:r>
              <a:rPr lang="en-US" sz="2200">
                <a:solidFill>
                  <a:schemeClr val="accent1"/>
                </a:solidFill>
                <a:latin typeface="Inter" panose="020B0502030000000004" pitchFamily="34" charset="0"/>
                <a:ea typeface="Inter" panose="020B0502030000000004" pitchFamily="34" charset="0"/>
                <a:cs typeface="Times New Roman" panose="02020603050405020304" pitchFamily="18" charset="0"/>
              </a:rPr>
              <a:t>Sign up to our newsletter</a:t>
            </a:r>
          </a:p>
          <a:p>
            <a:pPr>
              <a:lnSpc>
                <a:spcPct val="200000"/>
              </a:lnSpc>
              <a:buClr>
                <a:srgbClr val="F3702B"/>
              </a:buClr>
              <a:buSzPct val="150000"/>
            </a:pPr>
            <a:r>
              <a:rPr lang="en-US" sz="2200">
                <a:solidFill>
                  <a:srgbClr val="FFFFFF"/>
                </a:solidFill>
                <a:latin typeface="Inter" panose="020B0502030000000004" pitchFamily="34" charset="0"/>
                <a:ea typeface="Inter" panose="020B0502030000000004" pitchFamily="34" charset="0"/>
                <a:cs typeface="Times New Roman" panose="02020603050405020304" pitchFamily="18" charset="0"/>
              </a:rPr>
              <a:t>Twitter: @bridging_gap_uk</a:t>
            </a:r>
          </a:p>
          <a:p>
            <a:pPr>
              <a:lnSpc>
                <a:spcPct val="200000"/>
              </a:lnSpc>
              <a:buClr>
                <a:srgbClr val="F3702B"/>
              </a:buClr>
              <a:buSzPct val="150000"/>
            </a:pPr>
            <a:r>
              <a:rPr lang="en-US" sz="2200">
                <a:solidFill>
                  <a:srgbClr val="FFFFFF"/>
                </a:solidFill>
                <a:latin typeface="Inter" panose="020B0502030000000004" pitchFamily="34" charset="0"/>
                <a:ea typeface="Inter" panose="020B0502030000000004" pitchFamily="34" charset="0"/>
                <a:cs typeface="Times New Roman" panose="02020603050405020304" pitchFamily="18" charset="0"/>
              </a:rPr>
              <a:t>bridgingthegap@sustainweb.org</a:t>
            </a:r>
          </a:p>
        </p:txBody>
      </p:sp>
      <p:sp>
        <p:nvSpPr>
          <p:cNvPr id="17" name="TextBox 16">
            <a:extLst>
              <a:ext uri="{FF2B5EF4-FFF2-40B4-BE49-F238E27FC236}">
                <a16:creationId xmlns:a16="http://schemas.microsoft.com/office/drawing/2014/main" id="{22C8685E-F7CB-D4B2-C43C-0A7F6CF84C94}"/>
              </a:ext>
            </a:extLst>
          </p:cNvPr>
          <p:cNvSpPr txBox="1"/>
          <p:nvPr/>
        </p:nvSpPr>
        <p:spPr>
          <a:xfrm>
            <a:off x="1043807" y="942138"/>
            <a:ext cx="9268593" cy="1107996"/>
          </a:xfrm>
          <a:prstGeom prst="rect">
            <a:avLst/>
          </a:prstGeom>
          <a:noFill/>
        </p:spPr>
        <p:txBody>
          <a:bodyPr wrap="square" rtlCol="0">
            <a:spAutoFit/>
          </a:bodyPr>
          <a:lstStyle/>
          <a:p>
            <a:r>
              <a:rPr lang="en-GB" sz="6600" b="1" spc="-100">
                <a:solidFill>
                  <a:srgbClr val="FFFFFF"/>
                </a:solidFill>
                <a:latin typeface="Inter" panose="020B0502030000000004" pitchFamily="34" charset="0"/>
                <a:ea typeface="Inter" panose="020B0502030000000004" pitchFamily="34" charset="0"/>
                <a:cs typeface="Inter Semi Bold" panose="02000703000000020004" pitchFamily="50" charset="0"/>
              </a:rPr>
              <a:t>How to get involved</a:t>
            </a:r>
            <a:endParaRPr lang="en-GB" sz="6600" spc="-100" baseline="30000">
              <a:solidFill>
                <a:srgbClr val="FFFFFF"/>
              </a:solidFill>
              <a:latin typeface="Inter" panose="020B0502030000000004" pitchFamily="34" charset="0"/>
              <a:ea typeface="Inter" panose="020B0502030000000004" pitchFamily="34" charset="0"/>
              <a:cs typeface="Inter Semi Bold" panose="02000703000000020004" pitchFamily="50" charset="0"/>
            </a:endParaRPr>
          </a:p>
        </p:txBody>
      </p:sp>
      <p:grpSp>
        <p:nvGrpSpPr>
          <p:cNvPr id="2" name="Group 1">
            <a:extLst>
              <a:ext uri="{FF2B5EF4-FFF2-40B4-BE49-F238E27FC236}">
                <a16:creationId xmlns:a16="http://schemas.microsoft.com/office/drawing/2014/main" id="{030ABE69-4879-6D72-4D5D-B337C7B8A17B}"/>
              </a:ext>
            </a:extLst>
          </p:cNvPr>
          <p:cNvGrpSpPr/>
          <p:nvPr/>
        </p:nvGrpSpPr>
        <p:grpSpPr>
          <a:xfrm>
            <a:off x="4485231" y="5915862"/>
            <a:ext cx="7713441" cy="942138"/>
            <a:chOff x="4485231" y="5915862"/>
            <a:chExt cx="7713441" cy="942138"/>
          </a:xfrm>
        </p:grpSpPr>
        <p:sp>
          <p:nvSpPr>
            <p:cNvPr id="3" name="Rectangle: Single Corner Rounded 2">
              <a:extLst>
                <a:ext uri="{FF2B5EF4-FFF2-40B4-BE49-F238E27FC236}">
                  <a16:creationId xmlns:a16="http://schemas.microsoft.com/office/drawing/2014/main" id="{C4744B6E-86A4-CD84-6D70-B9F45E25BFF9}"/>
                </a:ext>
              </a:extLst>
            </p:cNvPr>
            <p:cNvSpPr/>
            <p:nvPr/>
          </p:nvSpPr>
          <p:spPr>
            <a:xfrm flipH="1">
              <a:off x="4485231" y="5915862"/>
              <a:ext cx="7713441" cy="942138"/>
            </a:xfrm>
            <a:prstGeom prst="round1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Text&#10;&#10;Description automatically generated">
              <a:extLst>
                <a:ext uri="{FF2B5EF4-FFF2-40B4-BE49-F238E27FC236}">
                  <a16:creationId xmlns:a16="http://schemas.microsoft.com/office/drawing/2014/main" id="{F7CC8AB0-FD69-BD94-8663-AD594D00D1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11384" y="6276924"/>
              <a:ext cx="981391" cy="330728"/>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E166AE7F-D914-6633-ED33-13EB93A660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4307" y="6080426"/>
              <a:ext cx="1345821" cy="65792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4C1286B-A647-4689-981F-447A9BB089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1240" y="6276924"/>
              <a:ext cx="1020765" cy="360493"/>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0164FEF-028A-650F-CCAF-3C38108060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8477" y="6221240"/>
              <a:ext cx="914998" cy="488380"/>
            </a:xfrm>
            <a:prstGeom prst="rect">
              <a:avLst/>
            </a:prstGeom>
          </p:spPr>
        </p:pic>
        <p:pic>
          <p:nvPicPr>
            <p:cNvPr id="10" name="Picture 9" descr="A picture containing text, outdoor&#10;&#10;Description automatically generated">
              <a:extLst>
                <a:ext uri="{FF2B5EF4-FFF2-40B4-BE49-F238E27FC236}">
                  <a16:creationId xmlns:a16="http://schemas.microsoft.com/office/drawing/2014/main" id="{8C98CD30-48DD-6A10-CB09-C4B718149F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6780" y="6210193"/>
              <a:ext cx="1337279" cy="488380"/>
            </a:xfrm>
            <a:prstGeom prst="rect">
              <a:avLst/>
            </a:prstGeom>
          </p:spPr>
        </p:pic>
        <p:pic>
          <p:nvPicPr>
            <p:cNvPr id="18" name="Picture 17" descr="Logo&#10;&#10;Description automatically generated">
              <a:extLst>
                <a:ext uri="{FF2B5EF4-FFF2-40B4-BE49-F238E27FC236}">
                  <a16:creationId xmlns:a16="http://schemas.microsoft.com/office/drawing/2014/main" id="{B368582D-6164-F368-3530-69CFE81F84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56098" y="6080095"/>
              <a:ext cx="1348383" cy="671929"/>
            </a:xfrm>
            <a:prstGeom prst="rect">
              <a:avLst/>
            </a:prstGeom>
          </p:spPr>
        </p:pic>
      </p:grpSp>
    </p:spTree>
    <p:extLst>
      <p:ext uri="{BB962C8B-B14F-4D97-AF65-F5344CB8AC3E}">
        <p14:creationId xmlns:p14="http://schemas.microsoft.com/office/powerpoint/2010/main" val="897919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D273-CC3E-7309-89FE-EFFDB244D2AC}"/>
              </a:ext>
            </a:extLst>
          </p:cNvPr>
          <p:cNvSpPr>
            <a:spLocks noGrp="1"/>
          </p:cNvSpPr>
          <p:nvPr>
            <p:ph type="title"/>
          </p:nvPr>
        </p:nvSpPr>
        <p:spPr/>
        <p:txBody>
          <a:bodyPr/>
          <a:lstStyle/>
          <a:p>
            <a:endParaRPr lang="en-GB"/>
          </a:p>
        </p:txBody>
      </p:sp>
      <p:pic>
        <p:nvPicPr>
          <p:cNvPr id="5" name="Content Placeholder 4" descr="Graphical user interface, application&#10;&#10;Description automatically generated">
            <a:extLst>
              <a:ext uri="{FF2B5EF4-FFF2-40B4-BE49-F238E27FC236}">
                <a16:creationId xmlns:a16="http://schemas.microsoft.com/office/drawing/2014/main" id="{63C3495B-5631-AB3D-3141-78A8B8BEB5E2}"/>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35719"/>
            <a:ext cx="12255500" cy="6893719"/>
          </a:xfrm>
        </p:spPr>
      </p:pic>
    </p:spTree>
    <p:extLst>
      <p:ext uri="{BB962C8B-B14F-4D97-AF65-F5344CB8AC3E}">
        <p14:creationId xmlns:p14="http://schemas.microsoft.com/office/powerpoint/2010/main" val="1334364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6DB2-D286-2F49-D989-2F5ECF49BDB8}"/>
              </a:ext>
            </a:extLst>
          </p:cNvPr>
          <p:cNvSpPr>
            <a:spLocks noGrp="1"/>
          </p:cNvSpPr>
          <p:nvPr>
            <p:ph type="title"/>
          </p:nvPr>
        </p:nvSpPr>
        <p:spPr/>
        <p:txBody>
          <a:bodyPr/>
          <a:lstStyle/>
          <a:p>
            <a:endParaRPr lang="en-GB"/>
          </a:p>
        </p:txBody>
      </p:sp>
      <p:pic>
        <p:nvPicPr>
          <p:cNvPr id="5" name="Content Placeholder 4" descr="Diagram&#10;&#10;Description automatically generated">
            <a:extLst>
              <a:ext uri="{FF2B5EF4-FFF2-40B4-BE49-F238E27FC236}">
                <a16:creationId xmlns:a16="http://schemas.microsoft.com/office/drawing/2014/main" id="{A072F7E4-895B-F38E-E5FF-2AD775FE853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8499" y="-104502"/>
            <a:ext cx="12350166" cy="6946968"/>
          </a:xfrm>
        </p:spPr>
      </p:pic>
    </p:spTree>
    <p:extLst>
      <p:ext uri="{BB962C8B-B14F-4D97-AF65-F5344CB8AC3E}">
        <p14:creationId xmlns:p14="http://schemas.microsoft.com/office/powerpoint/2010/main" val="3161126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31C7-5B84-8A1B-4C0E-BA0D267E5A4E}"/>
              </a:ext>
            </a:extLst>
          </p:cNvPr>
          <p:cNvSpPr>
            <a:spLocks noGrp="1"/>
          </p:cNvSpPr>
          <p:nvPr>
            <p:ph type="title"/>
          </p:nvPr>
        </p:nvSpPr>
        <p:spPr/>
        <p:txBody>
          <a:bodyPr/>
          <a:lstStyle/>
          <a:p>
            <a:endParaRPr lang="en-GB"/>
          </a:p>
        </p:txBody>
      </p:sp>
      <p:pic>
        <p:nvPicPr>
          <p:cNvPr id="5" name="Content Placeholder 4" descr="Graphical user interface&#10;&#10;Description automatically generated">
            <a:extLst>
              <a:ext uri="{FF2B5EF4-FFF2-40B4-BE49-F238E27FC236}">
                <a16:creationId xmlns:a16="http://schemas.microsoft.com/office/drawing/2014/main" id="{31EBB7BF-EE25-138B-0DB1-1DB04B664808}"/>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6115" y="0"/>
            <a:ext cx="12075885" cy="6792685"/>
          </a:xfrm>
        </p:spPr>
      </p:pic>
    </p:spTree>
    <p:extLst>
      <p:ext uri="{BB962C8B-B14F-4D97-AF65-F5344CB8AC3E}">
        <p14:creationId xmlns:p14="http://schemas.microsoft.com/office/powerpoint/2010/main" val="93407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33EF-9894-74DC-984C-EA969A597AA5}"/>
              </a:ext>
            </a:extLst>
          </p:cNvPr>
          <p:cNvSpPr>
            <a:spLocks noGrp="1"/>
          </p:cNvSpPr>
          <p:nvPr>
            <p:ph type="title"/>
          </p:nvPr>
        </p:nvSpPr>
        <p:spPr/>
        <p:txBody>
          <a:bodyPr/>
          <a:lstStyle/>
          <a:p>
            <a:endParaRPr lang="en-GB"/>
          </a:p>
        </p:txBody>
      </p:sp>
      <p:pic>
        <p:nvPicPr>
          <p:cNvPr id="5" name="Content Placeholder 4" descr="A picture containing diagram&#10;&#10;Description automatically generated">
            <a:extLst>
              <a:ext uri="{FF2B5EF4-FFF2-40B4-BE49-F238E27FC236}">
                <a16:creationId xmlns:a16="http://schemas.microsoft.com/office/drawing/2014/main" id="{1836EFDF-EDF7-A0FC-272C-5936B673EDA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2244" y="0"/>
            <a:ext cx="12416488" cy="6984274"/>
          </a:xfrm>
        </p:spPr>
      </p:pic>
    </p:spTree>
    <p:extLst>
      <p:ext uri="{BB962C8B-B14F-4D97-AF65-F5344CB8AC3E}">
        <p14:creationId xmlns:p14="http://schemas.microsoft.com/office/powerpoint/2010/main" val="1201261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50DA-D1B0-FA5D-3CFF-DD19A207DCF4}"/>
              </a:ext>
            </a:extLst>
          </p:cNvPr>
          <p:cNvSpPr>
            <a:spLocks noGrp="1"/>
          </p:cNvSpPr>
          <p:nvPr>
            <p:ph type="title"/>
          </p:nvPr>
        </p:nvSpPr>
        <p:spPr/>
        <p:txBody>
          <a:bodyPr/>
          <a:lstStyle/>
          <a:p>
            <a:endParaRPr lang="en-GB"/>
          </a:p>
        </p:txBody>
      </p:sp>
      <p:pic>
        <p:nvPicPr>
          <p:cNvPr id="5" name="Content Placeholder 4" descr="Chart&#10;&#10;Description automatically generated">
            <a:extLst>
              <a:ext uri="{FF2B5EF4-FFF2-40B4-BE49-F238E27FC236}">
                <a16:creationId xmlns:a16="http://schemas.microsoft.com/office/drawing/2014/main" id="{B70C9AA7-F8D4-6ABE-441A-19914FD4AE3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0425" y="0"/>
            <a:ext cx="12371212" cy="6958806"/>
          </a:xfrm>
        </p:spPr>
      </p:pic>
    </p:spTree>
    <p:extLst>
      <p:ext uri="{BB962C8B-B14F-4D97-AF65-F5344CB8AC3E}">
        <p14:creationId xmlns:p14="http://schemas.microsoft.com/office/powerpoint/2010/main" val="3768248306"/>
      </p:ext>
    </p:extLst>
  </p:cSld>
  <p:clrMapOvr>
    <a:masterClrMapping/>
  </p:clrMapOvr>
</p:sld>
</file>

<file path=ppt/theme/theme1.xml><?xml version="1.0" encoding="utf-8"?>
<a:theme xmlns:a="http://schemas.openxmlformats.org/drawingml/2006/main" name="Sustain colours">
  <a:themeElements>
    <a:clrScheme name="Custom 1">
      <a:dk1>
        <a:srgbClr val="3A3A3A"/>
      </a:dk1>
      <a:lt1>
        <a:srgbClr val="F4F0E7"/>
      </a:lt1>
      <a:dk2>
        <a:srgbClr val="DCCEB1"/>
      </a:dk2>
      <a:lt2>
        <a:srgbClr val="F58720"/>
      </a:lt2>
      <a:accent1>
        <a:srgbClr val="FCB315"/>
      </a:accent1>
      <a:accent2>
        <a:srgbClr val="109E4D"/>
      </a:accent2>
      <a:accent3>
        <a:srgbClr val="CDDDC8"/>
      </a:accent3>
      <a:accent4>
        <a:srgbClr val="EC2D23"/>
      </a:accent4>
      <a:accent5>
        <a:srgbClr val="87C6EF"/>
      </a:accent5>
      <a:accent6>
        <a:srgbClr val="D6B6C8"/>
      </a:accent6>
      <a:hlink>
        <a:srgbClr val="325BD6"/>
      </a:hlink>
      <a:folHlink>
        <a:srgbClr val="B1568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stain colours" id="{B4183329-0019-4088-993A-A133CE923A2E}" vid="{C3DBDDC4-F433-4197-B17F-818973DEA0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49ff1e4-b618-47ee-852c-72d69d563a5e">
      <Terms xmlns="http://schemas.microsoft.com/office/infopath/2007/PartnerControls"/>
    </lcf76f155ced4ddcb4097134ff3c332f>
    <TaxCatchAll xmlns="d7141c57-0004-43f4-9aa0-79b62ce4a73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7FF0A6A9ACCF4294A4D145F7636654" ma:contentTypeVersion="17" ma:contentTypeDescription="Create a new document." ma:contentTypeScope="" ma:versionID="ece09699e7f46672240f86b6f940d20c">
  <xsd:schema xmlns:xsd="http://www.w3.org/2001/XMLSchema" xmlns:xs="http://www.w3.org/2001/XMLSchema" xmlns:p="http://schemas.microsoft.com/office/2006/metadata/properties" xmlns:ns2="449ff1e4-b618-47ee-852c-72d69d563a5e" xmlns:ns3="d7141c57-0004-43f4-9aa0-79b62ce4a739" targetNamespace="http://schemas.microsoft.com/office/2006/metadata/properties" ma:root="true" ma:fieldsID="69dcca785d95ce15187964b33b584953" ns2:_="" ns3:_="">
    <xsd:import namespace="449ff1e4-b618-47ee-852c-72d69d563a5e"/>
    <xsd:import namespace="d7141c57-0004-43f4-9aa0-79b62ce4a7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9ff1e4-b618-47ee-852c-72d69d563a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3da009a-0063-440f-8cb9-bbec2be1f0b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141c57-0004-43f4-9aa0-79b62ce4a73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0105e3-35d9-4d36-ac83-85d854492b1d}" ma:internalName="TaxCatchAll" ma:showField="CatchAllData" ma:web="d7141c57-0004-43f4-9aa0-79b62ce4a7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E3B834-BBD8-414B-BD3E-9C8104443BCB}">
  <ds:schemaRefs>
    <ds:schemaRef ds:uri="449ff1e4-b618-47ee-852c-72d69d563a5e"/>
    <ds:schemaRef ds:uri="d7141c57-0004-43f4-9aa0-79b62ce4a7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F74FBB3-A809-4246-934C-7ABF150C97EB}">
  <ds:schemaRefs>
    <ds:schemaRef ds:uri="http://schemas.microsoft.com/sharepoint/v3/contenttype/forms"/>
  </ds:schemaRefs>
</ds:datastoreItem>
</file>

<file path=customXml/itemProps3.xml><?xml version="1.0" encoding="utf-8"?>
<ds:datastoreItem xmlns:ds="http://schemas.openxmlformats.org/officeDocument/2006/customXml" ds:itemID="{0439B6AF-ED87-4A0F-9951-0F860308DF50}">
  <ds:schemaRefs>
    <ds:schemaRef ds:uri="449ff1e4-b618-47ee-852c-72d69d563a5e"/>
    <ds:schemaRef ds:uri="d7141c57-0004-43f4-9aa0-79b62ce4a7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1088</TotalTime>
  <Words>5218</Words>
  <Application>Microsoft Macintosh PowerPoint</Application>
  <PresentationFormat>Widescreen</PresentationFormat>
  <Paragraphs>448</Paragraphs>
  <Slides>47</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Calibri Light</vt:lpstr>
      <vt:lpstr>Symbol</vt:lpstr>
      <vt:lpstr>Myriad Pro Cond</vt:lpstr>
      <vt:lpstr>Inter</vt:lpstr>
      <vt:lpstr>Century Gothic</vt:lpstr>
      <vt:lpstr>Times New Roman</vt:lpstr>
      <vt:lpstr>Myriad Pro Light</vt:lpstr>
      <vt:lpstr>Calibri</vt:lpstr>
      <vt:lpstr>Arial</vt:lpstr>
      <vt:lpstr>Wingdings</vt:lpstr>
      <vt:lpstr>Myriad Pro</vt:lpstr>
      <vt:lpstr>Sustain colours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 aim</vt:lpstr>
      <vt:lpstr>PowerPoint Presentation</vt:lpstr>
      <vt:lpstr>PowerPoint Presentation</vt:lpstr>
      <vt:lpstr>PowerPoint Presentation</vt:lpstr>
      <vt:lpstr>PowerPoint Presentation</vt:lpstr>
      <vt:lpstr>PowerPoint Presentation</vt:lpstr>
      <vt:lpstr>PowerPoint Presentation</vt:lpstr>
      <vt:lpstr>Assumptions behind the programme </vt:lpstr>
      <vt:lpstr>We are looking to run a series of pilot projects that will enable us to </vt:lpstr>
      <vt:lpstr>PowerPoint Presentation</vt:lpstr>
      <vt:lpstr>Community Procurement </vt:lpstr>
      <vt:lpstr>Solidarity Seasonal Ready Meals</vt:lpstr>
      <vt:lpstr>Box scheme leavers’ incentive: </vt:lpstr>
      <vt:lpstr>How much would a weekly CNFF menu cost?</vt:lpstr>
      <vt:lpstr>PowerPoint Presentation</vt:lpstr>
      <vt:lpstr>PowerPoint Presentation</vt:lpstr>
      <vt:lpstr>PowerPoint Presentation</vt:lpstr>
      <vt:lpstr>What policies and financial interventions might fit the bill</vt:lpstr>
      <vt:lpstr>PowerPoint Presentation</vt:lpstr>
      <vt:lpstr>PowerPoint Presentation</vt:lpstr>
      <vt:lpstr>Perhaps a hypothecated tax/levy on ‘bad’ food could be introduced ….</vt:lpstr>
      <vt:lpstr>PowerPoint Presentation</vt:lpstr>
      <vt:lpstr>Project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Gavin</dc:creator>
  <cp:lastModifiedBy>Ted Roberts</cp:lastModifiedBy>
  <cp:revision>13</cp:revision>
  <dcterms:created xsi:type="dcterms:W3CDTF">2018-10-16T09:24:32Z</dcterms:created>
  <dcterms:modified xsi:type="dcterms:W3CDTF">2023-01-27T09:54:54Z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0x010100B57FF0A6A9ACCF4294A4D145F7636654</vt:lpwstr>
  </property>
  <property fmtid="{D5CDD505-2E9C-101B-9397-08002B2CF9AE}" pid="3" name="MediaServiceImageTags">
    <vt:lpwstr/>
  </property>
</Properties>
</file>