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9" r:id="rId2"/>
    <p:sldId id="289" r:id="rId3"/>
    <p:sldId id="317" r:id="rId4"/>
    <p:sldId id="318" r:id="rId5"/>
    <p:sldId id="290" r:id="rId6"/>
    <p:sldId id="316" r:id="rId7"/>
    <p:sldId id="304" r:id="rId8"/>
    <p:sldId id="288" r:id="rId9"/>
    <p:sldId id="320" r:id="rId10"/>
    <p:sldId id="321" r:id="rId11"/>
    <p:sldId id="292" r:id="rId12"/>
    <p:sldId id="307" r:id="rId13"/>
    <p:sldId id="322" r:id="rId14"/>
    <p:sldId id="308" r:id="rId15"/>
    <p:sldId id="311" r:id="rId16"/>
    <p:sldId id="294" r:id="rId17"/>
    <p:sldId id="306" r:id="rId18"/>
    <p:sldId id="314" r:id="rId19"/>
    <p:sldId id="323" r:id="rId20"/>
    <p:sldId id="298" r:id="rId21"/>
    <p:sldId id="305" r:id="rId22"/>
    <p:sldId id="299" r:id="rId23"/>
    <p:sldId id="313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C238"/>
    <a:srgbClr val="7AC03A"/>
    <a:srgbClr val="66BC36"/>
    <a:srgbClr val="643253"/>
    <a:srgbClr val="6D375B"/>
    <a:srgbClr val="BD031E"/>
    <a:srgbClr val="CD257D"/>
    <a:srgbClr val="D1257F"/>
    <a:srgbClr val="008000"/>
    <a:srgbClr val="7FCD5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7" autoAdjust="0"/>
    <p:restoredTop sz="94519" autoAdjust="0"/>
  </p:normalViewPr>
  <p:slideViewPr>
    <p:cSldViewPr>
      <p:cViewPr>
        <p:scale>
          <a:sx n="90" d="100"/>
          <a:sy n="90" d="100"/>
        </p:scale>
        <p:origin x="-1190" y="-29"/>
      </p:cViewPr>
      <p:guideLst>
        <p:guide orient="horz" pos="1389"/>
        <p:guide pos="4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299FA-4E59-490B-A5B3-3CA9FBDD9DE2}" type="datetimeFigureOut">
              <a:rPr lang="en-GB" smtClean="0"/>
              <a:pPr/>
              <a:t>15/08/2014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03215-D1A0-4647-A097-D6798F7AF5B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7620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03215-D1A0-4647-A097-D6798F7AF5B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60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Help</a:t>
            </a:r>
            <a:r>
              <a:rPr lang="en-GB" baseline="0" dirty="0" smtClean="0"/>
              <a:t> shape context – e.g. </a:t>
            </a:r>
            <a:r>
              <a:rPr lang="en-GB" sz="1200" dirty="0" smtClean="0">
                <a:solidFill>
                  <a:srgbClr val="FFC000"/>
                </a:solidFill>
              </a:rPr>
              <a:t>lottery, Govt policy, HRH, Care Farming, SFN, ARI etc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03215-D1A0-4647-A097-D6798F7AF5B2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60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Help</a:t>
            </a:r>
            <a:r>
              <a:rPr lang="en-GB" baseline="0" dirty="0" smtClean="0"/>
              <a:t> shape context – e.g. </a:t>
            </a:r>
            <a:r>
              <a:rPr lang="en-GB" sz="1200" dirty="0" smtClean="0">
                <a:solidFill>
                  <a:srgbClr val="FFC000"/>
                </a:solidFill>
              </a:rPr>
              <a:t>lottery, Govt policy, HRH, Care Farming, SFN, ARI etc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03215-D1A0-4647-A097-D6798F7AF5B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60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Help</a:t>
            </a:r>
            <a:r>
              <a:rPr lang="en-GB" baseline="0" dirty="0" smtClean="0"/>
              <a:t> shape context – e.g. </a:t>
            </a:r>
            <a:r>
              <a:rPr lang="en-GB" sz="1200" dirty="0" smtClean="0">
                <a:solidFill>
                  <a:srgbClr val="FFC000"/>
                </a:solidFill>
              </a:rPr>
              <a:t>lottery, Govt policy, HRH, Care Farming, SFN, ARI etc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03215-D1A0-4647-A097-D6798F7AF5B2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60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Help</a:t>
            </a:r>
            <a:r>
              <a:rPr lang="en-GB" baseline="0" dirty="0" smtClean="0"/>
              <a:t> shape context – e.g. </a:t>
            </a:r>
            <a:r>
              <a:rPr lang="en-GB" sz="1200" dirty="0" smtClean="0">
                <a:solidFill>
                  <a:srgbClr val="FFC000"/>
                </a:solidFill>
              </a:rPr>
              <a:t>lottery, Govt policy, HRH, Care Farming, SFN, ARI etc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03215-D1A0-4647-A097-D6798F7AF5B2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60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Help</a:t>
            </a:r>
            <a:r>
              <a:rPr lang="en-GB" baseline="0" dirty="0" smtClean="0"/>
              <a:t> shape context – e.g. </a:t>
            </a:r>
            <a:r>
              <a:rPr lang="en-GB" sz="1200" dirty="0" smtClean="0">
                <a:solidFill>
                  <a:srgbClr val="FFC000"/>
                </a:solidFill>
              </a:rPr>
              <a:t>lottery, Govt policy, HRH, Care Farming, SFN, ARI etc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03215-D1A0-4647-A097-D6798F7AF5B2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606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Help</a:t>
            </a:r>
            <a:r>
              <a:rPr lang="en-GB" baseline="0" dirty="0" smtClean="0"/>
              <a:t> shape context – e.g. </a:t>
            </a:r>
            <a:r>
              <a:rPr lang="en-GB" sz="1200" dirty="0" smtClean="0">
                <a:solidFill>
                  <a:srgbClr val="FFC000"/>
                </a:solidFill>
              </a:rPr>
              <a:t>lottery, Govt policy, HRH, Care Farming, SFN, ARI etc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03215-D1A0-4647-A097-D6798F7AF5B2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60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03215-D1A0-4647-A097-D6798F7AF5B2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60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03215-D1A0-4647-A097-D6798F7AF5B2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606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03215-D1A0-4647-A097-D6798F7AF5B2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606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03215-D1A0-4647-A097-D6798F7AF5B2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60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03215-D1A0-4647-A097-D6798F7AF5B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606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03215-D1A0-4647-A097-D6798F7AF5B2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60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03215-D1A0-4647-A097-D6798F7AF5B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60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03215-D1A0-4647-A097-D6798F7AF5B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60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03215-D1A0-4647-A097-D6798F7AF5B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60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03215-D1A0-4647-A097-D6798F7AF5B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60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03215-D1A0-4647-A097-D6798F7AF5B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60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03215-D1A0-4647-A097-D6798F7AF5B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60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03215-D1A0-4647-A097-D6798F7AF5B2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6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DC07-6273-48F7-8784-CBEF22DF2312}" type="datetimeFigureOut">
              <a:rPr lang="en-GB" smtClean="0"/>
              <a:pPr/>
              <a:t>15/08/2014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7DFA-C6EA-4AD9-97AD-2627C0E1BCC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DC07-6273-48F7-8784-CBEF22DF2312}" type="datetimeFigureOut">
              <a:rPr lang="en-GB" smtClean="0"/>
              <a:pPr/>
              <a:t>15/08/2014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7DFA-C6EA-4AD9-97AD-2627C0E1BCC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DC07-6273-48F7-8784-CBEF22DF2312}" type="datetimeFigureOut">
              <a:rPr lang="en-GB" smtClean="0"/>
              <a:pPr/>
              <a:t>15/08/2014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7DFA-C6EA-4AD9-97AD-2627C0E1BCC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DC07-6273-48F7-8784-CBEF22DF2312}" type="datetimeFigureOut">
              <a:rPr lang="en-GB" smtClean="0"/>
              <a:pPr/>
              <a:t>15/08/2014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7DFA-C6EA-4AD9-97AD-2627C0E1BCC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DC07-6273-48F7-8784-CBEF22DF2312}" type="datetimeFigureOut">
              <a:rPr lang="en-GB" smtClean="0"/>
              <a:pPr/>
              <a:t>15/08/2014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7DFA-C6EA-4AD9-97AD-2627C0E1BCC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DC07-6273-48F7-8784-CBEF22DF2312}" type="datetimeFigureOut">
              <a:rPr lang="en-GB" smtClean="0"/>
              <a:pPr/>
              <a:t>15/08/2014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7DFA-C6EA-4AD9-97AD-2627C0E1BCC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DC07-6273-48F7-8784-CBEF22DF2312}" type="datetimeFigureOut">
              <a:rPr lang="en-GB" smtClean="0"/>
              <a:pPr/>
              <a:t>15/08/2014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7DFA-C6EA-4AD9-97AD-2627C0E1BCC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DC07-6273-48F7-8784-CBEF22DF2312}" type="datetimeFigureOut">
              <a:rPr lang="en-GB" smtClean="0"/>
              <a:pPr/>
              <a:t>15/08/2014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7DFA-C6EA-4AD9-97AD-2627C0E1BCC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DC07-6273-48F7-8784-CBEF22DF2312}" type="datetimeFigureOut">
              <a:rPr lang="en-GB" smtClean="0"/>
              <a:pPr/>
              <a:t>15/08/2014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7DFA-C6EA-4AD9-97AD-2627C0E1BCC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DC07-6273-48F7-8784-CBEF22DF2312}" type="datetimeFigureOut">
              <a:rPr lang="en-GB" smtClean="0"/>
              <a:pPr/>
              <a:t>15/08/2014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7DFA-C6EA-4AD9-97AD-2627C0E1BCC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6DC07-6273-48F7-8784-CBEF22DF2312}" type="datetimeFigureOut">
              <a:rPr lang="en-GB" smtClean="0"/>
              <a:pPr/>
              <a:t>15/08/2014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7DFA-C6EA-4AD9-97AD-2627C0E1BCC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6DC07-6273-48F7-8784-CBEF22DF2312}" type="datetimeFigureOut">
              <a:rPr lang="en-GB" smtClean="0"/>
              <a:pPr/>
              <a:t>15/08/2014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57DFA-C6EA-4AD9-97AD-2627C0E1BCC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68761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260648"/>
            <a:ext cx="6534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5745163" algn="l"/>
              </a:tabLst>
            </a:pPr>
            <a:r>
              <a:rPr lang="en-GB" sz="3200" b="1" dirty="0" smtClean="0"/>
              <a:t>Opportunities for community           growing in the UK     </a:t>
            </a:r>
            <a:r>
              <a:rPr lang="en-GB" sz="1600" b="1" dirty="0" smtClean="0"/>
              <a:t>Jeremy Iles </a:t>
            </a:r>
            <a:endParaRPr lang="en-GB" sz="1600" b="1" dirty="0"/>
          </a:p>
        </p:txBody>
      </p:sp>
      <p:pic>
        <p:nvPicPr>
          <p:cNvPr id="6" name="Content Placeholder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142" y="4578052"/>
            <a:ext cx="11430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3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2" y="0"/>
            <a:ext cx="9180512" cy="6868794"/>
          </a:xfrm>
          <a:prstGeom prst="rect">
            <a:avLst/>
          </a:prstGeom>
          <a:solidFill>
            <a:srgbClr val="7A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029188" y="1640994"/>
            <a:ext cx="5112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Growing people</a:t>
            </a:r>
            <a:endParaRPr lang="en-GB" sz="4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9" name="Content Placeholder 2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143000" cy="20193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051720" y="2564904"/>
            <a:ext cx="6768751" cy="4104456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new opportunities to reach even further into the local community  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become a true ‘community centre’ for learning, activity, and </a:t>
            </a:r>
            <a:r>
              <a:rPr lang="en-GB" sz="2800" dirty="0" smtClean="0">
                <a:solidFill>
                  <a:schemeClr val="bg1"/>
                </a:solidFill>
              </a:rPr>
              <a:t>enterprise </a:t>
            </a:r>
            <a:endParaRPr lang="en-GB" sz="2800" dirty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developments </a:t>
            </a:r>
            <a:r>
              <a:rPr lang="en-GB" sz="2800" dirty="0">
                <a:solidFill>
                  <a:schemeClr val="bg1"/>
                </a:solidFill>
              </a:rPr>
              <a:t>will allow the farm to involve more </a:t>
            </a:r>
            <a:r>
              <a:rPr lang="en-GB" sz="2800" dirty="0" smtClean="0">
                <a:solidFill>
                  <a:schemeClr val="bg1"/>
                </a:solidFill>
              </a:rPr>
              <a:t>volunteers </a:t>
            </a:r>
            <a:endParaRPr lang="en-GB" sz="2800" dirty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skills </a:t>
            </a:r>
            <a:r>
              <a:rPr lang="en-GB" sz="2800" dirty="0">
                <a:solidFill>
                  <a:schemeClr val="bg1"/>
                </a:solidFill>
              </a:rPr>
              <a:t>for young people and local </a:t>
            </a:r>
            <a:r>
              <a:rPr lang="en-GB" sz="2800" dirty="0" smtClean="0">
                <a:solidFill>
                  <a:schemeClr val="bg1"/>
                </a:solidFill>
              </a:rPr>
              <a:t>adults </a:t>
            </a:r>
            <a:endParaRPr lang="en-GB" sz="2800" dirty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forge </a:t>
            </a:r>
            <a:r>
              <a:rPr lang="en-GB" sz="2800" dirty="0">
                <a:solidFill>
                  <a:schemeClr val="bg1"/>
                </a:solidFill>
              </a:rPr>
              <a:t>expanded links with local </a:t>
            </a:r>
            <a:r>
              <a:rPr lang="en-GB" sz="2800" dirty="0" smtClean="0">
                <a:solidFill>
                  <a:schemeClr val="bg1"/>
                </a:solidFill>
              </a:rPr>
              <a:t>producers  </a:t>
            </a:r>
            <a:endParaRPr lang="en-GB" sz="2800" dirty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provide </a:t>
            </a:r>
            <a:r>
              <a:rPr lang="en-GB" sz="2800" dirty="0">
                <a:solidFill>
                  <a:schemeClr val="bg1"/>
                </a:solidFill>
              </a:rPr>
              <a:t>new growing spaces for local people in a supportive atmosphere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4168" y="637203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rgbClr val="F9773D"/>
                </a:solidFill>
                <a:latin typeface="Univers LT Std 45 Light" pitchFamily="34" charset="0"/>
              </a:rPr>
              <a:t>www.farmgarden.org.uk</a:t>
            </a:r>
            <a:endParaRPr lang="en-GB" dirty="0">
              <a:solidFill>
                <a:srgbClr val="F977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4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1C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54777"/>
            <a:ext cx="9144000" cy="1224136"/>
          </a:xfrm>
          <a:prstGeom prst="rect">
            <a:avLst/>
          </a:prstGeom>
          <a:solidFill>
            <a:srgbClr val="375439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84213" y="812902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Developments since the early days</a:t>
            </a:r>
            <a:endParaRPr lang="en-GB" sz="4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9" name="Content Placeholder 2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41929"/>
            <a:ext cx="1143000" cy="2019300"/>
          </a:xfrm>
        </p:spPr>
      </p:pic>
      <p:sp>
        <p:nvSpPr>
          <p:cNvPr id="3" name="TextBox 2"/>
          <p:cNvSpPr txBox="1"/>
          <p:nvPr/>
        </p:nvSpPr>
        <p:spPr>
          <a:xfrm>
            <a:off x="179512" y="63093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9773D"/>
                </a:solidFill>
                <a:latin typeface="Univers LT Std 45 Light" pitchFamily="34" charset="0"/>
              </a:rPr>
              <a:t>www.farmgarden.org.uk</a:t>
            </a:r>
            <a:endParaRPr lang="en-GB" dirty="0">
              <a:solidFill>
                <a:srgbClr val="F977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1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8100" y="0"/>
            <a:ext cx="9144000" cy="6858000"/>
          </a:xfrm>
          <a:prstGeom prst="rect">
            <a:avLst/>
          </a:prstGeom>
          <a:solidFill>
            <a:srgbClr val="CD2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7608" y="0"/>
            <a:ext cx="2986392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80988" y="2708920"/>
            <a:ext cx="4608513" cy="3096344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City farms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Community gardens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Allotments regeneration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Local Food and Community Spaces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School farms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Care farming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988" y="1052736"/>
            <a:ext cx="6242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Diversification and partnership working</a:t>
            </a:r>
            <a:endParaRPr lang="en-GB" sz="4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9" name="Content Placeholder 2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650060"/>
            <a:ext cx="1143000" cy="2019300"/>
          </a:xfrm>
        </p:spPr>
      </p:pic>
      <p:sp>
        <p:nvSpPr>
          <p:cNvPr id="3" name="TextBox 2"/>
          <p:cNvSpPr txBox="1"/>
          <p:nvPr/>
        </p:nvSpPr>
        <p:spPr>
          <a:xfrm>
            <a:off x="323528" y="637997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9773D"/>
                </a:solidFill>
                <a:latin typeface="Univers LT Std 45 Light" pitchFamily="34" charset="0"/>
              </a:rPr>
              <a:t>www.farmgarden.org.uk</a:t>
            </a:r>
            <a:endParaRPr lang="en-GB" dirty="0">
              <a:solidFill>
                <a:srgbClr val="F977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9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622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8100" y="0"/>
            <a:ext cx="9144000" cy="6858000"/>
          </a:xfrm>
          <a:prstGeom prst="rect">
            <a:avLst/>
          </a:prstGeom>
          <a:solidFill>
            <a:srgbClr val="CD2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7608" y="0"/>
            <a:ext cx="2986392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3093" y="1025441"/>
            <a:ext cx="6242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Recent political and economic context</a:t>
            </a:r>
            <a:endParaRPr lang="en-GB" sz="4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9" name="Content Placeholder 2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653136"/>
            <a:ext cx="1143000" cy="2019300"/>
          </a:xfrm>
        </p:spPr>
      </p:pic>
      <p:sp>
        <p:nvSpPr>
          <p:cNvPr id="3" name="TextBox 2"/>
          <p:cNvSpPr txBox="1"/>
          <p:nvPr/>
        </p:nvSpPr>
        <p:spPr>
          <a:xfrm>
            <a:off x="323528" y="637997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9773D"/>
                </a:solidFill>
                <a:latin typeface="Univers LT Std 45 Light" pitchFamily="34" charset="0"/>
              </a:rPr>
              <a:t>www.farmgarden.org.uk</a:t>
            </a:r>
            <a:endParaRPr lang="en-GB" dirty="0">
              <a:solidFill>
                <a:srgbClr val="F9773D"/>
              </a:solidFill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560089" y="2708920"/>
            <a:ext cx="4227935" cy="32403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Banking crisis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Budget cuts and austerity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Unemployment and pessimism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Less government funding available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Limited access to land and allotment waiting lists</a:t>
            </a:r>
          </a:p>
        </p:txBody>
      </p:sp>
    </p:spTree>
    <p:extLst>
      <p:ext uri="{BB962C8B-B14F-4D97-AF65-F5344CB8AC3E}">
        <p14:creationId xmlns:p14="http://schemas.microsoft.com/office/powerpoint/2010/main" val="215328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8100" y="0"/>
            <a:ext cx="9144000" cy="6858000"/>
          </a:xfrm>
          <a:prstGeom prst="rect">
            <a:avLst/>
          </a:prstGeom>
          <a:solidFill>
            <a:srgbClr val="CD25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7608" y="0"/>
            <a:ext cx="2986392" cy="6858000"/>
          </a:xfrm>
          <a:prstGeom prst="rect">
            <a:avLst/>
          </a:prstGeom>
        </p:spPr>
      </p:pic>
      <p:pic>
        <p:nvPicPr>
          <p:cNvPr id="9" name="Content Placeholder 2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653136"/>
            <a:ext cx="1143000" cy="2019300"/>
          </a:xfrm>
        </p:spPr>
      </p:pic>
      <p:sp>
        <p:nvSpPr>
          <p:cNvPr id="3" name="TextBox 2"/>
          <p:cNvSpPr txBox="1"/>
          <p:nvPr/>
        </p:nvSpPr>
        <p:spPr>
          <a:xfrm>
            <a:off x="323528" y="637997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9773D"/>
                </a:solidFill>
                <a:latin typeface="Univers LT Std 45 Light" pitchFamily="34" charset="0"/>
              </a:rPr>
              <a:t>www.farmgarden.org.uk</a:t>
            </a:r>
            <a:endParaRPr lang="en-GB" dirty="0">
              <a:solidFill>
                <a:srgbClr val="F9773D"/>
              </a:solidFill>
            </a:endParaRPr>
          </a:p>
        </p:txBody>
      </p:sp>
      <p:sp>
        <p:nvSpPr>
          <p:cNvPr id="11" name="Text Placeholder 6"/>
          <p:cNvSpPr>
            <a:spLocks noGrp="1"/>
          </p:cNvSpPr>
          <p:nvPr>
            <p:ph type="body" sz="half" idx="2"/>
          </p:nvPr>
        </p:nvSpPr>
        <p:spPr>
          <a:xfrm>
            <a:off x="639460" y="2636912"/>
            <a:ext cx="5162605" cy="2481139"/>
          </a:xfrm>
        </p:spPr>
        <p:txBody>
          <a:bodyPr>
            <a:normAutofit fontScale="92500"/>
          </a:bodyPr>
          <a:lstStyle/>
          <a:p>
            <a:pPr marL="273050" indent="-273050">
              <a:buFont typeface="Arial" pitchFamily="34" charset="0"/>
              <a:buChar char="•"/>
              <a:tabLst>
                <a:tab pos="273050" algn="l"/>
              </a:tabLst>
            </a:pPr>
            <a:r>
              <a:rPr lang="en-GB" sz="2400" dirty="0">
                <a:solidFill>
                  <a:schemeClr val="bg1"/>
                </a:solidFill>
              </a:rPr>
              <a:t>Land </a:t>
            </a:r>
            <a:r>
              <a:rPr lang="en-GB" sz="2400" dirty="0" smtClean="0">
                <a:solidFill>
                  <a:schemeClr val="bg1"/>
                </a:solidFill>
              </a:rPr>
              <a:t>initiatives </a:t>
            </a:r>
            <a:endParaRPr lang="en-GB" sz="2400" dirty="0">
              <a:solidFill>
                <a:schemeClr val="bg1"/>
              </a:solidFill>
            </a:endParaRPr>
          </a:p>
          <a:p>
            <a:pPr marL="273050" indent="-273050">
              <a:buFont typeface="Arial" pitchFamily="34" charset="0"/>
              <a:buChar char="•"/>
              <a:tabLst>
                <a:tab pos="273050" algn="l"/>
              </a:tabLst>
            </a:pPr>
            <a:r>
              <a:rPr lang="en-GB" sz="2400" dirty="0" smtClean="0">
                <a:solidFill>
                  <a:schemeClr val="bg1"/>
                </a:solidFill>
              </a:rPr>
              <a:t>Guerrilla </a:t>
            </a:r>
            <a:r>
              <a:rPr lang="en-GB" sz="2400" dirty="0">
                <a:solidFill>
                  <a:schemeClr val="bg1"/>
                </a:solidFill>
              </a:rPr>
              <a:t>gardening</a:t>
            </a:r>
          </a:p>
          <a:p>
            <a:pPr marL="285750" indent="-285750">
              <a:buFont typeface="Arial" pitchFamily="34" charset="0"/>
              <a:buChar char="•"/>
              <a:tabLst>
                <a:tab pos="273050" algn="l"/>
              </a:tabLst>
            </a:pPr>
            <a:r>
              <a:rPr lang="en-GB" sz="2400" dirty="0" smtClean="0">
                <a:solidFill>
                  <a:schemeClr val="bg1"/>
                </a:solidFill>
              </a:rPr>
              <a:t>New community growing initiatives</a:t>
            </a:r>
          </a:p>
          <a:p>
            <a:pPr marL="285750" indent="-285750">
              <a:buFont typeface="Arial" pitchFamily="34" charset="0"/>
              <a:buChar char="•"/>
              <a:tabLst>
                <a:tab pos="273050" algn="l"/>
              </a:tabLst>
            </a:pPr>
            <a:r>
              <a:rPr lang="en-GB" sz="2400" dirty="0" smtClean="0">
                <a:solidFill>
                  <a:schemeClr val="bg1"/>
                </a:solidFill>
              </a:rPr>
              <a:t>Community Supported Agriculture (CSAs)</a:t>
            </a:r>
          </a:p>
          <a:p>
            <a:pPr marL="285750" indent="-285750">
              <a:buFont typeface="Arial" pitchFamily="34" charset="0"/>
              <a:buChar char="•"/>
              <a:tabLst>
                <a:tab pos="273050" algn="l"/>
              </a:tabLst>
            </a:pPr>
            <a:r>
              <a:rPr lang="en-GB" sz="2400" dirty="0" smtClean="0">
                <a:solidFill>
                  <a:schemeClr val="bg1"/>
                </a:solidFill>
              </a:rPr>
              <a:t>Impact of social media</a:t>
            </a:r>
          </a:p>
          <a:p>
            <a:pPr marL="285750" indent="-285750">
              <a:buFont typeface="Arial" pitchFamily="34" charset="0"/>
              <a:buChar char="•"/>
              <a:tabLst>
                <a:tab pos="273050" algn="l"/>
              </a:tabLst>
            </a:pPr>
            <a:r>
              <a:rPr lang="en-GB" sz="2400" dirty="0" smtClean="0">
                <a:solidFill>
                  <a:schemeClr val="bg1"/>
                </a:solidFill>
              </a:rPr>
              <a:t>Austerity</a:t>
            </a:r>
          </a:p>
          <a:p>
            <a:endParaRPr lang="en-GB" sz="2400" dirty="0"/>
          </a:p>
          <a:p>
            <a:endParaRPr lang="en-GB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639460" y="162880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Other developments</a:t>
            </a:r>
            <a:endParaRPr lang="en-GB" sz="4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1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4280870"/>
            <a:ext cx="4104456" cy="1224137"/>
          </a:xfrm>
          <a:prstGeom prst="rect">
            <a:avLst/>
          </a:prstGeom>
          <a:solidFill>
            <a:srgbClr val="1C1C11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907704" y="2924944"/>
            <a:ext cx="3816424" cy="3129211"/>
          </a:xfrm>
        </p:spPr>
        <p:txBody>
          <a:bodyPr>
            <a:normAutofit/>
          </a:bodyPr>
          <a:lstStyle/>
          <a:p>
            <a:endParaRPr lang="en-GB" sz="2400" dirty="0"/>
          </a:p>
          <a:p>
            <a:endParaRPr lang="en-GB" sz="2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11560" y="4551221"/>
            <a:ext cx="6531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Our response</a:t>
            </a:r>
            <a:endParaRPr lang="en-GB" sz="4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9" name="Content Placeholder 2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143000" cy="2019300"/>
          </a:xfrm>
        </p:spPr>
      </p:pic>
      <p:sp>
        <p:nvSpPr>
          <p:cNvPr id="3" name="TextBox 2"/>
          <p:cNvSpPr txBox="1"/>
          <p:nvPr/>
        </p:nvSpPr>
        <p:spPr>
          <a:xfrm>
            <a:off x="179512" y="6233817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9773D"/>
                </a:solidFill>
                <a:latin typeface="Univers LT Std 45 Light" pitchFamily="34" charset="0"/>
              </a:rPr>
              <a:t>www.farmgarden.org.uk</a:t>
            </a:r>
            <a:endParaRPr lang="en-GB" dirty="0">
              <a:solidFill>
                <a:srgbClr val="F977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67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9144000" cy="6858002"/>
          </a:xfrm>
          <a:prstGeom prst="rect">
            <a:avLst/>
          </a:prstGeom>
          <a:solidFill>
            <a:srgbClr val="BD0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6868" y="-1"/>
            <a:ext cx="3317132" cy="685800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84212" y="2205038"/>
            <a:ext cx="4607867" cy="309617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Tracking and promoting emerging trends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Co-operation and brokerage on land deals</a:t>
            </a:r>
          </a:p>
          <a:p>
            <a:pPr marL="285750" indent="-285750">
              <a:buFont typeface="Arial" pitchFamily="34" charset="0"/>
              <a:buChar char="•"/>
              <a:tabLst>
                <a:tab pos="273050" algn="l"/>
              </a:tabLst>
            </a:pPr>
            <a:r>
              <a:rPr lang="en-GB" sz="2400" dirty="0" smtClean="0">
                <a:solidFill>
                  <a:schemeClr val="bg1"/>
                </a:solidFill>
              </a:rPr>
              <a:t>Investigating alternative finance models - community shares, crowdfunding</a:t>
            </a:r>
            <a:endParaRPr lang="en-GB" sz="24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2400" dirty="0" smtClean="0">
              <a:solidFill>
                <a:schemeClr val="bg1"/>
              </a:solidFill>
            </a:endParaRPr>
          </a:p>
          <a:p>
            <a:endParaRPr lang="en-GB" sz="2400" dirty="0"/>
          </a:p>
          <a:p>
            <a:endParaRPr lang="en-GB" sz="2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84213" y="842809"/>
            <a:ext cx="6531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Our response</a:t>
            </a:r>
            <a:endParaRPr lang="en-GB" sz="4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9" name="Content Placeholder 2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659352"/>
            <a:ext cx="1143000" cy="2019300"/>
          </a:xfrm>
        </p:spPr>
      </p:pic>
      <p:sp>
        <p:nvSpPr>
          <p:cNvPr id="3" name="TextBox 2"/>
          <p:cNvSpPr txBox="1"/>
          <p:nvPr/>
        </p:nvSpPr>
        <p:spPr>
          <a:xfrm>
            <a:off x="179512" y="637203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9773D"/>
                </a:solidFill>
                <a:latin typeface="Univers LT Std 45 Light" pitchFamily="34" charset="0"/>
              </a:rPr>
              <a:t>www.farmgarden.org.uk</a:t>
            </a:r>
            <a:endParaRPr lang="en-GB" dirty="0">
              <a:solidFill>
                <a:srgbClr val="F977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7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9144000" cy="6858002"/>
          </a:xfrm>
          <a:prstGeom prst="rect">
            <a:avLst/>
          </a:prstGeom>
          <a:solidFill>
            <a:srgbClr val="BD0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6868" y="-1"/>
            <a:ext cx="3317132" cy="685800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84213" y="2176921"/>
            <a:ext cx="4679876" cy="370527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Community Land Advisory Service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Impartial and collaborative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Works with community groups, landowners and land managers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Aiming to increase community access to land across the UK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Growing Together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Power to Change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Synergy - CRF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400" dirty="0" smtClean="0">
              <a:solidFill>
                <a:schemeClr val="bg1"/>
              </a:solidFill>
            </a:endParaRPr>
          </a:p>
          <a:p>
            <a:endParaRPr lang="en-GB" sz="2400" dirty="0"/>
          </a:p>
          <a:p>
            <a:endParaRPr lang="en-GB" sz="2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84213" y="836712"/>
            <a:ext cx="6531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Our response</a:t>
            </a:r>
            <a:endParaRPr lang="en-GB" sz="4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9" name="Content Placeholder 2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659352"/>
            <a:ext cx="1143000" cy="2019300"/>
          </a:xfrm>
        </p:spPr>
      </p:pic>
      <p:sp>
        <p:nvSpPr>
          <p:cNvPr id="3" name="TextBox 2"/>
          <p:cNvSpPr txBox="1"/>
          <p:nvPr/>
        </p:nvSpPr>
        <p:spPr>
          <a:xfrm>
            <a:off x="179512" y="637203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9773D"/>
                </a:solidFill>
                <a:latin typeface="Univers LT Std 45 Light" pitchFamily="34" charset="0"/>
              </a:rPr>
              <a:t>www.farmgarden.org.uk</a:t>
            </a:r>
            <a:endParaRPr lang="en-GB" dirty="0">
              <a:solidFill>
                <a:srgbClr val="F977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5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34" y="620688"/>
            <a:ext cx="825003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62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6" y="-13692"/>
            <a:ext cx="9144000" cy="6885384"/>
          </a:xfrm>
          <a:prstGeom prst="rect">
            <a:avLst/>
          </a:prstGeom>
          <a:solidFill>
            <a:srgbClr val="486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969368" y="2852936"/>
            <a:ext cx="6707088" cy="3129211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Development of community growing in the UK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Where does community growing meet farming?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Recent </a:t>
            </a:r>
            <a:r>
              <a:rPr lang="en-GB" sz="2800" dirty="0" smtClean="0">
                <a:solidFill>
                  <a:schemeClr val="bg1"/>
                </a:solidFill>
              </a:rPr>
              <a:t>and possible developments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7704" y="1857018"/>
            <a:ext cx="6459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Presentation overview</a:t>
            </a:r>
            <a:endParaRPr lang="en-GB" sz="4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9" name="Content Placeholder 2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1143000" cy="2019300"/>
          </a:xfrm>
        </p:spPr>
      </p:pic>
      <p:sp>
        <p:nvSpPr>
          <p:cNvPr id="3" name="TextBox 2"/>
          <p:cNvSpPr txBox="1"/>
          <p:nvPr/>
        </p:nvSpPr>
        <p:spPr>
          <a:xfrm>
            <a:off x="6012160" y="62280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rgbClr val="F9773D"/>
                </a:solidFill>
                <a:latin typeface="Univers LT Std 45 Light" pitchFamily="34" charset="0"/>
              </a:rPr>
              <a:t>www.farmgarden.org.uk</a:t>
            </a:r>
            <a:endParaRPr lang="en-GB" dirty="0">
              <a:solidFill>
                <a:srgbClr val="F977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6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51720" y="692696"/>
            <a:ext cx="6531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Growing Together</a:t>
            </a:r>
            <a:endParaRPr lang="en-GB" sz="4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9" name="Content Placeholder 2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5094"/>
            <a:ext cx="1143000" cy="2019300"/>
          </a:xfrm>
        </p:spPr>
      </p:pic>
      <p:sp>
        <p:nvSpPr>
          <p:cNvPr id="3" name="TextBox 2"/>
          <p:cNvSpPr txBox="1"/>
          <p:nvPr/>
        </p:nvSpPr>
        <p:spPr>
          <a:xfrm>
            <a:off x="6156176" y="638132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9773D"/>
                </a:solidFill>
                <a:latin typeface="Univers LT Std 45 Light" pitchFamily="34" charset="0"/>
              </a:rPr>
              <a:t>www.farmgarden.org.uk</a:t>
            </a:r>
            <a:endParaRPr lang="en-GB" dirty="0">
              <a:solidFill>
                <a:srgbClr val="F977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5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68618" y="3861048"/>
            <a:ext cx="6563072" cy="2121099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Reducing dependency on government funding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From passive to active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Empowering, optimistic, co-operative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Community investment and ownership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Moving to enterprise?</a:t>
            </a:r>
          </a:p>
          <a:p>
            <a:endParaRPr lang="en-GB" sz="2400" dirty="0"/>
          </a:p>
          <a:p>
            <a:endParaRPr lang="en-GB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97"/>
            <a:ext cx="9144000" cy="28157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4213" y="2996952"/>
            <a:ext cx="6531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Growing Together</a:t>
            </a:r>
            <a:endParaRPr lang="en-GB" sz="4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9" name="Content Placeholder 2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53136"/>
            <a:ext cx="1143000" cy="2019300"/>
          </a:xfrm>
        </p:spPr>
      </p:pic>
      <p:sp>
        <p:nvSpPr>
          <p:cNvPr id="3" name="TextBox 2"/>
          <p:cNvSpPr txBox="1"/>
          <p:nvPr/>
        </p:nvSpPr>
        <p:spPr>
          <a:xfrm>
            <a:off x="179512" y="641268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9773D"/>
                </a:solidFill>
                <a:latin typeface="Univers LT Std 45 Light" pitchFamily="34" charset="0"/>
              </a:rPr>
              <a:t>www.farmgarden.org.uk</a:t>
            </a:r>
            <a:endParaRPr lang="en-GB" dirty="0">
              <a:solidFill>
                <a:srgbClr val="F977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9773D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907704" y="2780928"/>
            <a:ext cx="6635080" cy="3129211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Get together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Explore aspirations and common threads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Park differences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Work together to achieve top priorities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Problem solve and bust barriers</a:t>
            </a:r>
          </a:p>
          <a:p>
            <a:endParaRPr lang="en-GB" sz="2400" dirty="0"/>
          </a:p>
          <a:p>
            <a:endParaRPr lang="en-GB" sz="2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862047" y="1628800"/>
            <a:ext cx="6531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Translating words into action</a:t>
            </a:r>
            <a:endParaRPr lang="en-GB" sz="4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9" name="Content Placeholder 2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5738"/>
            <a:ext cx="1143000" cy="2019300"/>
          </a:xfrm>
        </p:spPr>
      </p:pic>
      <p:sp>
        <p:nvSpPr>
          <p:cNvPr id="3" name="TextBox 2"/>
          <p:cNvSpPr txBox="1"/>
          <p:nvPr/>
        </p:nvSpPr>
        <p:spPr>
          <a:xfrm>
            <a:off x="6022471" y="622045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rgbClr val="F9773D"/>
                </a:solidFill>
                <a:latin typeface="Univers LT Std 45 Light" pitchFamily="34" charset="0"/>
              </a:rPr>
              <a:t>www.farmgarden.org.uk</a:t>
            </a:r>
            <a:endParaRPr lang="en-GB" dirty="0">
              <a:solidFill>
                <a:srgbClr val="F977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0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359" y="0"/>
            <a:ext cx="9144000" cy="6887416"/>
          </a:xfrm>
          <a:prstGeom prst="rect">
            <a:avLst/>
          </a:prstGeom>
          <a:solidFill>
            <a:srgbClr val="69C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77001" y="1628800"/>
            <a:ext cx="5400600" cy="792088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Our message</a:t>
            </a:r>
          </a:p>
        </p:txBody>
      </p:sp>
      <p:pic>
        <p:nvPicPr>
          <p:cNvPr id="9" name="Content Placeholder 2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686892"/>
            <a:ext cx="1143000" cy="2019300"/>
          </a:xfrm>
        </p:spPr>
      </p:pic>
      <p:sp>
        <p:nvSpPr>
          <p:cNvPr id="3" name="TextBox 2"/>
          <p:cNvSpPr txBox="1"/>
          <p:nvPr/>
        </p:nvSpPr>
        <p:spPr>
          <a:xfrm>
            <a:off x="213109" y="638930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9773D"/>
                </a:solidFill>
                <a:latin typeface="Univers LT Std 45 Light" pitchFamily="34" charset="0"/>
              </a:rPr>
              <a:t>www.farmgarden.org.uk</a:t>
            </a:r>
            <a:endParaRPr lang="en-GB" dirty="0">
              <a:solidFill>
                <a:srgbClr val="F9773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001" y="2564904"/>
            <a:ext cx="37509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Community growing is alive and kicking in the UK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Grow food, grow together, grow communities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But can we grow more?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"/>
          <a:stretch/>
        </p:blipFill>
        <p:spPr>
          <a:xfrm>
            <a:off x="5920430" y="0"/>
            <a:ext cx="3229583" cy="688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1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0" y="-14656"/>
            <a:ext cx="1691680" cy="5963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"/>
          <a:stretch/>
        </p:blipFill>
        <p:spPr>
          <a:xfrm>
            <a:off x="-26339" y="0"/>
            <a:ext cx="916251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636912"/>
            <a:ext cx="5280076" cy="1143000"/>
          </a:xfrm>
        </p:spPr>
        <p:txBody>
          <a:bodyPr>
            <a:normAutofit/>
          </a:bodyPr>
          <a:lstStyle/>
          <a:p>
            <a:pPr algn="l"/>
            <a:r>
              <a:rPr lang="en-GB" sz="4000" dirty="0" smtClean="0">
                <a:solidFill>
                  <a:schemeClr val="bg1"/>
                </a:solidFill>
              </a:rPr>
              <a:t>Thank you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49280"/>
            <a:ext cx="9176833" cy="946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5949280"/>
            <a:ext cx="9136171" cy="908720"/>
          </a:xfrm>
          <a:prstGeom prst="rect">
            <a:avLst/>
          </a:prstGeom>
          <a:solidFill>
            <a:srgbClr val="72A37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74384" y="6244415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E85C06"/>
                </a:solidFill>
                <a:latin typeface="Univers LT Std 45 Light" pitchFamily="34" charset="0"/>
              </a:rPr>
              <a:t>www.farmgarden.org.uk</a:t>
            </a:r>
            <a:endParaRPr lang="en-GB" sz="2000" dirty="0">
              <a:solidFill>
                <a:srgbClr val="E85C06"/>
              </a:solidFill>
              <a:latin typeface="Univers LT Std 45 Light" pitchFamily="34" charset="0"/>
            </a:endParaRPr>
          </a:p>
        </p:txBody>
      </p:sp>
      <p:pic>
        <p:nvPicPr>
          <p:cNvPr id="23" name="Content Placeholder 2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40" y="260648"/>
            <a:ext cx="1143000" cy="2019300"/>
          </a:xfrm>
        </p:spPr>
      </p:pic>
      <p:sp>
        <p:nvSpPr>
          <p:cNvPr id="26" name="TextBox 25"/>
          <p:cNvSpPr txBox="1"/>
          <p:nvPr/>
        </p:nvSpPr>
        <p:spPr>
          <a:xfrm>
            <a:off x="3840362" y="6121305"/>
            <a:ext cx="5112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solidFill>
                  <a:schemeClr val="bg1"/>
                </a:solidFill>
              </a:rPr>
              <a:t>UK office:  The GreenHouse, Bristol BS3 4NA</a:t>
            </a:r>
          </a:p>
          <a:p>
            <a:pPr algn="r"/>
            <a:r>
              <a:rPr lang="en-GB" sz="1400" dirty="0" smtClean="0">
                <a:solidFill>
                  <a:schemeClr val="bg1"/>
                </a:solidFill>
              </a:rPr>
              <a:t>Tel. 0117 923 1800</a:t>
            </a:r>
            <a:r>
              <a:rPr lang="en-GB" sz="1400" dirty="0" smtClean="0">
                <a:solidFill>
                  <a:schemeClr val="bg1"/>
                </a:solidFill>
                <a:latin typeface="+mj-lt"/>
              </a:rPr>
              <a:t>  Email. </a:t>
            </a:r>
            <a:r>
              <a:rPr lang="en-GB" sz="1400" dirty="0" smtClean="0">
                <a:solidFill>
                  <a:schemeClr val="bg1"/>
                </a:solidFill>
              </a:rPr>
              <a:t>admin@farmgarden.org.uk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31700"/>
            <a:ext cx="9144000" cy="68761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564904"/>
            <a:ext cx="9144000" cy="2232248"/>
          </a:xfrm>
          <a:prstGeom prst="rect">
            <a:avLst/>
          </a:prstGeom>
          <a:solidFill>
            <a:schemeClr val="tx2">
              <a:lumMod val="75000"/>
              <a:alpha val="4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 smtClean="0"/>
              <a:t>	</a:t>
            </a:r>
          </a:p>
          <a:p>
            <a:pPr lvl="0"/>
            <a:r>
              <a:rPr lang="en-GB" sz="2800" dirty="0"/>
              <a:t>	</a:t>
            </a:r>
            <a:r>
              <a:rPr lang="en-GB" sz="3200" dirty="0" smtClean="0"/>
              <a:t>Population growth </a:t>
            </a:r>
          </a:p>
          <a:p>
            <a:pPr lvl="0"/>
            <a:r>
              <a:rPr lang="en-GB" sz="3200" dirty="0" smtClean="0"/>
              <a:t>	Food security </a:t>
            </a:r>
            <a:r>
              <a:rPr lang="en-GB" sz="3200" dirty="0"/>
              <a:t>and </a:t>
            </a:r>
            <a:r>
              <a:rPr lang="en-GB" sz="3200" dirty="0" smtClean="0"/>
              <a:t>sovereignty </a:t>
            </a:r>
          </a:p>
          <a:p>
            <a:pPr lvl="0"/>
            <a:r>
              <a:rPr lang="en-GB" sz="3200" dirty="0"/>
              <a:t>	</a:t>
            </a:r>
            <a:r>
              <a:rPr lang="en-GB" sz="3200" dirty="0" smtClean="0"/>
              <a:t>Sustainable </a:t>
            </a:r>
            <a:r>
              <a:rPr lang="en-GB" sz="3200" dirty="0"/>
              <a:t>and local </a:t>
            </a:r>
            <a:r>
              <a:rPr lang="en-GB" sz="3200" dirty="0" smtClean="0"/>
              <a:t>food</a:t>
            </a:r>
          </a:p>
          <a:p>
            <a:pPr lvl="0"/>
            <a:r>
              <a:rPr lang="en-GB" sz="3200" dirty="0"/>
              <a:t>	</a:t>
            </a:r>
            <a:r>
              <a:rPr lang="en-GB" sz="3200" dirty="0" smtClean="0"/>
              <a:t>Climate </a:t>
            </a:r>
            <a:r>
              <a:rPr lang="en-GB" sz="3200" dirty="0"/>
              <a:t>change, </a:t>
            </a:r>
            <a:r>
              <a:rPr lang="en-GB" sz="3200" dirty="0" smtClean="0"/>
              <a:t>water</a:t>
            </a:r>
            <a:r>
              <a:rPr lang="en-GB" sz="3200" dirty="0"/>
              <a:t>, peak </a:t>
            </a:r>
            <a:r>
              <a:rPr lang="en-GB" sz="3200" dirty="0" smtClean="0"/>
              <a:t>oil, other issues </a:t>
            </a:r>
            <a:endParaRPr lang="en-GB" sz="3200" dirty="0"/>
          </a:p>
          <a:p>
            <a:pPr lvl="0"/>
            <a:r>
              <a:rPr lang="en-GB" sz="2800" dirty="0" smtClean="0"/>
              <a:t>	</a:t>
            </a:r>
            <a:endParaRPr lang="en-GB" sz="2800" dirty="0"/>
          </a:p>
        </p:txBody>
      </p:sp>
      <p:pic>
        <p:nvPicPr>
          <p:cNvPr id="9" name="Content Placeholder 2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773" y="332656"/>
            <a:ext cx="1143000" cy="2019300"/>
          </a:xfrm>
        </p:spPr>
      </p:pic>
      <p:sp>
        <p:nvSpPr>
          <p:cNvPr id="3" name="TextBox 2"/>
          <p:cNvSpPr txBox="1"/>
          <p:nvPr/>
        </p:nvSpPr>
        <p:spPr>
          <a:xfrm>
            <a:off x="6012160" y="62280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rgbClr val="F9773D"/>
                </a:solidFill>
                <a:latin typeface="Univers LT Std 45 Light" pitchFamily="34" charset="0"/>
              </a:rPr>
              <a:t>www.farmgarden.org.uk</a:t>
            </a:r>
            <a:endParaRPr lang="en-GB" dirty="0">
              <a:solidFill>
                <a:srgbClr val="F9773D"/>
              </a:solidFill>
              <a:latin typeface="Univers LT Std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1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31700"/>
            <a:ext cx="9144000" cy="68761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36912"/>
            <a:ext cx="9144000" cy="1944216"/>
          </a:xfrm>
          <a:prstGeom prst="rect">
            <a:avLst/>
          </a:prstGeom>
          <a:solidFill>
            <a:schemeClr val="tx2">
              <a:lumMod val="75000"/>
              <a:alpha val="4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 smtClean="0"/>
              <a:t>	</a:t>
            </a:r>
            <a:r>
              <a:rPr lang="en-GB" sz="3200" dirty="0" smtClean="0"/>
              <a:t>Can </a:t>
            </a:r>
            <a:r>
              <a:rPr lang="en-GB" sz="3200" dirty="0"/>
              <a:t>we all Think globally, Act </a:t>
            </a:r>
            <a:r>
              <a:rPr lang="en-GB" sz="3200" dirty="0" smtClean="0"/>
              <a:t>locally? </a:t>
            </a:r>
            <a:endParaRPr lang="en-GB" sz="3200" dirty="0"/>
          </a:p>
          <a:p>
            <a:pPr lvl="0"/>
            <a:r>
              <a:rPr lang="en-GB" sz="3200" dirty="0" smtClean="0"/>
              <a:t>	Can </a:t>
            </a:r>
            <a:r>
              <a:rPr lang="en-GB" sz="3200" dirty="0"/>
              <a:t>we re-learn simple living, respect and </a:t>
            </a:r>
            <a:r>
              <a:rPr lang="en-GB" sz="3200" dirty="0" smtClean="0"/>
              <a:t>	humanity?</a:t>
            </a:r>
            <a:endParaRPr lang="en-GB" sz="3200" dirty="0"/>
          </a:p>
        </p:txBody>
      </p:sp>
      <p:pic>
        <p:nvPicPr>
          <p:cNvPr id="9" name="Content Placeholder 2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773" y="332656"/>
            <a:ext cx="1143000" cy="2019300"/>
          </a:xfrm>
        </p:spPr>
      </p:pic>
      <p:sp>
        <p:nvSpPr>
          <p:cNvPr id="3" name="TextBox 2"/>
          <p:cNvSpPr txBox="1"/>
          <p:nvPr/>
        </p:nvSpPr>
        <p:spPr>
          <a:xfrm>
            <a:off x="6012160" y="62280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rgbClr val="F9773D"/>
                </a:solidFill>
                <a:latin typeface="Univers LT Std 45 Light" pitchFamily="34" charset="0"/>
              </a:rPr>
              <a:t>www.farmgarden.org.uk</a:t>
            </a:r>
            <a:endParaRPr lang="en-GB" dirty="0">
              <a:solidFill>
                <a:srgbClr val="F9773D"/>
              </a:solidFill>
              <a:latin typeface="Univers LT Std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8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31700"/>
            <a:ext cx="9144000" cy="68761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068960"/>
            <a:ext cx="9144000" cy="1512168"/>
          </a:xfrm>
          <a:prstGeom prst="rect">
            <a:avLst/>
          </a:prstGeom>
          <a:solidFill>
            <a:schemeClr val="tx2">
              <a:lumMod val="75000"/>
              <a:alpha val="4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39552" y="3573016"/>
            <a:ext cx="83529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A national </a:t>
            </a:r>
            <a:r>
              <a:rPr lang="en-GB" sz="3600" dirty="0" smtClean="0">
                <a:solidFill>
                  <a:schemeClr val="bg1"/>
                </a:solidFill>
              </a:rPr>
              <a:t>opportunity? </a:t>
            </a:r>
          </a:p>
          <a:p>
            <a:r>
              <a:rPr lang="en-GB" sz="3600" dirty="0" smtClean="0">
                <a:solidFill>
                  <a:schemeClr val="bg1"/>
                </a:solidFill>
              </a:rPr>
              <a:t>People should be more connected with real food</a:t>
            </a:r>
            <a:endParaRPr lang="en-GB" sz="3600" dirty="0">
              <a:solidFill>
                <a:schemeClr val="bg1"/>
              </a:solidFill>
            </a:endParaRPr>
          </a:p>
          <a:p>
            <a:r>
              <a:rPr lang="en-GB" sz="4000" b="1" dirty="0">
                <a:solidFill>
                  <a:schemeClr val="bg1"/>
                </a:solidFill>
              </a:rPr>
              <a:t> 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9" name="Content Placeholder 2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773" y="332656"/>
            <a:ext cx="1143000" cy="2019300"/>
          </a:xfrm>
        </p:spPr>
      </p:pic>
      <p:sp>
        <p:nvSpPr>
          <p:cNvPr id="3" name="TextBox 2"/>
          <p:cNvSpPr txBox="1"/>
          <p:nvPr/>
        </p:nvSpPr>
        <p:spPr>
          <a:xfrm>
            <a:off x="6012160" y="62280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rgbClr val="F9773D"/>
                </a:solidFill>
                <a:latin typeface="Univers LT Std 45 Light" pitchFamily="34" charset="0"/>
              </a:rPr>
              <a:t>www.farmgarden.org.uk</a:t>
            </a:r>
            <a:endParaRPr lang="en-GB" dirty="0">
              <a:solidFill>
                <a:srgbClr val="F9773D"/>
              </a:solidFill>
              <a:latin typeface="Univers LT Std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02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31700"/>
            <a:ext cx="9144000" cy="68761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068960"/>
            <a:ext cx="9144000" cy="1512168"/>
          </a:xfrm>
          <a:prstGeom prst="rect">
            <a:avLst/>
          </a:prstGeom>
          <a:solidFill>
            <a:schemeClr val="tx2">
              <a:lumMod val="75000"/>
              <a:alpha val="4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39552" y="3573016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Social </a:t>
            </a:r>
            <a:r>
              <a:rPr lang="en-GB" sz="3600" dirty="0">
                <a:solidFill>
                  <a:schemeClr val="bg1"/>
                </a:solidFill>
              </a:rPr>
              <a:t>convenience </a:t>
            </a:r>
            <a:r>
              <a:rPr lang="en-GB" sz="3600" dirty="0" smtClean="0">
                <a:solidFill>
                  <a:schemeClr val="bg1"/>
                </a:solidFill>
              </a:rPr>
              <a:t>and </a:t>
            </a:r>
            <a:r>
              <a:rPr lang="en-GB" sz="3600" dirty="0">
                <a:solidFill>
                  <a:schemeClr val="bg1"/>
                </a:solidFill>
              </a:rPr>
              <a:t>social </a:t>
            </a:r>
            <a:r>
              <a:rPr lang="en-GB" sz="3600" dirty="0" smtClean="0">
                <a:solidFill>
                  <a:schemeClr val="bg1"/>
                </a:solidFill>
              </a:rPr>
              <a:t>conditioning</a:t>
            </a:r>
          </a:p>
          <a:p>
            <a:r>
              <a:rPr lang="en-GB" sz="3600" dirty="0">
                <a:solidFill>
                  <a:schemeClr val="bg1"/>
                </a:solidFill>
              </a:rPr>
              <a:t>a</a:t>
            </a:r>
            <a:r>
              <a:rPr lang="en-GB" sz="3600" dirty="0" smtClean="0">
                <a:solidFill>
                  <a:schemeClr val="bg1"/>
                </a:solidFill>
              </a:rPr>
              <a:t>re excuses for profit and bad produce</a:t>
            </a:r>
            <a:endParaRPr lang="en-GB" sz="36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9" name="Content Placeholder 2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773" y="332656"/>
            <a:ext cx="1143000" cy="2019300"/>
          </a:xfrm>
        </p:spPr>
      </p:pic>
      <p:sp>
        <p:nvSpPr>
          <p:cNvPr id="3" name="TextBox 2"/>
          <p:cNvSpPr txBox="1"/>
          <p:nvPr/>
        </p:nvSpPr>
        <p:spPr>
          <a:xfrm>
            <a:off x="6012160" y="62280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rgbClr val="F9773D"/>
                </a:solidFill>
                <a:latin typeface="Univers LT Std 45 Light" pitchFamily="34" charset="0"/>
              </a:rPr>
              <a:t>www.farmgarden.org.uk</a:t>
            </a:r>
            <a:endParaRPr lang="en-GB" dirty="0">
              <a:solidFill>
                <a:srgbClr val="F9773D"/>
              </a:solidFill>
              <a:latin typeface="Univers LT Std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81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114" y="0"/>
            <a:ext cx="9149114" cy="6858000"/>
          </a:xfrm>
          <a:prstGeom prst="rect">
            <a:avLst/>
          </a:prstGeom>
          <a:solidFill>
            <a:srgbClr val="6432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114" y="0"/>
            <a:ext cx="9144000" cy="281976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11561" y="3140968"/>
            <a:ext cx="6336704" cy="3168352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Industrial revolution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Allotments, school farming and Dig for Victory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1950s - austerity and rationing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1960’s – consumer boom, optimism, away with the past, unbridled development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1970s &gt; disconnection</a:t>
            </a:r>
          </a:p>
          <a:p>
            <a:endParaRPr lang="en-GB" sz="2400" dirty="0"/>
          </a:p>
          <a:p>
            <a:endParaRPr lang="en-GB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1124745"/>
            <a:ext cx="9144000" cy="1667634"/>
          </a:xfrm>
          <a:prstGeom prst="rect">
            <a:avLst/>
          </a:prstGeom>
          <a:solidFill>
            <a:srgbClr val="64325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70442" y="1385481"/>
            <a:ext cx="8394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Community growing in the UK –background</a:t>
            </a:r>
            <a:endParaRPr lang="en-GB" sz="4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9" name="Content Placeholder 2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80" y="4581128"/>
            <a:ext cx="1143000" cy="2019300"/>
          </a:xfrm>
        </p:spPr>
      </p:pic>
      <p:sp>
        <p:nvSpPr>
          <p:cNvPr id="3" name="TextBox 2"/>
          <p:cNvSpPr txBox="1"/>
          <p:nvPr/>
        </p:nvSpPr>
        <p:spPr>
          <a:xfrm>
            <a:off x="179512" y="63093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9773D"/>
                </a:solidFill>
                <a:latin typeface="Univers LT Std 45 Light" pitchFamily="34" charset="0"/>
              </a:rPr>
              <a:t>www.farmgarden.org.uk</a:t>
            </a:r>
            <a:endParaRPr lang="en-GB" dirty="0">
              <a:solidFill>
                <a:srgbClr val="F9773D"/>
              </a:solidFill>
              <a:latin typeface="Univers LT Std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4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solidFill>
            <a:srgbClr val="6432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29208" y="3140968"/>
            <a:ext cx="6635080" cy="2769171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1972  – first city farm opens its gates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Rapid expansion and development of community gardens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</a:rPr>
              <a:t>Federation of City Farms and Community Gardens established 1980</a:t>
            </a:r>
          </a:p>
        </p:txBody>
      </p:sp>
      <p:sp>
        <p:nvSpPr>
          <p:cNvPr id="10" name="Rectangle 9"/>
          <p:cNvSpPr/>
          <p:nvPr/>
        </p:nvSpPr>
        <p:spPr>
          <a:xfrm>
            <a:off x="-5114" y="1268760"/>
            <a:ext cx="9144000" cy="1523617"/>
          </a:xfrm>
          <a:prstGeom prst="rect">
            <a:avLst/>
          </a:prstGeom>
          <a:solidFill>
            <a:srgbClr val="64325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7385"/>
            <a:ext cx="9144000" cy="281976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1124745"/>
            <a:ext cx="9144000" cy="1667634"/>
          </a:xfrm>
          <a:prstGeom prst="rect">
            <a:avLst/>
          </a:prstGeom>
          <a:solidFill>
            <a:srgbClr val="643253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39552" y="1368848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Community growing in the UK –</a:t>
            </a:r>
          </a:p>
          <a:p>
            <a:r>
              <a:rPr lang="en-GB" sz="4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the early days</a:t>
            </a:r>
            <a:endParaRPr lang="en-GB" sz="4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9" name="Content Placeholder 2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80" y="4581128"/>
            <a:ext cx="1143000" cy="2019300"/>
          </a:xfrm>
        </p:spPr>
      </p:pic>
      <p:sp>
        <p:nvSpPr>
          <p:cNvPr id="12" name="TextBox 11"/>
          <p:cNvSpPr txBox="1"/>
          <p:nvPr/>
        </p:nvSpPr>
        <p:spPr>
          <a:xfrm>
            <a:off x="179512" y="63093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9773D"/>
                </a:solidFill>
                <a:latin typeface="Univers LT Std 45 Light" pitchFamily="34" charset="0"/>
              </a:rPr>
              <a:t>www.farmgarden.org.uk</a:t>
            </a:r>
            <a:endParaRPr lang="en-GB" dirty="0">
              <a:solidFill>
                <a:srgbClr val="F9773D"/>
              </a:solidFill>
              <a:latin typeface="Univers LT Std 45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86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AC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051720" y="1664279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+mj-lt"/>
                <a:cs typeface="Calibri" pitchFamily="34" charset="0"/>
              </a:rPr>
              <a:t>What’s it all about then?</a:t>
            </a:r>
            <a:endParaRPr lang="en-GB" sz="4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pic>
        <p:nvPicPr>
          <p:cNvPr id="9" name="Content Placeholder 2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5738"/>
            <a:ext cx="1143000" cy="20193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123728" y="2564904"/>
            <a:ext cx="5112568" cy="338437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Empowering communities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Education, play, young people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Hands on, making connections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Responsibility and care for others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Nurturing, responsive, co-operative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</a:rPr>
              <a:t>Proportionate – simple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A hub for the whole community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400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4168" y="637203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rgbClr val="F9773D"/>
                </a:solidFill>
                <a:latin typeface="Univers LT Std 45 Light" pitchFamily="34" charset="0"/>
              </a:rPr>
              <a:t>www.farmgarden.org.uk</a:t>
            </a:r>
            <a:endParaRPr lang="en-GB" dirty="0">
              <a:solidFill>
                <a:srgbClr val="F977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561</Words>
  <Application>Microsoft Office PowerPoint</Application>
  <PresentationFormat>On-screen Show (4:3)</PresentationFormat>
  <Paragraphs>147</Paragraphs>
  <Slides>24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FCFCG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 Nicholls</dc:creator>
  <cp:lastModifiedBy>mop</cp:lastModifiedBy>
  <cp:revision>241</cp:revision>
  <dcterms:created xsi:type="dcterms:W3CDTF">2010-08-23T15:53:49Z</dcterms:created>
  <dcterms:modified xsi:type="dcterms:W3CDTF">2014-08-15T11:34:41Z</dcterms:modified>
</cp:coreProperties>
</file>