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2" r:id="rId2"/>
    <p:sldMasterId id="2147483651" r:id="rId3"/>
  </p:sldMasterIdLst>
  <p:notesMasterIdLst>
    <p:notesMasterId r:id="rId16"/>
  </p:notesMasterIdLst>
  <p:sldIdLst>
    <p:sldId id="257" r:id="rId4"/>
    <p:sldId id="259" r:id="rId5"/>
    <p:sldId id="260" r:id="rId6"/>
    <p:sldId id="262" r:id="rId7"/>
    <p:sldId id="258" r:id="rId8"/>
    <p:sldId id="261" r:id="rId9"/>
    <p:sldId id="263" r:id="rId10"/>
    <p:sldId id="264" r:id="rId11"/>
    <p:sldId id="268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12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725F8-D616-F24D-A6BA-871EF509D46C}" type="datetimeFigureOut">
              <a:rPr lang="fr-FR" smtClean="0"/>
              <a:t>30/12/13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26ED3E-4F54-C144-87E3-2D5FDFD3CFB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6584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1144F7-2E61-004C-8D86-A924361C155A}" type="slidenum">
              <a:rPr lang="fr-FR"/>
              <a:pPr/>
              <a:t>1</a:t>
            </a:fld>
            <a:endParaRPr lang="fr-FR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26ED3E-4F54-C144-87E3-2D5FDFD3CFB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533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307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3076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77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78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79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80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81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82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83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84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85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86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87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88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89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90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91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92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93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3094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3095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3096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3097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341438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noProof="0" smtClean="0"/>
              <a:t>Cliquez et modifiez le titre</a:t>
            </a:r>
          </a:p>
        </p:txBody>
      </p:sp>
      <p:sp>
        <p:nvSpPr>
          <p:cNvPr id="3098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Monotype Sorts" charset="0"/>
              <a:buNone/>
              <a:defRPr/>
            </a:lvl1pPr>
          </a:lstStyle>
          <a:p>
            <a:pPr lvl="0"/>
            <a:r>
              <a:rPr lang="fr-FR" noProof="0" smtClean="0"/>
              <a:t>Cliquez pour modifier le style des sous-titres du masque</a:t>
            </a:r>
          </a:p>
        </p:txBody>
      </p:sp>
      <p:sp>
        <p:nvSpPr>
          <p:cNvPr id="3099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55B79D7-C719-6549-8684-908CFC5F4F34}" type="datetime1">
              <a:rPr lang="fr-FR"/>
              <a:pPr/>
              <a:t>30/12/13</a:t>
            </a:fld>
            <a:endParaRPr lang="fr-FR"/>
          </a:p>
        </p:txBody>
      </p:sp>
      <p:sp>
        <p:nvSpPr>
          <p:cNvPr id="3100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fr-FR"/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6870573-A03D-184E-A5CF-8258535DE400}" type="slidenum">
              <a:rPr lang="fr-FR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A0AAE4-8DA5-8748-989E-659BC6A41C4A}" type="datetime1">
              <a:rPr lang="fr-FR"/>
              <a:pPr/>
              <a:t>30/12/13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1B98D-0750-B546-90DF-9B75A9DC9AFD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671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2ACA47-F34C-794D-803F-27C04B6F9AF0}" type="datetime1">
              <a:rPr lang="fr-FR"/>
              <a:pPr/>
              <a:t>30/12/13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15C59F-CED5-6040-9020-F3135FB88325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280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778432-C1D8-0347-A620-C3D2A53E8085}" type="datetime1">
              <a:rPr lang="en-GB"/>
              <a:pPr/>
              <a:t>30/12/13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B10F8-25F3-FF40-9618-C2386897E3E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271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3A930C-00FC-F348-940E-BCB770FA0990}" type="datetime1">
              <a:rPr lang="en-GB"/>
              <a:pPr/>
              <a:t>30/12/13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64277B-232D-5241-9432-79A56C57336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929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95AAD5-C55F-7B47-82C5-010A9945DFD6}" type="datetime1">
              <a:rPr lang="en-GB"/>
              <a:pPr/>
              <a:t>30/12/13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64AC39-722E-F249-8876-54AB19278BE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7433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238B699-9B01-9643-ACA4-7DCE50F7583E}" type="datetime1">
              <a:rPr lang="en-GB"/>
              <a:pPr/>
              <a:t>30/12/13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DC3180-0FAD-E34B-A34D-FD13A4A67D9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5388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F415B7-B4B9-1442-BC77-AC934658A1DF}" type="datetime1">
              <a:rPr lang="en-GB"/>
              <a:pPr/>
              <a:t>30/12/13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7A50B-49B8-9542-BD15-8D5B54C9AAB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4931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9EF6F2-03F6-A645-9391-813690FFEDD3}" type="datetime1">
              <a:rPr lang="en-GB"/>
              <a:pPr/>
              <a:t>30/12/13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52291-6A38-3243-9B73-D012737E72A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884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FB7691-3FC9-5F40-B3CA-032FDCA5A581}" type="datetime1">
              <a:rPr lang="en-GB"/>
              <a:pPr/>
              <a:t>30/12/13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99865-1E09-2047-AD0D-68312917602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7641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1825F1-A042-524E-81EA-E957C2C0DC0D}" type="datetime1">
              <a:rPr lang="en-GB"/>
              <a:pPr/>
              <a:t>30/12/13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58713-8D25-CA44-A6AC-3F1B09607EB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95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9B7610-018F-B247-9C32-8687D6818BDA}" type="datetime1">
              <a:rPr lang="fr-FR"/>
              <a:pPr/>
              <a:t>30/12/13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3EB10E-AAEB-D94F-90A2-6F6390B650A4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66238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64BE5B-D80C-F14B-BDF8-26301D1E3057}" type="datetime1">
              <a:rPr lang="en-GB"/>
              <a:pPr/>
              <a:t>30/12/13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A7707-9FD9-144C-8693-8B8EC408DC4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6374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5897B3-92F8-7345-86E6-320E89719C64}" type="datetime1">
              <a:rPr lang="en-GB"/>
              <a:pPr/>
              <a:t>30/12/13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3A8C83-4EE3-564F-8BED-1C8DD664352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2505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5BA8F5-68E7-0A47-B4EA-394FF09A506A}" type="datetime1">
              <a:rPr lang="en-GB"/>
              <a:pPr/>
              <a:t>30/12/13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80B52-A538-F743-BF29-EA8D65E17B8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6900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9E234A-AD2F-B847-9D3A-69F6A31C07C9}" type="datetime1">
              <a:rPr lang="en-US"/>
              <a:pPr/>
              <a:t>30/12/13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7E81F6-FEC0-4044-9258-A9F44B8577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5814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BC97A4-D72A-F94F-96CE-C470EA79BC71}" type="datetime1">
              <a:rPr lang="en-US"/>
              <a:pPr/>
              <a:t>30/12/13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D00C4F-34CB-9C4C-B81B-1947ACF876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677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31589B-EC05-B04F-83C6-871175F96755}" type="datetime1">
              <a:rPr lang="en-US"/>
              <a:pPr/>
              <a:t>30/12/13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4C390-19BA-4042-9FAC-5024AD836C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1631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EDAC36E-305D-3449-A1CE-9B6BA4A10FA2}" type="datetime1">
              <a:rPr lang="en-US"/>
              <a:pPr/>
              <a:t>30/12/13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E75EC-0B14-5541-83CB-F9055A953C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0419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BB8EC2-71C6-0046-BC82-841C69EE69D7}" type="datetime1">
              <a:rPr lang="en-US"/>
              <a:pPr/>
              <a:t>30/12/13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3DF66-8244-CB46-B8DC-74243F9212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668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36C22-61DE-FB41-AA90-2B845413DAA6}" type="datetime1">
              <a:rPr lang="en-US"/>
              <a:pPr/>
              <a:t>30/12/13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EE37C-9959-AF4A-8513-CD4A696194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52707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EA1586-A23D-524F-A8FA-FE89D3124F46}" type="datetime1">
              <a:rPr lang="en-US"/>
              <a:pPr/>
              <a:t>30/12/13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3A4968-56EF-C648-A8DB-9709692D35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83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1BA452-017D-904D-BDAF-6B5368E5ACDC}" type="datetime1">
              <a:rPr lang="fr-FR"/>
              <a:pPr/>
              <a:t>30/12/13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00B73-671A-9F4D-8A61-8C024A2B1691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2440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8D8676-3ED3-C84F-AC9F-7474B2D28DFE}" type="datetime1">
              <a:rPr lang="en-US"/>
              <a:pPr/>
              <a:t>30/12/13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94C4C-7E02-2742-9ADE-6E35EFA698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8954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67FDAD-09A3-6A4D-9663-FC6D92052933}" type="datetime1">
              <a:rPr lang="en-US"/>
              <a:pPr/>
              <a:t>30/12/13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647FC-D5DA-5C43-8498-57683BEE52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400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CE825B-C032-E84E-A0EB-FCCE66BAC5FC}" type="datetime1">
              <a:rPr lang="en-US"/>
              <a:pPr/>
              <a:t>30/12/13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942630-9750-5D4C-9D79-F710357EED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7302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ABF3C7-51EC-F54F-881C-2DC43DDBC573}" type="datetime1">
              <a:rPr lang="en-US"/>
              <a:pPr/>
              <a:t>30/12/13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7E08D5-1D33-E347-B3EC-5915E024B7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7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36A6F9-6BB8-2441-A8FE-C05F509060DD}" type="datetime1">
              <a:rPr lang="fr-FR"/>
              <a:pPr/>
              <a:t>30/12/13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4BCA7B-A000-E344-9F26-CA3EC106A54C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594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7E24B9-C367-3D44-88C6-625D2130BD60}" type="datetime1">
              <a:rPr lang="fr-FR"/>
              <a:pPr/>
              <a:t>30/12/13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813BF-5619-7F46-84E4-65E235990816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669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9F7B43-66E3-D84D-BCEF-F34594DAF41E}" type="datetime1">
              <a:rPr lang="fr-FR"/>
              <a:pPr/>
              <a:t>30/12/13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4F741-A0FC-C142-A33B-5547055BA94D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9084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63286E-9219-4B45-BD32-E2E11313A313}" type="datetime1">
              <a:rPr lang="fr-FR"/>
              <a:pPr/>
              <a:t>30/12/13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96AAC-B569-7649-94C5-FB9BFAFF5D22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53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4210E8-BBEB-B044-A944-B8C77F5EBF35}" type="datetime1">
              <a:rPr lang="fr-FR"/>
              <a:pPr/>
              <a:t>30/12/13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A22DB-BDBD-4143-A5F0-5F6D3C685DED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36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F89787-4AE1-E84F-B94C-82BE6C483D0D}" type="datetime1">
              <a:rPr lang="fr-FR"/>
              <a:pPr/>
              <a:t>30/12/13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C69AA-00AD-F04D-93CC-11D7ED8B9F49}" type="slidenum">
              <a:rPr lang="fr-FR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1120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2051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2052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053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054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055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056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057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058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059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060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061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062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063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064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065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066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067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068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069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  <p:sp>
            <p:nvSpPr>
              <p:cNvPr id="2070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fr-FR"/>
              </a:p>
            </p:txBody>
          </p:sp>
        </p:grpSp>
        <p:sp>
          <p:nvSpPr>
            <p:cNvPr id="2071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072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2073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2074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075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B47AC588-94DE-3748-B1F0-DE979C595DFC}" type="datetime1">
              <a:rPr lang="fr-FR"/>
              <a:pPr/>
              <a:t>30/12/13</a:t>
            </a:fld>
            <a:endParaRPr lang="fr-FR"/>
          </a:p>
        </p:txBody>
      </p:sp>
      <p:sp>
        <p:nvSpPr>
          <p:cNvPr id="2076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2077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05DB8B33-A7AA-1246-85A4-104D8D08A40A}" type="slidenum">
              <a:rPr lang="fr-FR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charset="0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et modifiez le titre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A344EA37-589A-D346-9F3B-605476BED5BD}" type="datetime1">
              <a:rPr lang="en-GB"/>
              <a:pPr/>
              <a:t>30/12/13</a:t>
            </a:fld>
            <a:endParaRPr lang="en-GB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AA8ECAA7-4531-7D49-AB3A-6023887CFD79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et modifiez le titre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fld id="{BC1BBF5E-97B3-244F-8F9E-18D7C9F92873}" type="datetime1">
              <a:rPr lang="en-US"/>
              <a:pPr/>
              <a:t>30/12/13</a:t>
            </a:fld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F7B10A9-0D59-4647-899C-701DDA38CE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acebook.com/stopthecro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62829"/>
          </a:xfrm>
        </p:spPr>
        <p:txBody>
          <a:bodyPr/>
          <a:lstStyle/>
          <a:p>
            <a:r>
              <a:rPr lang="fr-FR" dirty="0" smtClean="0"/>
              <a:t>  </a:t>
            </a:r>
            <a:r>
              <a:rPr lang="en-GB" sz="3600" b="1" dirty="0" smtClean="0">
                <a:solidFill>
                  <a:srgbClr val="3366FF"/>
                </a:solidFill>
              </a:rPr>
              <a:t>Lobbying…Advocacy…Politics???</a:t>
            </a:r>
            <a:endParaRPr lang="en-GB" sz="3600" b="1" dirty="0">
              <a:solidFill>
                <a:srgbClr val="3366FF"/>
              </a:solidFill>
            </a:endParaRP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291070"/>
              </p:ext>
            </p:extLst>
          </p:nvPr>
        </p:nvGraphicFramePr>
        <p:xfrm>
          <a:off x="3024828" y="596388"/>
          <a:ext cx="3860800" cy="548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Clip" r:id="rId4" imgW="3860800" imgH="5486400" progId="MS_ClipArt_Gallery.2">
                  <p:embed/>
                </p:oleObj>
              </mc:Choice>
              <mc:Fallback>
                <p:oleObj name="Clip" r:id="rId4" imgW="3860800" imgH="548640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4828" y="596388"/>
                        <a:ext cx="3860800" cy="548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1203325" y="14192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GB"/>
          </a:p>
        </p:txBody>
      </p:sp>
      <p:grpSp>
        <p:nvGrpSpPr>
          <p:cNvPr id="6158" name="Group 14"/>
          <p:cNvGrpSpPr>
            <a:grpSpLocks/>
          </p:cNvGrpSpPr>
          <p:nvPr/>
        </p:nvGrpSpPr>
        <p:grpSpPr bwMode="auto">
          <a:xfrm>
            <a:off x="0" y="0"/>
            <a:ext cx="1063625" cy="6858000"/>
            <a:chOff x="0" y="-3"/>
            <a:chExt cx="670" cy="4320"/>
          </a:xfrm>
        </p:grpSpPr>
        <p:grpSp>
          <p:nvGrpSpPr>
            <p:cNvPr id="6159" name="Group 15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6160" name="Freeform 16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1" name="Freeform 17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2" name="Freeform 18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3" name="Freeform 19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4" name="Freeform 20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5" name="Freeform 21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6" name="Freeform 22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7" name="Freeform 23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8" name="Freeform 24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69" name="Freeform 25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70" name="Freeform 26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71" name="Freeform 27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72" name="Freeform 28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73" name="Freeform 29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74" name="Freeform 30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75" name="Freeform 31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76" name="Freeform 32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77" name="Freeform 33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  <p:sp>
            <p:nvSpPr>
              <p:cNvPr id="6178" name="Freeform 34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GB"/>
              </a:p>
            </p:txBody>
          </p:sp>
        </p:grpSp>
        <p:sp>
          <p:nvSpPr>
            <p:cNvPr id="6179" name="Freeform 35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6180" name="Freeform 36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1387475" y="5952821"/>
            <a:ext cx="74410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 smtClean="0"/>
              <a:t>Oxford Real Farming Conference 2014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860706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2"/>
                </a:solidFill>
                <a:latin typeface="+mn-lt"/>
              </a:rPr>
              <a:t>Where and how to advocate</a:t>
            </a:r>
            <a:endParaRPr lang="en-GB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Parliamentary groups and lobbies</a:t>
            </a:r>
          </a:p>
          <a:p>
            <a:pPr marL="0" indent="0">
              <a:buNone/>
            </a:pPr>
            <a:r>
              <a:rPr lang="en-GB" dirty="0" smtClean="0"/>
              <a:t>(national and European)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United Nations (FAO and CFS (Committee on World Food Security and Nutrition) via the CSM (Civil Society Mechanism)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518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>
                <a:solidFill>
                  <a:schemeClr val="bg2"/>
                </a:solidFill>
                <a:latin typeface="+mn-lt"/>
              </a:rPr>
              <a:t>Some of the CSM success stories</a:t>
            </a:r>
            <a:endParaRPr lang="en-GB" sz="36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Global Strategic Framework</a:t>
            </a:r>
          </a:p>
          <a:p>
            <a:r>
              <a:rPr lang="en-GB" dirty="0"/>
              <a:t>Voluntary Guidelines on Responsible Governance of Tenure of Land, Fisheries and </a:t>
            </a:r>
            <a:r>
              <a:rPr lang="en-GB" dirty="0" smtClean="0"/>
              <a:t>Forests</a:t>
            </a:r>
          </a:p>
          <a:p>
            <a:r>
              <a:rPr lang="en-GB" dirty="0" smtClean="0"/>
              <a:t>Responsible Agricultural Investment…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92300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50758" y="786054"/>
            <a:ext cx="7772400" cy="1143000"/>
          </a:xfrm>
        </p:spPr>
        <p:txBody>
          <a:bodyPr/>
          <a:lstStyle/>
          <a:p>
            <a:pPr algn="ctr"/>
            <a:r>
              <a:rPr lang="en-GB" sz="3200" b="1" dirty="0" smtClean="0">
                <a:solidFill>
                  <a:schemeClr val="bg2"/>
                </a:solidFill>
                <a:latin typeface="+mn-lt"/>
              </a:rPr>
              <a:t>How to link UN-level with what’s happening on the ground? </a:t>
            </a:r>
            <a:br>
              <a:rPr lang="en-GB" sz="3200" b="1" dirty="0" smtClean="0">
                <a:solidFill>
                  <a:schemeClr val="bg2"/>
                </a:solidFill>
                <a:latin typeface="+mn-lt"/>
              </a:rPr>
            </a:br>
            <a:r>
              <a:rPr lang="en-GB" sz="3200" b="1" dirty="0" smtClean="0">
                <a:solidFill>
                  <a:schemeClr val="bg2"/>
                </a:solidFill>
                <a:latin typeface="+mn-lt"/>
              </a:rPr>
              <a:t>A 2-way process</a:t>
            </a:r>
            <a:endParaRPr lang="en-GB" sz="32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73163" y="2447920"/>
            <a:ext cx="7772400" cy="3648080"/>
          </a:xfrm>
        </p:spPr>
        <p:txBody>
          <a:bodyPr/>
          <a:lstStyle/>
          <a:p>
            <a:r>
              <a:rPr lang="en-GB" dirty="0" smtClean="0"/>
              <a:t>Constituency outreach and consultation</a:t>
            </a:r>
          </a:p>
          <a:p>
            <a:endParaRPr lang="en-GB" dirty="0"/>
          </a:p>
          <a:p>
            <a:r>
              <a:rPr lang="en-GB" dirty="0" smtClean="0"/>
              <a:t>Using the existing documents at local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174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3163" y="487126"/>
            <a:ext cx="7772400" cy="1143000"/>
          </a:xfrm>
        </p:spPr>
        <p:txBody>
          <a:bodyPr/>
          <a:lstStyle/>
          <a:p>
            <a:r>
              <a:rPr lang="en-GB" sz="3200" b="1" dirty="0" smtClean="0">
                <a:solidFill>
                  <a:schemeClr val="bg2"/>
                </a:solidFill>
                <a:latin typeface="+mn-lt"/>
              </a:rPr>
              <a:t>Lobbying = politically selling your idea</a:t>
            </a:r>
            <a:endParaRPr lang="en-GB" sz="32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73163" y="1630126"/>
            <a:ext cx="7772400" cy="4465874"/>
          </a:xfrm>
        </p:spPr>
        <p:txBody>
          <a:bodyPr/>
          <a:lstStyle/>
          <a:p>
            <a:r>
              <a:rPr lang="en-GB" dirty="0" smtClean="0"/>
              <a:t>What is the appropriate level of governance for you to address? </a:t>
            </a:r>
            <a:endParaRPr lang="en-GB" dirty="0"/>
          </a:p>
          <a:p>
            <a:r>
              <a:rPr lang="en-GB" dirty="0" smtClean="0"/>
              <a:t>Who is the person respo</a:t>
            </a:r>
            <a:r>
              <a:rPr lang="en-GB" dirty="0"/>
              <a:t>n</a:t>
            </a:r>
            <a:r>
              <a:rPr lang="en-GB" dirty="0" smtClean="0"/>
              <a:t>sible for this brief?</a:t>
            </a:r>
          </a:p>
          <a:p>
            <a:r>
              <a:rPr lang="en-GB" dirty="0" smtClean="0"/>
              <a:t>Who will support you?</a:t>
            </a:r>
          </a:p>
          <a:p>
            <a:r>
              <a:rPr lang="en-GB" dirty="0" smtClean="0"/>
              <a:t>What is the most effective form of action?</a:t>
            </a:r>
          </a:p>
          <a:p>
            <a:r>
              <a:rPr lang="en-GB" dirty="0" smtClean="0"/>
              <a:t>What is/are the most effective medium?</a:t>
            </a:r>
          </a:p>
        </p:txBody>
      </p:sp>
    </p:spTree>
    <p:extLst>
      <p:ext uri="{BB962C8B-B14F-4D97-AF65-F5344CB8AC3E}">
        <p14:creationId xmlns:p14="http://schemas.microsoft.com/office/powerpoint/2010/main" val="1353882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662473"/>
          </a:xfrm>
        </p:spPr>
        <p:txBody>
          <a:bodyPr/>
          <a:lstStyle/>
          <a:p>
            <a:pPr algn="ctr"/>
            <a:r>
              <a:rPr lang="en-GB" dirty="0" smtClean="0">
                <a:solidFill>
                  <a:srgbClr val="008000"/>
                </a:solidFill>
                <a:latin typeface="+mn-lt"/>
              </a:rPr>
              <a:t>Levels of government</a:t>
            </a:r>
            <a:endParaRPr lang="en-GB" dirty="0">
              <a:solidFill>
                <a:srgbClr val="008000"/>
              </a:solidFill>
              <a:latin typeface="+mn-lt"/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977666"/>
              </p:ext>
            </p:extLst>
          </p:nvPr>
        </p:nvGraphicFramePr>
        <p:xfrm>
          <a:off x="1173163" y="1433729"/>
          <a:ext cx="7772400" cy="5261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537312"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accent2"/>
                          </a:solidFill>
                        </a:rPr>
                        <a:t>What</a:t>
                      </a:r>
                      <a:endParaRPr lang="en-GB" sz="280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solidFill>
                            <a:schemeClr val="accent4"/>
                          </a:solidFill>
                        </a:rPr>
                        <a:t>Level of government</a:t>
                      </a:r>
                      <a:endParaRPr lang="en-GB" sz="2800" dirty="0">
                        <a:solidFill>
                          <a:schemeClr val="accent4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Local planning issues and land use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Local Authorities (Council…)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Allocation</a:t>
                      </a:r>
                      <a:r>
                        <a:rPr lang="en-GB" sz="2800" baseline="0" dirty="0" smtClean="0"/>
                        <a:t> of grants and subsidies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Regional Government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National</a:t>
                      </a:r>
                      <a:r>
                        <a:rPr lang="en-GB" sz="2800" baseline="0" dirty="0" smtClean="0"/>
                        <a:t> laws and policies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National Government</a:t>
                      </a:r>
                      <a:endParaRPr lang="en-GB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European</a:t>
                      </a:r>
                      <a:r>
                        <a:rPr lang="en-GB" sz="2800" baseline="0" dirty="0" smtClean="0"/>
                        <a:t> policy (seeds, CAP…)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European Authorities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International Guidelines/policy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United Nations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3322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3163" y="129491"/>
            <a:ext cx="7772400" cy="1143000"/>
          </a:xfrm>
        </p:spPr>
        <p:txBody>
          <a:bodyPr/>
          <a:lstStyle/>
          <a:p>
            <a:pPr algn="ctr"/>
            <a:r>
              <a:rPr lang="en-GB" sz="3200" b="1" dirty="0" smtClean="0">
                <a:solidFill>
                  <a:schemeClr val="bg2"/>
                </a:solidFill>
                <a:latin typeface="+mn-lt"/>
              </a:rPr>
              <a:t>What kind of action is appropriate?</a:t>
            </a:r>
            <a:endParaRPr lang="en-GB" sz="3200" b="1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73163" y="1502000"/>
            <a:ext cx="7772400" cy="4593999"/>
          </a:xfrm>
        </p:spPr>
        <p:txBody>
          <a:bodyPr/>
          <a:lstStyle/>
          <a:p>
            <a:r>
              <a:rPr lang="en-GB" sz="4000" dirty="0" smtClean="0"/>
              <a:t>Individual or collective?</a:t>
            </a:r>
          </a:p>
          <a:p>
            <a:r>
              <a:rPr lang="en-GB" sz="4000" dirty="0" smtClean="0"/>
              <a:t>Use of social media?</a:t>
            </a:r>
          </a:p>
          <a:p>
            <a:r>
              <a:rPr lang="en-GB" sz="4000" dirty="0" smtClean="0"/>
              <a:t>Article or press release?</a:t>
            </a:r>
          </a:p>
          <a:p>
            <a:r>
              <a:rPr lang="en-GB" sz="4000" dirty="0" smtClean="0"/>
              <a:t>Public demonstration?</a:t>
            </a:r>
          </a:p>
          <a:p>
            <a:r>
              <a:rPr lang="en-GB" sz="4000" dirty="0" smtClean="0"/>
              <a:t>Civil disobedience?</a:t>
            </a:r>
          </a:p>
          <a:p>
            <a:pPr marL="0" indent="0">
              <a:buNone/>
            </a:pPr>
            <a:endParaRPr lang="en-GB" sz="4000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863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Espace réservé du contenu 3" descr="72884537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721" r="-16721"/>
          <a:stretch/>
        </p:blipFill>
        <p:spPr>
          <a:xfrm>
            <a:off x="2811811" y="95582"/>
            <a:ext cx="7634573" cy="5721258"/>
          </a:xfrm>
        </p:spPr>
      </p:pic>
      <p:sp>
        <p:nvSpPr>
          <p:cNvPr id="7" name="Bulle ronde 6"/>
          <p:cNvSpPr/>
          <p:nvPr/>
        </p:nvSpPr>
        <p:spPr bwMode="auto">
          <a:xfrm>
            <a:off x="851852" y="2071964"/>
            <a:ext cx="4197335" cy="3007530"/>
          </a:xfrm>
          <a:prstGeom prst="wedgeEllipseCallout">
            <a:avLst>
              <a:gd name="adj1" fmla="val 95469"/>
              <a:gd name="adj2" fmla="val -79089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dirty="0" smtClean="0">
                <a:solidFill>
                  <a:srgbClr val="000000"/>
                </a:solidFill>
                <a:latin typeface="+mn-lt"/>
              </a:rPr>
              <a:t>We’re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ＭＳ Ｐゴシック" charset="0"/>
              </a:rPr>
              <a:t> lobbying </a:t>
            </a:r>
            <a:r>
              <a:rPr lang="en-GB" dirty="0" smtClean="0">
                <a:solidFill>
                  <a:srgbClr val="000000"/>
                </a:solidFill>
                <a:latin typeface="+mn-lt"/>
              </a:rPr>
              <a:t>the</a:t>
            </a:r>
            <a:r>
              <a:rPr kumimoji="0" lang="en-GB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ＭＳ Ｐゴシック" charset="0"/>
              </a:rPr>
              <a:t> local council</a:t>
            </a:r>
            <a:r>
              <a:rPr kumimoji="0" lang="en-GB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+mn-lt"/>
                <a:ea typeface="ＭＳ Ｐゴシック" charset="0"/>
              </a:rPr>
              <a:t> to ask them to resurface the road so I can drive my tractor safely</a:t>
            </a:r>
            <a:endParaRPr kumimoji="0" lang="en-GB" sz="2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lt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171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538985" cy="45719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73163" y="457200"/>
            <a:ext cx="7772400" cy="5638800"/>
          </a:xfrm>
        </p:spPr>
        <p:txBody>
          <a:bodyPr/>
          <a:lstStyle/>
          <a:p>
            <a:r>
              <a:rPr lang="fr-FR" sz="1800" dirty="0" err="1"/>
              <a:t>Tweet</a:t>
            </a:r>
            <a:r>
              <a:rPr lang="fr-FR" sz="1800" dirty="0"/>
              <a:t> to the </a:t>
            </a:r>
            <a:r>
              <a:rPr lang="fr-FR" sz="2000" dirty="0" err="1"/>
              <a:t>European</a:t>
            </a:r>
            <a:r>
              <a:rPr lang="fr-FR" sz="2000" dirty="0"/>
              <a:t> </a:t>
            </a:r>
            <a:r>
              <a:rPr lang="fr-FR" sz="2000" dirty="0" err="1"/>
              <a:t>Commissioners</a:t>
            </a:r>
            <a:r>
              <a:rPr lang="fr-FR" sz="2000" dirty="0"/>
              <a:t> </a:t>
            </a:r>
            <a:r>
              <a:rPr lang="fr-FR" sz="2000" dirty="0" err="1"/>
              <a:t>today</a:t>
            </a:r>
            <a:r>
              <a:rPr lang="fr-FR" sz="2000" dirty="0"/>
              <a:t>!</a:t>
            </a:r>
          </a:p>
          <a:p>
            <a:r>
              <a:rPr lang="fr-FR" sz="2000" b="1" dirty="0" err="1"/>
              <a:t>Example</a:t>
            </a:r>
            <a:r>
              <a:rPr lang="fr-FR" sz="2000" b="1" dirty="0"/>
              <a:t> </a:t>
            </a:r>
            <a:r>
              <a:rPr lang="fr-FR" sz="2000" b="1" dirty="0" err="1"/>
              <a:t>tweets</a:t>
            </a:r>
            <a:r>
              <a:rPr lang="fr-FR" sz="2000" b="1" dirty="0"/>
              <a:t>: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2000" dirty="0" err="1" smtClean="0"/>
              <a:t>Protect</a:t>
            </a:r>
            <a:r>
              <a:rPr lang="fr-FR" sz="2000" dirty="0" smtClean="0"/>
              <a:t> </a:t>
            </a:r>
            <a:r>
              <a:rPr lang="fr-FR" sz="2000" dirty="0"/>
              <a:t>people and </a:t>
            </a:r>
            <a:r>
              <a:rPr lang="fr-FR" sz="2000" dirty="0" err="1"/>
              <a:t>planet</a:t>
            </a:r>
            <a:r>
              <a:rPr lang="fr-FR" sz="2000" dirty="0"/>
              <a:t>, #</a:t>
            </a:r>
            <a:r>
              <a:rPr lang="fr-FR" sz="2000" dirty="0" err="1"/>
              <a:t>stopthecrop</a:t>
            </a:r>
            <a:r>
              <a:rPr lang="fr-FR" sz="2000" dirty="0"/>
              <a:t>: </a:t>
            </a:r>
            <a:r>
              <a:rPr lang="fr-FR" sz="2000" dirty="0" err="1"/>
              <a:t>reject</a:t>
            </a:r>
            <a:r>
              <a:rPr lang="fr-FR" sz="2000" dirty="0"/>
              <a:t> </a:t>
            </a:r>
            <a:r>
              <a:rPr lang="fr-FR" sz="2000" dirty="0" err="1"/>
              <a:t>toxic</a:t>
            </a:r>
            <a:r>
              <a:rPr lang="fr-FR" sz="2000" dirty="0"/>
              <a:t> GM </a:t>
            </a:r>
            <a:r>
              <a:rPr lang="fr-FR" sz="2000" dirty="0" err="1"/>
              <a:t>maize</a:t>
            </a:r>
            <a:r>
              <a:rPr lang="fr-FR" sz="2000" dirty="0"/>
              <a:t> #GMO</a:t>
            </a:r>
          </a:p>
          <a:p>
            <a:r>
              <a:rPr lang="fr-FR" sz="2000" dirty="0" err="1"/>
              <a:t>Protect</a:t>
            </a:r>
            <a:r>
              <a:rPr lang="fr-FR" sz="2000" dirty="0"/>
              <a:t> </a:t>
            </a:r>
            <a:r>
              <a:rPr lang="fr-FR" sz="2000" dirty="0" err="1"/>
              <a:t>Europe’s</a:t>
            </a:r>
            <a:r>
              <a:rPr lang="fr-FR" sz="2000" dirty="0"/>
              <a:t> #nature + </a:t>
            </a:r>
            <a:r>
              <a:rPr lang="fr-FR" sz="2000" dirty="0" err="1"/>
              <a:t>butterflies</a:t>
            </a:r>
            <a:r>
              <a:rPr lang="fr-FR" sz="2000" dirty="0"/>
              <a:t> by </a:t>
            </a:r>
            <a:r>
              <a:rPr lang="fr-FR" sz="2000" dirty="0" err="1"/>
              <a:t>rejecting</a:t>
            </a:r>
            <a:r>
              <a:rPr lang="fr-FR" sz="2000" dirty="0"/>
              <a:t> new </a:t>
            </a:r>
            <a:r>
              <a:rPr lang="fr-FR" sz="2000" dirty="0" err="1"/>
              <a:t>toxic</a:t>
            </a:r>
            <a:r>
              <a:rPr lang="fr-FR" sz="2000" dirty="0"/>
              <a:t> GM </a:t>
            </a:r>
            <a:r>
              <a:rPr lang="fr-FR" sz="2000" dirty="0" err="1"/>
              <a:t>maize</a:t>
            </a:r>
            <a:r>
              <a:rPr lang="fr-FR" sz="2000" dirty="0"/>
              <a:t>! #</a:t>
            </a:r>
            <a:r>
              <a:rPr lang="fr-FR" sz="2000" dirty="0" err="1"/>
              <a:t>stopthecrop</a:t>
            </a:r>
            <a:endParaRPr lang="fr-FR" sz="2000" dirty="0"/>
          </a:p>
          <a:p>
            <a:r>
              <a:rPr lang="fr-FR" sz="2000" dirty="0" err="1"/>
              <a:t>Would</a:t>
            </a:r>
            <a:r>
              <a:rPr lang="fr-FR" sz="2000" dirty="0"/>
              <a:t> </a:t>
            </a:r>
            <a:r>
              <a:rPr lang="fr-FR" sz="2000" dirty="0" err="1"/>
              <a:t>you</a:t>
            </a:r>
            <a:r>
              <a:rPr lang="fr-FR" sz="2000" dirty="0"/>
              <a:t> </a:t>
            </a:r>
            <a:r>
              <a:rPr lang="fr-FR" sz="2000" dirty="0" err="1"/>
              <a:t>really</a:t>
            </a:r>
            <a:r>
              <a:rPr lang="fr-FR" sz="2000" dirty="0"/>
              <a:t> </a:t>
            </a:r>
            <a:r>
              <a:rPr lang="fr-FR" sz="2000" dirty="0" err="1"/>
              <a:t>give</a:t>
            </a:r>
            <a:r>
              <a:rPr lang="fr-FR" sz="2000" dirty="0"/>
              <a:t> green light to a GM </a:t>
            </a:r>
            <a:r>
              <a:rPr lang="fr-FR" sz="2000" dirty="0" err="1"/>
              <a:t>maize</a:t>
            </a:r>
            <a:r>
              <a:rPr lang="fr-FR" sz="2000" dirty="0"/>
              <a:t> </a:t>
            </a:r>
            <a:r>
              <a:rPr lang="fr-FR" sz="2000" dirty="0" err="1"/>
              <a:t>that</a:t>
            </a:r>
            <a:r>
              <a:rPr lang="fr-FR" sz="2000" dirty="0"/>
              <a:t> </a:t>
            </a:r>
            <a:r>
              <a:rPr lang="fr-FR" sz="2000" dirty="0" err="1"/>
              <a:t>your</a:t>
            </a:r>
            <a:r>
              <a:rPr lang="fr-FR" sz="2000" dirty="0"/>
              <a:t> </a:t>
            </a:r>
            <a:r>
              <a:rPr lang="fr-FR" sz="2000" dirty="0" err="1"/>
              <a:t>safety</a:t>
            </a:r>
            <a:r>
              <a:rPr lang="fr-FR" sz="2000" dirty="0"/>
              <a:t> experts </a:t>
            </a:r>
            <a:r>
              <a:rPr lang="fr-FR" sz="2000" dirty="0" err="1"/>
              <a:t>say</a:t>
            </a:r>
            <a:r>
              <a:rPr lang="fr-FR" sz="2000" dirty="0"/>
              <a:t> </a:t>
            </a:r>
            <a:r>
              <a:rPr lang="fr-FR" sz="2000" dirty="0" err="1"/>
              <a:t>will</a:t>
            </a:r>
            <a:r>
              <a:rPr lang="fr-FR" sz="2000" dirty="0"/>
              <a:t> </a:t>
            </a:r>
            <a:r>
              <a:rPr lang="fr-FR" sz="2000" dirty="0" err="1"/>
              <a:t>harm</a:t>
            </a:r>
            <a:r>
              <a:rPr lang="fr-FR" sz="2000" dirty="0"/>
              <a:t> nature? #</a:t>
            </a:r>
            <a:r>
              <a:rPr lang="fr-FR" sz="2000" dirty="0" err="1" smtClean="0"/>
              <a:t>stopthecrop</a:t>
            </a:r>
            <a:r>
              <a:rPr lang="fr-FR" sz="2000" dirty="0"/>
              <a:t/>
            </a:r>
            <a:br>
              <a:rPr lang="fr-FR" sz="2000" dirty="0"/>
            </a:br>
            <a:r>
              <a:rPr lang="fr-FR" sz="1050" b="1" dirty="0" err="1"/>
              <a:t>Twitter</a:t>
            </a:r>
            <a:r>
              <a:rPr lang="fr-FR" sz="1050" b="1" dirty="0"/>
              <a:t> </a:t>
            </a:r>
            <a:r>
              <a:rPr lang="fr-FR" sz="1050" b="1" dirty="0" err="1"/>
              <a:t>accounts</a:t>
            </a:r>
            <a:r>
              <a:rPr lang="fr-FR" sz="1050" b="1" dirty="0"/>
              <a:t> of </a:t>
            </a:r>
            <a:r>
              <a:rPr lang="fr-FR" sz="1050" b="1" dirty="0" err="1"/>
              <a:t>European</a:t>
            </a:r>
            <a:r>
              <a:rPr lang="fr-FR" sz="1050" b="1" dirty="0"/>
              <a:t> </a:t>
            </a:r>
            <a:r>
              <a:rPr lang="fr-FR" sz="1050" b="1" dirty="0" err="1"/>
              <a:t>Commissioners</a:t>
            </a:r>
            <a:r>
              <a:rPr lang="fr-FR" sz="1050" b="1" dirty="0"/>
              <a:t>:</a:t>
            </a:r>
            <a:br>
              <a:rPr lang="fr-FR" sz="1050" b="1" dirty="0"/>
            </a:br>
            <a:r>
              <a:rPr lang="fr-FR" sz="1050" dirty="0"/>
              <a:t>@</a:t>
            </a:r>
            <a:r>
              <a:rPr lang="fr-FR" sz="1050" dirty="0" err="1"/>
              <a:t>borgton</a:t>
            </a:r>
            <a:r>
              <a:rPr lang="fr-FR" sz="1050" dirty="0"/>
              <a:t>  </a:t>
            </a:r>
            <a:br>
              <a:rPr lang="fr-FR" sz="1050" dirty="0"/>
            </a:br>
            <a:r>
              <a:rPr lang="fr-FR" sz="1050" dirty="0"/>
              <a:t>@</a:t>
            </a:r>
            <a:r>
              <a:rPr lang="fr-FR" sz="1050" dirty="0" err="1"/>
              <a:t>MimicaEU</a:t>
            </a:r>
            <a:r>
              <a:rPr lang="fr-FR" sz="1050" dirty="0"/>
              <a:t/>
            </a:r>
            <a:br>
              <a:rPr lang="fr-FR" sz="1050" dirty="0"/>
            </a:br>
            <a:r>
              <a:rPr lang="fr-FR" sz="1050" dirty="0"/>
              <a:t>@</a:t>
            </a:r>
            <a:r>
              <a:rPr lang="fr-FR" sz="1050" dirty="0" err="1"/>
              <a:t>JanezPotocnikEU</a:t>
            </a:r>
            <a:r>
              <a:rPr lang="fr-FR" sz="1050" dirty="0"/>
              <a:t/>
            </a:r>
            <a:br>
              <a:rPr lang="fr-FR" sz="1050" dirty="0"/>
            </a:br>
            <a:r>
              <a:rPr lang="fr-FR" sz="1050" dirty="0"/>
              <a:t>@</a:t>
            </a:r>
            <a:r>
              <a:rPr lang="fr-FR" sz="1050" dirty="0" err="1"/>
              <a:t>DacianCiolos</a:t>
            </a:r>
            <a:r>
              <a:rPr lang="fr-FR" sz="1050" dirty="0"/>
              <a:t/>
            </a:r>
            <a:br>
              <a:rPr lang="fr-FR" sz="1050" dirty="0"/>
            </a:br>
            <a:r>
              <a:rPr lang="fr-FR" sz="1050" dirty="0"/>
              <a:t>@</a:t>
            </a:r>
            <a:r>
              <a:rPr lang="fr-FR" sz="1050" dirty="0" err="1"/>
              <a:t>VivianeRedingEU</a:t>
            </a:r>
            <a:r>
              <a:rPr lang="fr-FR" sz="1050" dirty="0"/>
              <a:t/>
            </a:r>
            <a:br>
              <a:rPr lang="fr-FR" sz="1050" dirty="0"/>
            </a:br>
            <a:r>
              <a:rPr lang="fr-FR" sz="1050" dirty="0"/>
              <a:t>@</a:t>
            </a:r>
            <a:r>
              <a:rPr lang="fr-FR" sz="1050" dirty="0" err="1"/>
              <a:t>LaszloAndorEU</a:t>
            </a:r>
            <a:r>
              <a:rPr lang="fr-FR" sz="1050" dirty="0"/>
              <a:t/>
            </a:r>
            <a:br>
              <a:rPr lang="fr-FR" sz="1050" dirty="0"/>
            </a:br>
            <a:r>
              <a:rPr lang="fr-FR" sz="1050" dirty="0"/>
              <a:t>@</a:t>
            </a:r>
            <a:r>
              <a:rPr lang="fr-FR" sz="1050" dirty="0" err="1"/>
              <a:t>JHahnEU</a:t>
            </a:r>
            <a:r>
              <a:rPr lang="fr-FR" sz="1050" dirty="0"/>
              <a:t/>
            </a:r>
            <a:br>
              <a:rPr lang="fr-FR" sz="1050" dirty="0"/>
            </a:br>
            <a:r>
              <a:rPr lang="fr-FR" sz="1050" dirty="0"/>
              <a:t>@</a:t>
            </a:r>
            <a:r>
              <a:rPr lang="fr-FR" sz="1050" dirty="0" err="1"/>
              <a:t>APiebalgsEU</a:t>
            </a:r>
            <a:r>
              <a:rPr lang="fr-FR" sz="1050" dirty="0"/>
              <a:t/>
            </a:r>
            <a:br>
              <a:rPr lang="fr-FR" sz="1050" dirty="0"/>
            </a:br>
            <a:r>
              <a:rPr lang="fr-FR" sz="1050" dirty="0"/>
              <a:t>@</a:t>
            </a:r>
            <a:r>
              <a:rPr lang="fr-FR" sz="1050" dirty="0" err="1"/>
              <a:t>AntonioTajaniEU</a:t>
            </a:r>
            <a:r>
              <a:rPr lang="fr-FR" sz="1050" dirty="0"/>
              <a:t/>
            </a:r>
            <a:br>
              <a:rPr lang="fr-FR" sz="1050" dirty="0"/>
            </a:br>
            <a:r>
              <a:rPr lang="fr-FR" sz="1050" dirty="0"/>
              <a:t>@</a:t>
            </a:r>
            <a:r>
              <a:rPr lang="fr-FR" sz="1050" dirty="0" err="1"/>
              <a:t>MariaDamanakiEU</a:t>
            </a:r>
            <a:r>
              <a:rPr lang="fr-FR" sz="1050" dirty="0"/>
              <a:t/>
            </a:r>
            <a:br>
              <a:rPr lang="fr-FR" sz="1050" dirty="0"/>
            </a:br>
            <a:r>
              <a:rPr lang="fr-FR" sz="1050" dirty="0"/>
              <a:t>@</a:t>
            </a:r>
            <a:r>
              <a:rPr lang="fr-FR" sz="1050" dirty="0" err="1"/>
              <a:t>MBarnierEU</a:t>
            </a:r>
            <a:r>
              <a:rPr lang="fr-FR" sz="1050" dirty="0"/>
              <a:t/>
            </a:r>
            <a:br>
              <a:rPr lang="fr-FR" sz="1050" dirty="0"/>
            </a:br>
            <a:r>
              <a:rPr lang="fr-FR" sz="1050" dirty="0"/>
              <a:t>@</a:t>
            </a:r>
            <a:r>
              <a:rPr lang="fr-FR" sz="1050" dirty="0" err="1"/>
              <a:t>KGeorgievaEU</a:t>
            </a:r>
            <a:r>
              <a:rPr lang="fr-FR" sz="1050" dirty="0"/>
              <a:t/>
            </a:r>
            <a:br>
              <a:rPr lang="fr-FR" sz="1050" dirty="0"/>
            </a:br>
            <a:r>
              <a:rPr lang="fr-FR" sz="1050" dirty="0"/>
              <a:t>@</a:t>
            </a:r>
            <a:r>
              <a:rPr lang="fr-FR" sz="1050" dirty="0" err="1"/>
              <a:t>VassiliouEU</a:t>
            </a:r>
            <a:r>
              <a:rPr lang="fr-FR" sz="1050" dirty="0"/>
              <a:t/>
            </a:r>
            <a:br>
              <a:rPr lang="fr-FR" sz="1050" dirty="0"/>
            </a:br>
            <a:r>
              <a:rPr lang="fr-FR" sz="1050" dirty="0"/>
              <a:t>@</a:t>
            </a:r>
            <a:r>
              <a:rPr lang="fr-FR" sz="1050" dirty="0" err="1"/>
              <a:t>ASemetaEU</a:t>
            </a:r>
            <a:r>
              <a:rPr lang="fr-FR" sz="1050" dirty="0"/>
              <a:t/>
            </a:r>
            <a:br>
              <a:rPr lang="fr-FR" sz="1050" dirty="0"/>
            </a:br>
            <a:r>
              <a:rPr lang="fr-FR" sz="1050" dirty="0"/>
              <a:t>@</a:t>
            </a:r>
            <a:r>
              <a:rPr lang="fr-FR" sz="1050" dirty="0" err="1"/>
              <a:t>BarrosoEU</a:t>
            </a:r>
            <a:r>
              <a:rPr lang="fr-FR" sz="1050" dirty="0"/>
              <a:t/>
            </a:r>
            <a:br>
              <a:rPr lang="fr-FR" sz="1050" dirty="0"/>
            </a:br>
            <a:r>
              <a:rPr lang="fr-FR" sz="1050" dirty="0"/>
              <a:t>@</a:t>
            </a:r>
            <a:r>
              <a:rPr lang="fr-FR" sz="1050" dirty="0" err="1"/>
              <a:t>EU_Commission</a:t>
            </a:r>
            <a:endParaRPr lang="fr-FR" sz="1050" dirty="0"/>
          </a:p>
          <a:p>
            <a:r>
              <a:rPr lang="fr-FR" sz="1600" dirty="0" err="1"/>
              <a:t>Spread</a:t>
            </a:r>
            <a:r>
              <a:rPr lang="fr-FR" sz="1600" dirty="0"/>
              <a:t> and </a:t>
            </a:r>
            <a:r>
              <a:rPr lang="fr-FR" sz="1600" dirty="0" err="1"/>
              <a:t>share</a:t>
            </a:r>
            <a:r>
              <a:rPr lang="fr-FR" sz="1600" dirty="0"/>
              <a:t> </a:t>
            </a:r>
            <a:r>
              <a:rPr lang="fr-FR" sz="1600" dirty="0" err="1"/>
              <a:t>this</a:t>
            </a:r>
            <a:r>
              <a:rPr lang="fr-FR" sz="1600" dirty="0"/>
              <a:t> action via </a:t>
            </a:r>
            <a:r>
              <a:rPr lang="fr-FR" sz="1600" dirty="0">
                <a:hlinkClick r:id="rId2"/>
              </a:rPr>
              <a:t>www.facebook.com/stopthecrop</a:t>
            </a:r>
            <a:endParaRPr lang="fr-FR" sz="1600" dirty="0"/>
          </a:p>
          <a:p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1210930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Espace réservé du contenu 7" descr="Trophee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9389" r="-79389"/>
          <a:stretch>
            <a:fillRect/>
          </a:stretch>
        </p:blipFill>
        <p:spPr>
          <a:xfrm>
            <a:off x="1020157" y="680742"/>
            <a:ext cx="7772400" cy="5102468"/>
          </a:xfrm>
        </p:spPr>
      </p:pic>
    </p:spTree>
    <p:extLst>
      <p:ext uri="{BB962C8B-B14F-4D97-AF65-F5344CB8AC3E}">
        <p14:creationId xmlns:p14="http://schemas.microsoft.com/office/powerpoint/2010/main" val="3115756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b="1" dirty="0" smtClean="0">
                <a:solidFill>
                  <a:schemeClr val="bg2"/>
                </a:solidFill>
                <a:latin typeface="+mn-lt"/>
              </a:rPr>
              <a:t>Advocacy: </a:t>
            </a:r>
            <a:br>
              <a:rPr lang="en-GB" sz="3600" b="1" dirty="0" smtClean="0">
                <a:solidFill>
                  <a:schemeClr val="bg2"/>
                </a:solidFill>
                <a:latin typeface="+mn-lt"/>
              </a:rPr>
            </a:br>
            <a:r>
              <a:rPr lang="en-GB" sz="3600" b="1" dirty="0" smtClean="0">
                <a:solidFill>
                  <a:schemeClr val="bg2"/>
                </a:solidFill>
                <a:latin typeface="+mn-lt"/>
              </a:rPr>
              <a:t>Marketing </a:t>
            </a:r>
            <a:r>
              <a:rPr lang="en-GB" sz="3600" b="1" dirty="0">
                <a:solidFill>
                  <a:schemeClr val="bg2"/>
                </a:solidFill>
                <a:latin typeface="+mn-lt"/>
              </a:rPr>
              <a:t>for social </a:t>
            </a:r>
            <a:r>
              <a:rPr lang="en-GB" sz="3600" b="1" dirty="0" smtClean="0">
                <a:solidFill>
                  <a:schemeClr val="bg2"/>
                </a:solidFill>
                <a:latin typeface="+mn-lt"/>
              </a:rPr>
              <a:t>movements</a:t>
            </a:r>
            <a:r>
              <a:rPr lang="en-GB" sz="3200" dirty="0">
                <a:solidFill>
                  <a:schemeClr val="bg2"/>
                </a:solidFill>
                <a:latin typeface="+mn-lt"/>
              </a:rPr>
              <a:t/>
            </a:r>
            <a:br>
              <a:rPr lang="en-GB" sz="3200" dirty="0">
                <a:solidFill>
                  <a:schemeClr val="bg2"/>
                </a:solidFill>
                <a:latin typeface="+mn-lt"/>
              </a:rPr>
            </a:br>
            <a:endParaRPr lang="en-GB" sz="32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73163" y="1132163"/>
            <a:ext cx="7772400" cy="4963837"/>
          </a:xfrm>
        </p:spPr>
        <p:txBody>
          <a:bodyPr/>
          <a:lstStyle/>
          <a:p>
            <a:pPr marL="0" indent="0">
              <a:buNone/>
            </a:pPr>
            <a:endParaRPr lang="en-GB" sz="3600" dirty="0" smtClean="0"/>
          </a:p>
          <a:p>
            <a:r>
              <a:rPr lang="en-GB" sz="3600" dirty="0" smtClean="0"/>
              <a:t>Promoting concepts and ideas</a:t>
            </a:r>
          </a:p>
          <a:p>
            <a:endParaRPr lang="en-GB" sz="3600" dirty="0"/>
          </a:p>
          <a:p>
            <a:r>
              <a:rPr lang="en-GB" sz="3600" dirty="0" err="1" smtClean="0"/>
              <a:t>Agroecology</a:t>
            </a:r>
            <a:r>
              <a:rPr lang="en-GB" sz="3600" dirty="0" smtClean="0"/>
              <a:t>, CSA as an alternative form of consumption…</a:t>
            </a:r>
          </a:p>
          <a:p>
            <a:endParaRPr lang="en-GB" sz="3600" dirty="0"/>
          </a:p>
          <a:p>
            <a:r>
              <a:rPr lang="en-GB" sz="3600" dirty="0" smtClean="0"/>
              <a:t>The importance of networks and allies</a:t>
            </a:r>
          </a:p>
          <a:p>
            <a:pPr marL="0" indent="0">
              <a:buNone/>
            </a:pP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399587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355078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286000" y="1351509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Tweeting </a:t>
            </a:r>
            <a:r>
              <a:rPr lang="en-GB" dirty="0" smtClean="0"/>
              <a:t>Farmers</a:t>
            </a:r>
            <a:endParaRPr lang="en-GB" dirty="0"/>
          </a:p>
          <a:p>
            <a:r>
              <a:rPr lang="en-GB" dirty="0"/>
              <a:t>@</a:t>
            </a:r>
            <a:r>
              <a:rPr lang="en-GB" dirty="0" err="1" smtClean="0"/>
              <a:t>Tweetingfarmers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A </a:t>
            </a:r>
            <a:r>
              <a:rPr lang="en-GB" dirty="0"/>
              <a:t>different Irish farmer each week tweeting about life on their farm! This week Sarah and William from </a:t>
            </a:r>
            <a:r>
              <a:rPr lang="en-GB" dirty="0" err="1"/>
              <a:t>Tynedale</a:t>
            </a:r>
            <a:r>
              <a:rPr lang="en-GB" dirty="0"/>
              <a:t> goat and </a:t>
            </a:r>
            <a:r>
              <a:rPr lang="en-GB" dirty="0" err="1"/>
              <a:t>suckler</a:t>
            </a:r>
            <a:r>
              <a:rPr lang="en-GB" dirty="0"/>
              <a:t> farm in Antrim. @Hillfield21</a:t>
            </a:r>
          </a:p>
          <a:p>
            <a:endParaRPr lang="en-GB" dirty="0"/>
          </a:p>
          <a:p>
            <a:r>
              <a:rPr lang="en-GB" dirty="0"/>
              <a:t>Ireland · </a:t>
            </a:r>
            <a:r>
              <a:rPr lang="en-GB" dirty="0" err="1"/>
              <a:t>farmersfeedfamilies.ie</a:t>
            </a:r>
            <a:endParaRPr lang="en-GB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254" y="460769"/>
            <a:ext cx="1206432" cy="1351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428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par défaut">
  <a:themeElements>
    <a:clrScheme name="">
      <a:dk1>
        <a:srgbClr val="0066FF"/>
      </a:dk1>
      <a:lt1>
        <a:srgbClr val="FFFFFF"/>
      </a:lt1>
      <a:dk2>
        <a:srgbClr val="003366"/>
      </a:dk2>
      <a:lt2>
        <a:srgbClr val="009900"/>
      </a:lt2>
      <a:accent1>
        <a:srgbClr val="0099CC"/>
      </a:accent1>
      <a:accent2>
        <a:srgbClr val="3366CC"/>
      </a:accent2>
      <a:accent3>
        <a:srgbClr val="FFFFFF"/>
      </a:accent3>
      <a:accent4>
        <a:srgbClr val="0056DA"/>
      </a:accent4>
      <a:accent5>
        <a:srgbClr val="AACAE2"/>
      </a:accent5>
      <a:accent6>
        <a:srgbClr val="2D5CB9"/>
      </a:accent6>
      <a:hlink>
        <a:srgbClr val="99CCFF"/>
      </a:hlink>
      <a:folHlink>
        <a:srgbClr val="008000"/>
      </a:folHlink>
    </a:clrScheme>
    <a:fontScheme name="Bande verticale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Bande vertical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nde vertical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nde vertical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Times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CC66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E2B8"/>
      </a:accent5>
      <a:accent6>
        <a:srgbClr val="0000E7"/>
      </a:accent6>
      <a:hlink>
        <a:srgbClr val="CC00CC"/>
      </a:hlink>
      <a:folHlink>
        <a:srgbClr val="C0C0C0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 par défaut.thmx</Template>
  <TotalTime>348</TotalTime>
  <Words>315</Words>
  <Application>Microsoft Macintosh PowerPoint</Application>
  <PresentationFormat>Présentation à l'écran (4:3)</PresentationFormat>
  <Paragraphs>65</Paragraphs>
  <Slides>12</Slides>
  <Notes>2</Notes>
  <HiddenSlides>0</HiddenSlides>
  <MMClips>0</MMClips>
  <ScaleCrop>false</ScaleCrop>
  <HeadingPairs>
    <vt:vector size="6" baseType="variant">
      <vt:variant>
        <vt:lpstr>Thème</vt:lpstr>
      </vt:variant>
      <vt:variant>
        <vt:i4>3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Thème par défaut</vt:lpstr>
      <vt:lpstr>Nouvelle présentation</vt:lpstr>
      <vt:lpstr>Default Design</vt:lpstr>
      <vt:lpstr>Clip</vt:lpstr>
      <vt:lpstr>  Lobbying…Advocacy…Politics???</vt:lpstr>
      <vt:lpstr>Lobbying = politically selling your idea</vt:lpstr>
      <vt:lpstr>Levels of government</vt:lpstr>
      <vt:lpstr>What kind of action is appropriate?</vt:lpstr>
      <vt:lpstr>Présentation PowerPoint</vt:lpstr>
      <vt:lpstr>Présentation PowerPoint</vt:lpstr>
      <vt:lpstr>Présentation PowerPoint</vt:lpstr>
      <vt:lpstr>Advocacy:  Marketing for social movements </vt:lpstr>
      <vt:lpstr>Présentation PowerPoint</vt:lpstr>
      <vt:lpstr>Where and how to advocate</vt:lpstr>
      <vt:lpstr>Some of the CSM success stories</vt:lpstr>
      <vt:lpstr>How to link UN-level with what’s happening on the ground?  A 2-way process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DRL</dc:creator>
  <cp:lastModifiedBy>DRL</cp:lastModifiedBy>
  <cp:revision>40</cp:revision>
  <dcterms:created xsi:type="dcterms:W3CDTF">2013-12-04T14:22:03Z</dcterms:created>
  <dcterms:modified xsi:type="dcterms:W3CDTF">2013-12-30T18:18:00Z</dcterms:modified>
</cp:coreProperties>
</file>