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72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2EA7-F846-E94A-A7BA-F01FF1EA983F}" type="datetimeFigureOut">
              <a:rPr lang="en-US" smtClean="0"/>
              <a:pPr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5C4FB-7657-2A47-ABDF-F2E41CC28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2EA7-F846-E94A-A7BA-F01FF1EA983F}" type="datetimeFigureOut">
              <a:rPr lang="en-US" smtClean="0"/>
              <a:pPr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5C4FB-7657-2A47-ABDF-F2E41CC28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2EA7-F846-E94A-A7BA-F01FF1EA983F}" type="datetimeFigureOut">
              <a:rPr lang="en-US" smtClean="0"/>
              <a:pPr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5C4FB-7657-2A47-ABDF-F2E41CC28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2EA7-F846-E94A-A7BA-F01FF1EA983F}" type="datetimeFigureOut">
              <a:rPr lang="en-US" smtClean="0"/>
              <a:pPr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5C4FB-7657-2A47-ABDF-F2E41CC28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2EA7-F846-E94A-A7BA-F01FF1EA983F}" type="datetimeFigureOut">
              <a:rPr lang="en-US" smtClean="0"/>
              <a:pPr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5C4FB-7657-2A47-ABDF-F2E41CC28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2EA7-F846-E94A-A7BA-F01FF1EA983F}" type="datetimeFigureOut">
              <a:rPr lang="en-US" smtClean="0"/>
              <a:pPr/>
              <a:t>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5C4FB-7657-2A47-ABDF-F2E41CC28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2EA7-F846-E94A-A7BA-F01FF1EA983F}" type="datetimeFigureOut">
              <a:rPr lang="en-US" smtClean="0"/>
              <a:pPr/>
              <a:t>1/5/14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5C4FB-7657-2A47-ABDF-F2E41CC28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2EA7-F846-E94A-A7BA-F01FF1EA983F}" type="datetimeFigureOut">
              <a:rPr lang="en-US" smtClean="0"/>
              <a:pPr/>
              <a:t>1/5/14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5C4FB-7657-2A47-ABDF-F2E41CC28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2EA7-F846-E94A-A7BA-F01FF1EA983F}" type="datetimeFigureOut">
              <a:rPr lang="en-US" smtClean="0"/>
              <a:pPr/>
              <a:t>1/5/14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5C4FB-7657-2A47-ABDF-F2E41CC28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2EA7-F846-E94A-A7BA-F01FF1EA983F}" type="datetimeFigureOut">
              <a:rPr lang="en-US" smtClean="0"/>
              <a:pPr/>
              <a:t>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5C4FB-7657-2A47-ABDF-F2E41CC28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2EA7-F846-E94A-A7BA-F01FF1EA983F}" type="datetimeFigureOut">
              <a:rPr lang="en-US" smtClean="0"/>
              <a:pPr/>
              <a:t>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5C4FB-7657-2A47-ABDF-F2E41CC28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02EA7-F846-E94A-A7BA-F01FF1EA983F}" type="datetimeFigureOut">
              <a:rPr lang="en-US" smtClean="0"/>
              <a:pPr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5C4FB-7657-2A47-ABDF-F2E41CC28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Small scale farmers and climate change: Opportunities and barriers to community engagement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Burbi</a:t>
            </a:r>
            <a:r>
              <a:rPr lang="en-US" sz="2800" dirty="0" smtClean="0">
                <a:solidFill>
                  <a:schemeClr val="tx1"/>
                </a:solidFill>
              </a:rPr>
              <a:t>, Baines and Conway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Royal Agricultural University, </a:t>
            </a:r>
            <a:r>
              <a:rPr lang="en-US" sz="2800" dirty="0" err="1" smtClean="0">
                <a:solidFill>
                  <a:schemeClr val="tx1"/>
                </a:solidFill>
              </a:rPr>
              <a:t>Cirencester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Farmers Are Expected To Do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17620" y="2044005"/>
            <a:ext cx="7884695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indent="-182880">
              <a:spcAft>
                <a:spcPts val="600"/>
              </a:spcAft>
              <a:buFont typeface="Arial"/>
              <a:buChar char="•"/>
            </a:pPr>
            <a:r>
              <a:rPr lang="en-US" sz="2400" dirty="0"/>
              <a:t>Produces food, feed, </a:t>
            </a:r>
            <a:r>
              <a:rPr lang="en-US" sz="2400" dirty="0" smtClean="0"/>
              <a:t>fuel and fiber</a:t>
            </a:r>
          </a:p>
          <a:p>
            <a:pPr marL="182880" indent="-18288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Safeguard the environment</a:t>
            </a:r>
          </a:p>
          <a:p>
            <a:pPr marL="182880" indent="-18288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Maintain biodiversity</a:t>
            </a:r>
          </a:p>
          <a:p>
            <a:pPr marL="182880" indent="-18288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Provide broad range of </a:t>
            </a:r>
            <a:r>
              <a:rPr lang="en-US" sz="2400" dirty="0"/>
              <a:t>ecosystem </a:t>
            </a:r>
            <a:r>
              <a:rPr lang="en-US" sz="2400" dirty="0" smtClean="0"/>
              <a:t>services</a:t>
            </a:r>
          </a:p>
          <a:p>
            <a:pPr marL="182880" indent="-18288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Reduce waste, pollution and greenhouse gas emissions</a:t>
            </a:r>
          </a:p>
          <a:p>
            <a:pPr marL="182880" indent="-18288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Maintain business productivity and competitiveness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Researchers Can Do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02105" y="1720840"/>
            <a:ext cx="7884695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indent="-18288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Assess </a:t>
            </a:r>
            <a:r>
              <a:rPr lang="en-US" sz="2400" dirty="0"/>
              <a:t>the feasibility of </a:t>
            </a:r>
            <a:r>
              <a:rPr lang="en-US" sz="2400" dirty="0" smtClean="0"/>
              <a:t>practical application </a:t>
            </a:r>
            <a:r>
              <a:rPr lang="en-US" sz="2400" dirty="0"/>
              <a:t>of mitigation options in </a:t>
            </a:r>
            <a:r>
              <a:rPr lang="en-US" sz="2400" dirty="0" smtClean="0"/>
              <a:t>the UK</a:t>
            </a:r>
            <a:r>
              <a:rPr lang="en-US" sz="2400" dirty="0"/>
              <a:t>.</a:t>
            </a:r>
            <a:endParaRPr lang="en-US" sz="2400" dirty="0" smtClean="0"/>
          </a:p>
          <a:p>
            <a:pPr marL="182880" indent="-18288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Provide </a:t>
            </a:r>
            <a:r>
              <a:rPr lang="en-US" sz="2400" dirty="0"/>
              <a:t>a free and easy-to-use </a:t>
            </a:r>
            <a:r>
              <a:rPr lang="en-US" sz="2400" dirty="0" smtClean="0"/>
              <a:t>decision support </a:t>
            </a:r>
            <a:r>
              <a:rPr lang="en-US" sz="2400" dirty="0"/>
              <a:t>tool for farmers and </a:t>
            </a:r>
            <a:r>
              <a:rPr lang="en-US" sz="2400" dirty="0" smtClean="0"/>
              <a:t>land managers</a:t>
            </a:r>
            <a:r>
              <a:rPr lang="en-US" sz="2400" dirty="0"/>
              <a:t>, in the form of a decision tree.</a:t>
            </a:r>
            <a:endParaRPr lang="en-US" sz="2400" dirty="0" smtClean="0"/>
          </a:p>
          <a:p>
            <a:pPr marL="182880" indent="-18288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Propose </a:t>
            </a:r>
            <a:r>
              <a:rPr lang="en-US" sz="2400" dirty="0"/>
              <a:t>mitigation options to </a:t>
            </a:r>
            <a:r>
              <a:rPr lang="en-US" sz="2400" dirty="0" smtClean="0"/>
              <a:t>farmers and </a:t>
            </a:r>
            <a:r>
              <a:rPr lang="en-US" sz="2400" dirty="0"/>
              <a:t>land managers based not only </a:t>
            </a:r>
            <a:r>
              <a:rPr lang="en-US" sz="2400" dirty="0" smtClean="0"/>
              <a:t>on environmental </a:t>
            </a:r>
            <a:r>
              <a:rPr lang="en-US" sz="2400" dirty="0"/>
              <a:t>impacts, but </a:t>
            </a:r>
            <a:r>
              <a:rPr lang="en-US" sz="2400" dirty="0" smtClean="0"/>
              <a:t>also considering </a:t>
            </a:r>
            <a:r>
              <a:rPr lang="en-US" sz="2400" dirty="0"/>
              <a:t>their socio-economic </a:t>
            </a:r>
            <a:r>
              <a:rPr lang="en-US" sz="2400" dirty="0" smtClean="0"/>
              <a:t>impact on business </a:t>
            </a:r>
            <a:r>
              <a:rPr lang="en-US" sz="2400" dirty="0"/>
              <a:t>(</a:t>
            </a:r>
            <a:r>
              <a:rPr lang="en-US" sz="2400" dirty="0" smtClean="0"/>
              <a:t>options, </a:t>
            </a:r>
            <a:r>
              <a:rPr lang="en-US" sz="2400" dirty="0"/>
              <a:t>feasibility</a:t>
            </a:r>
            <a:r>
              <a:rPr lang="en-US" sz="2400" dirty="0" smtClean="0"/>
              <a:t>, sustainability</a:t>
            </a:r>
            <a:r>
              <a:rPr lang="en-US" sz="2400" dirty="0"/>
              <a:t>, farmers’ engagement)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Translational Research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604211"/>
            <a:ext cx="7844588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Methods</a:t>
            </a:r>
          </a:p>
          <a:p>
            <a:endParaRPr lang="en-US" sz="2400" dirty="0"/>
          </a:p>
          <a:p>
            <a:pPr marL="182880" indent="-18288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14 </a:t>
            </a:r>
            <a:r>
              <a:rPr lang="en-US" sz="2400" dirty="0"/>
              <a:t>small-scale livestock </a:t>
            </a:r>
            <a:r>
              <a:rPr lang="en-US" sz="2400" dirty="0" smtClean="0"/>
              <a:t>farmers; farm visits, interviews, focus group meetings</a:t>
            </a:r>
          </a:p>
          <a:p>
            <a:pPr marL="182880" indent="-18288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Decision </a:t>
            </a:r>
            <a:r>
              <a:rPr lang="en-US" sz="2400" dirty="0"/>
              <a:t>Support Tool to provide </a:t>
            </a:r>
            <a:r>
              <a:rPr lang="en-US" sz="2400" dirty="0" smtClean="0"/>
              <a:t>farm management </a:t>
            </a:r>
            <a:r>
              <a:rPr lang="en-US" sz="2400" dirty="0"/>
              <a:t>practices assessment </a:t>
            </a:r>
            <a:r>
              <a:rPr lang="en-US" sz="2400" dirty="0" smtClean="0"/>
              <a:t>and guidelines </a:t>
            </a:r>
            <a:r>
              <a:rPr lang="en-US" sz="2400" dirty="0"/>
              <a:t>to reduce </a:t>
            </a:r>
            <a:r>
              <a:rPr lang="en-US" sz="2400" dirty="0" smtClean="0"/>
              <a:t>GHG.</a:t>
            </a:r>
          </a:p>
          <a:p>
            <a:pPr marL="182880" indent="-18288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Feedback </a:t>
            </a:r>
            <a:r>
              <a:rPr lang="en-US" sz="2400" dirty="0"/>
              <a:t>on farmers’ attitudes </a:t>
            </a:r>
            <a:r>
              <a:rPr lang="en-US" sz="2400" dirty="0" smtClean="0"/>
              <a:t>and perceptions </a:t>
            </a:r>
            <a:r>
              <a:rPr lang="en-US" sz="2400" dirty="0"/>
              <a:t>of climate change </a:t>
            </a:r>
            <a:r>
              <a:rPr lang="en-US" sz="2400" dirty="0" smtClean="0"/>
              <a:t>mitigation.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Translational Research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850432"/>
            <a:ext cx="8229600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Barriers to adaption of GHG mitigation measures by farmers</a:t>
            </a:r>
            <a:endParaRPr lang="en-US" sz="2400" dirty="0" smtClean="0"/>
          </a:p>
          <a:p>
            <a:endParaRPr lang="en-US" sz="2400" dirty="0"/>
          </a:p>
          <a:p>
            <a:pPr marL="182880" indent="-18288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Financial</a:t>
            </a:r>
            <a:r>
              <a:rPr lang="en-US" sz="2400" dirty="0" smtClean="0"/>
              <a:t> </a:t>
            </a:r>
            <a:r>
              <a:rPr lang="en-US" sz="2400" dirty="0" smtClean="0"/>
              <a:t>burden of GHG emission reduction measures</a:t>
            </a:r>
            <a:endParaRPr lang="en-US" sz="2400" dirty="0" smtClean="0"/>
          </a:p>
          <a:p>
            <a:pPr marL="182880" indent="-18288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Trust </a:t>
            </a:r>
            <a:r>
              <a:rPr lang="en-US" sz="2400" dirty="0"/>
              <a:t>in official reports, government</a:t>
            </a:r>
            <a:endParaRPr lang="en-US" sz="2400" dirty="0" smtClean="0"/>
          </a:p>
          <a:p>
            <a:pPr marL="182880" indent="-18288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Support </a:t>
            </a:r>
            <a:r>
              <a:rPr lang="en-US" sz="2400" dirty="0"/>
              <a:t>in integrating </a:t>
            </a:r>
            <a:r>
              <a:rPr lang="en-US" sz="2400" dirty="0" smtClean="0"/>
              <a:t>environmental</a:t>
            </a:r>
            <a:r>
              <a:rPr lang="en-US" sz="2400" dirty="0"/>
              <a:t> </a:t>
            </a:r>
            <a:r>
              <a:rPr lang="en-US" sz="2400" dirty="0" smtClean="0"/>
              <a:t>schemes </a:t>
            </a:r>
            <a:r>
              <a:rPr lang="en-US" sz="2400" dirty="0"/>
              <a:t>and GHG </a:t>
            </a:r>
            <a:r>
              <a:rPr lang="en-US" sz="2400" dirty="0" smtClean="0"/>
              <a:t>emissions reduction</a:t>
            </a:r>
          </a:p>
          <a:p>
            <a:pPr marL="182880" indent="-18288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Bureaucracy </a:t>
            </a:r>
            <a:r>
              <a:rPr lang="en-US" sz="2400" dirty="0"/>
              <a:t>linked to obtaining </a:t>
            </a:r>
            <a:r>
              <a:rPr lang="en-US" sz="2400" dirty="0" smtClean="0"/>
              <a:t>grants</a:t>
            </a:r>
            <a:endParaRPr lang="en-US" sz="2400" dirty="0"/>
          </a:p>
          <a:p>
            <a:pPr marL="182880" indent="-18288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Trust </a:t>
            </a:r>
            <a:r>
              <a:rPr lang="en-US" sz="2400" dirty="0"/>
              <a:t>in scientific </a:t>
            </a:r>
            <a:r>
              <a:rPr lang="en-US" sz="2400" dirty="0" smtClean="0"/>
              <a:t>basis of recommendations</a:t>
            </a:r>
          </a:p>
          <a:p>
            <a:pPr marL="182880" indent="-18288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Risk associated with change of viable business model for something new and unknown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Translational Research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2274838"/>
            <a:ext cx="82296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What</a:t>
            </a:r>
            <a:r>
              <a:rPr lang="en-US" sz="2400" dirty="0" smtClean="0"/>
              <a:t> </a:t>
            </a:r>
            <a:r>
              <a:rPr lang="en-US" sz="2400" dirty="0" smtClean="0"/>
              <a:t>h</a:t>
            </a:r>
            <a:r>
              <a:rPr lang="en-US" sz="2400" dirty="0" smtClean="0"/>
              <a:t>elps </a:t>
            </a:r>
            <a:r>
              <a:rPr lang="en-US" sz="2400" dirty="0" smtClean="0"/>
              <a:t>s</a:t>
            </a:r>
            <a:r>
              <a:rPr lang="en-US" sz="2400" dirty="0" smtClean="0"/>
              <a:t>mall </a:t>
            </a:r>
            <a:r>
              <a:rPr lang="en-US" sz="2400" dirty="0" smtClean="0"/>
              <a:t>s</a:t>
            </a:r>
            <a:r>
              <a:rPr lang="en-US" sz="2400" dirty="0" smtClean="0"/>
              <a:t>cale </a:t>
            </a:r>
            <a:r>
              <a:rPr lang="en-US" sz="2400" dirty="0" smtClean="0"/>
              <a:t>f</a:t>
            </a:r>
            <a:r>
              <a:rPr lang="en-US" sz="2400" dirty="0" smtClean="0"/>
              <a:t>armers make good decisions:</a:t>
            </a:r>
          </a:p>
          <a:p>
            <a:endParaRPr lang="en-US" sz="2400" dirty="0" smtClean="0"/>
          </a:p>
          <a:p>
            <a:pPr marL="182880" indent="-18288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Trust </a:t>
            </a:r>
            <a:r>
              <a:rPr lang="en-US" sz="2400" dirty="0"/>
              <a:t>in source of </a:t>
            </a:r>
            <a:r>
              <a:rPr lang="en-US" sz="2400" dirty="0" smtClean="0"/>
              <a:t>recommendations (i.e. the </a:t>
            </a:r>
            <a:r>
              <a:rPr lang="en-US" sz="2400" dirty="0"/>
              <a:t>individual)</a:t>
            </a:r>
            <a:endParaRPr lang="en-US" sz="2400" dirty="0" smtClean="0"/>
          </a:p>
          <a:p>
            <a:pPr marL="182880" indent="-18288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Interest </a:t>
            </a:r>
            <a:r>
              <a:rPr lang="en-US" sz="2400" dirty="0"/>
              <a:t>in conservation and </a:t>
            </a:r>
            <a:r>
              <a:rPr lang="en-US" sz="2400" dirty="0" smtClean="0"/>
              <a:t>environmental matters</a:t>
            </a:r>
          </a:p>
          <a:p>
            <a:pPr marL="182880" indent="-18288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Trust </a:t>
            </a:r>
            <a:r>
              <a:rPr lang="en-US" sz="2400" dirty="0"/>
              <a:t>in source of </a:t>
            </a:r>
            <a:r>
              <a:rPr lang="en-US" sz="2400" dirty="0" smtClean="0"/>
              <a:t>recommendations (</a:t>
            </a:r>
            <a:r>
              <a:rPr lang="en-US" sz="2400" dirty="0"/>
              <a:t>i.e.</a:t>
            </a:r>
            <a:r>
              <a:rPr lang="en-US" sz="2400" dirty="0" smtClean="0"/>
              <a:t> the organization)</a:t>
            </a:r>
          </a:p>
          <a:p>
            <a:pPr marL="182880" indent="-18288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User</a:t>
            </a:r>
            <a:r>
              <a:rPr lang="en-US" sz="2400" dirty="0"/>
              <a:t>-friendliness of assessment tools</a:t>
            </a:r>
            <a:endParaRPr lang="en-US" sz="2400" dirty="0" smtClean="0"/>
          </a:p>
          <a:p>
            <a:pPr marL="182880" indent="-18288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Community </a:t>
            </a:r>
            <a:r>
              <a:rPr lang="en-US" sz="2400" dirty="0"/>
              <a:t>support and/or engagement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293</Words>
  <Application>Microsoft Macintosh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Small scale farmers and climate change: Opportunities and barriers to community engagement</vt:lpstr>
      <vt:lpstr>What Farmers Are Expected To Do</vt:lpstr>
      <vt:lpstr>What Researchers Can Do</vt:lpstr>
      <vt:lpstr>Translational Research</vt:lpstr>
      <vt:lpstr>Translational Research</vt:lpstr>
      <vt:lpstr>Translational Research</vt:lpstr>
    </vt:vector>
  </TitlesOfParts>
  <Company>Sand County Foundation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scale farmers and climate change: Opportunities and barriers to community engagement</dc:title>
  <dc:creator>Mike Jones</dc:creator>
  <cp:lastModifiedBy>Mike Jones</cp:lastModifiedBy>
  <cp:revision>2</cp:revision>
  <dcterms:created xsi:type="dcterms:W3CDTF">2014-01-05T21:29:39Z</dcterms:created>
  <dcterms:modified xsi:type="dcterms:W3CDTF">2014-01-05T21:53:03Z</dcterms:modified>
</cp:coreProperties>
</file>