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5" r:id="rId4"/>
    <p:sldId id="302" r:id="rId5"/>
    <p:sldId id="277" r:id="rId6"/>
    <p:sldId id="304" r:id="rId7"/>
    <p:sldId id="290" r:id="rId8"/>
    <p:sldId id="292" r:id="rId9"/>
    <p:sldId id="296" r:id="rId10"/>
    <p:sldId id="291" r:id="rId11"/>
    <p:sldId id="297" r:id="rId12"/>
    <p:sldId id="299" r:id="rId13"/>
    <p:sldId id="301" r:id="rId14"/>
    <p:sldId id="300" r:id="rId15"/>
    <p:sldId id="295" r:id="rId16"/>
    <p:sldId id="293" r:id="rId17"/>
    <p:sldId id="279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CEDF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9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EFCA0-F116-469E-833C-E73FC03832A2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32E1F-4C9C-4B80-9F70-CE183FC2A9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1118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67EB6-BAA7-4C3F-8A21-D707C25A57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3331F-EBB3-40D0-B967-99877057F1A0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C4A8-1FA5-48E9-B182-1F842023B020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D5EB-8D9A-4BD4-B8F9-456AC3ADBB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6985-0650-4351-A38F-1DA92D00705C}" type="datetimeFigureOut">
              <a:rPr lang="en-GB" smtClean="0"/>
              <a:pPr/>
              <a:t>04/01/2015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D919-82A4-4705-92AF-6E5855FF3ED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ckierobert@cumrew.freeserve.co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ackierobert@cumrew.freeserve.co.u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tx1"/>
                </a:solidFill>
              </a:rPr>
              <a:t>Farming Outside The Box</a:t>
            </a:r>
          </a:p>
          <a:p>
            <a:r>
              <a:rPr lang="en-GB" sz="4400" dirty="0" smtClean="0">
                <a:solidFill>
                  <a:schemeClr val="tx1"/>
                </a:solidFill>
              </a:rPr>
              <a:t>Milking Your Pastures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Robert </a:t>
            </a:r>
            <a:r>
              <a:rPr lang="en-GB" dirty="0" smtClean="0">
                <a:solidFill>
                  <a:schemeClr val="tx1"/>
                </a:solidFill>
              </a:rPr>
              <a:t>Craig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06896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Email: </a:t>
            </a:r>
            <a:r>
              <a:rPr lang="en-GB" dirty="0" err="1" smtClean="0">
                <a:hlinkClick r:id="rId4"/>
              </a:rPr>
              <a:t>jackierobert@cumrew.freeserve.co.uk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Mob: 0777 6477802</a:t>
            </a:r>
            <a:br>
              <a:rPr lang="en-GB" dirty="0" smtClean="0"/>
            </a:br>
            <a:r>
              <a:rPr lang="en-GB" dirty="0" smtClean="0"/>
              <a:t>Twitter: @</a:t>
            </a:r>
            <a:r>
              <a:rPr lang="en-GB" dirty="0" err="1" smtClean="0"/>
              <a:t>robertcraignfu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ert\Pictures\General\xmas photos\Pictures 2011\Cows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Autofit/>
          </a:bodyPr>
          <a:lstStyle/>
          <a:p>
            <a:r>
              <a:rPr lang="en-GB" sz="3600" dirty="0" smtClean="0"/>
              <a:t>Rotational </a:t>
            </a:r>
            <a:r>
              <a:rPr lang="en-GB" sz="3600" dirty="0" smtClean="0"/>
              <a:t>Grazing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b="1" dirty="0"/>
          </a:p>
        </p:txBody>
      </p:sp>
      <p:pic>
        <p:nvPicPr>
          <p:cNvPr id="1026" name="Picture 2" descr="C:\Users\Robert\Documents\IMG_20140617_080711.jpg"/>
          <p:cNvPicPr>
            <a:picLocks noChangeAspect="1" noChangeArrowheads="1"/>
          </p:cNvPicPr>
          <p:nvPr/>
        </p:nvPicPr>
        <p:blipFill>
          <a:blip r:embed="rId4" cstate="print"/>
          <a:srcRect l="36328" r="391" b="31250"/>
          <a:stretch>
            <a:fillRect/>
          </a:stretch>
        </p:blipFill>
        <p:spPr bwMode="auto">
          <a:xfrm>
            <a:off x="4860032" y="980728"/>
            <a:ext cx="3888432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052736"/>
            <a:ext cx="44644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Grazing always </a:t>
            </a:r>
            <a:r>
              <a:rPr lang="en-GB" sz="2400" dirty="0" smtClean="0"/>
              <a:t>first not silage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Back </a:t>
            </a:r>
            <a:r>
              <a:rPr lang="en-GB" sz="2400" dirty="0" smtClean="0"/>
              <a:t>fencing to protect re-growth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12/24/36 hour feed allocation</a:t>
            </a:r>
          </a:p>
          <a:p>
            <a:endParaRPr lang="en-GB" sz="2400" dirty="0" smtClean="0"/>
          </a:p>
          <a:p>
            <a:r>
              <a:rPr lang="en-GB" sz="2400" dirty="0" smtClean="0"/>
              <a:t>18-24 day grazing round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ert\Pictures\General\xmas photos\Pictures 2011\Cows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Autofit/>
          </a:bodyPr>
          <a:lstStyle/>
          <a:p>
            <a:r>
              <a:rPr lang="en-GB" sz="3600" dirty="0" smtClean="0"/>
              <a:t>Block </a:t>
            </a:r>
            <a:r>
              <a:rPr lang="en-GB" sz="3600" dirty="0" smtClean="0"/>
              <a:t>Sp</a:t>
            </a:r>
            <a:r>
              <a:rPr lang="en-GB" sz="3600" dirty="0" smtClean="0"/>
              <a:t>ring </a:t>
            </a:r>
            <a:r>
              <a:rPr lang="en-GB" sz="3600" dirty="0" smtClean="0"/>
              <a:t>C</a:t>
            </a:r>
            <a:r>
              <a:rPr lang="en-GB" sz="3600" dirty="0" smtClean="0"/>
              <a:t>alving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12 weeks calving period Feb-March-April  (70%+ in 6 wks)</a:t>
            </a:r>
          </a:p>
          <a:p>
            <a:endParaRPr lang="en-GB" sz="2400" dirty="0" smtClean="0"/>
          </a:p>
          <a:p>
            <a:r>
              <a:rPr lang="en-GB" sz="2400" dirty="0" smtClean="0"/>
              <a:t>4 Weeks AI with NZ  </a:t>
            </a:r>
            <a:r>
              <a:rPr lang="en-GB" sz="2400" dirty="0" smtClean="0"/>
              <a:t>semen </a:t>
            </a:r>
            <a:r>
              <a:rPr lang="en-GB" sz="2400" dirty="0" smtClean="0"/>
              <a:t>for replacements (BW &amp; Kiwi X)</a:t>
            </a:r>
          </a:p>
          <a:p>
            <a:endParaRPr lang="en-GB" sz="2400" dirty="0" smtClean="0"/>
          </a:p>
          <a:p>
            <a:r>
              <a:rPr lang="en-GB" sz="2400" dirty="0" smtClean="0"/>
              <a:t>3 Weeks AI with </a:t>
            </a:r>
            <a:r>
              <a:rPr lang="en-GB" sz="2400" dirty="0" smtClean="0"/>
              <a:t>beef </a:t>
            </a:r>
            <a:r>
              <a:rPr lang="en-GB" sz="2400" dirty="0" smtClean="0"/>
              <a:t>s</a:t>
            </a:r>
            <a:r>
              <a:rPr lang="en-GB" sz="2400" dirty="0" smtClean="0"/>
              <a:t>emen </a:t>
            </a:r>
            <a:r>
              <a:rPr lang="en-GB" sz="2400" dirty="0" smtClean="0"/>
              <a:t>– Hereford</a:t>
            </a:r>
          </a:p>
          <a:p>
            <a:endParaRPr lang="en-GB" sz="2400" dirty="0" smtClean="0"/>
          </a:p>
          <a:p>
            <a:r>
              <a:rPr lang="en-GB" sz="2400" dirty="0" smtClean="0"/>
              <a:t>5 Weeks Hereford </a:t>
            </a:r>
            <a:r>
              <a:rPr lang="en-GB" sz="2400" dirty="0" smtClean="0"/>
              <a:t>stock </a:t>
            </a:r>
            <a:r>
              <a:rPr lang="en-GB" sz="2400" dirty="0" smtClean="0"/>
              <a:t>bulls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ert\Pictures\General\xmas photos\Pictures 2011\Cows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6064"/>
          </a:xfrm>
        </p:spPr>
        <p:txBody>
          <a:bodyPr>
            <a:noAutofit/>
          </a:bodyPr>
          <a:lstStyle/>
          <a:p>
            <a:r>
              <a:rPr lang="en-GB" sz="3600" dirty="0" smtClean="0"/>
              <a:t>Genetics</a:t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Aim to breed a herd of cows that will efficiently convert grass dry matter into </a:t>
            </a:r>
            <a:r>
              <a:rPr lang="en-GB" sz="2400" dirty="0" smtClean="0"/>
              <a:t>milk </a:t>
            </a:r>
            <a:r>
              <a:rPr lang="en-GB" sz="2400" dirty="0" smtClean="0"/>
              <a:t>solids</a:t>
            </a:r>
          </a:p>
          <a:p>
            <a:endParaRPr lang="en-GB" sz="2400" dirty="0" smtClean="0"/>
          </a:p>
          <a:p>
            <a:r>
              <a:rPr lang="en-GB" sz="2400" dirty="0" smtClean="0"/>
              <a:t>Highly </a:t>
            </a:r>
            <a:r>
              <a:rPr lang="en-GB" sz="2400" dirty="0" smtClean="0"/>
              <a:t>fertile with low non-pregnancy rates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High </a:t>
            </a:r>
            <a:r>
              <a:rPr lang="en-GB" sz="2400" dirty="0" smtClean="0"/>
              <a:t>Breeding Worth </a:t>
            </a:r>
            <a:r>
              <a:rPr lang="en-GB" sz="2400" dirty="0" smtClean="0"/>
              <a:t>New Zealand </a:t>
            </a:r>
            <a:r>
              <a:rPr lang="en-GB" sz="2400" dirty="0" smtClean="0"/>
              <a:t>black </a:t>
            </a:r>
            <a:r>
              <a:rPr lang="en-GB" sz="2400" dirty="0" smtClean="0"/>
              <a:t>and white or Kiwi </a:t>
            </a:r>
            <a:r>
              <a:rPr lang="en-GB" sz="2400" dirty="0" smtClean="0"/>
              <a:t>cross dairy bulls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ert\Pictures\General\xmas photos\Pictures 2011\Cows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6064"/>
          </a:xfrm>
        </p:spPr>
        <p:txBody>
          <a:bodyPr>
            <a:noAutofit/>
          </a:bodyPr>
          <a:lstStyle/>
          <a:p>
            <a:r>
              <a:rPr lang="en-GB" sz="3600" dirty="0" smtClean="0"/>
              <a:t>Infrastructure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Access tracks for cows</a:t>
            </a:r>
          </a:p>
          <a:p>
            <a:endParaRPr lang="en-GB" sz="2400" dirty="0" smtClean="0"/>
          </a:p>
          <a:p>
            <a:r>
              <a:rPr lang="en-GB" sz="2400" dirty="0" smtClean="0"/>
              <a:t>Water</a:t>
            </a:r>
          </a:p>
          <a:p>
            <a:endParaRPr lang="en-GB" sz="2400" dirty="0"/>
          </a:p>
          <a:p>
            <a:r>
              <a:rPr lang="en-GB" sz="2400" dirty="0" smtClean="0"/>
              <a:t>Mains electric fencing </a:t>
            </a:r>
          </a:p>
          <a:p>
            <a:endParaRPr lang="en-GB" sz="2400" dirty="0" smtClean="0"/>
          </a:p>
          <a:p>
            <a:endParaRPr lang="en-GB" dirty="0"/>
          </a:p>
        </p:txBody>
      </p:sp>
      <p:pic>
        <p:nvPicPr>
          <p:cNvPr id="3074" name="Picture 2" descr="C:\Users\Robert\Documents\IMG_20140617_08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2" descr="http://downtoearth.danone.com/wp-content/uploads/2013/07/UNEpolyg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68760"/>
            <a:ext cx="5184576" cy="3888432"/>
          </a:xfrm>
          <a:prstGeom prst="rect">
            <a:avLst/>
          </a:prstGeom>
          <a:noFill/>
        </p:spPr>
      </p:pic>
      <p:pic>
        <p:nvPicPr>
          <p:cNvPr id="5" name="Picture 4" descr="http://3.bp.blogspot.com/-ips5lIAsFQY/UcBgGO8GGFI/AAAAAAAAWWs/9aQCACmpTJU/s1600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268760"/>
            <a:ext cx="1705372" cy="17053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4664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The Future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170" name="Picture 2" descr="http://www.summerofsoil.se/wp-content/uploads/2013/02/SFT_logo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052736"/>
            <a:ext cx="5133975" cy="95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23488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“True cost accounting in food and farming”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ert\Pictures\General\xmas photos\Pictures 2011\Cows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3024336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listening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000" dirty="0" smtClean="0"/>
              <a:t>Email: </a:t>
            </a:r>
            <a:r>
              <a:rPr lang="en-GB" sz="2000" dirty="0" err="1" smtClean="0">
                <a:hlinkClick r:id="rId4"/>
              </a:rPr>
              <a:t>jackierobert@cumrew.freeserve.co.uk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Mob: 0777 6477802</a:t>
            </a:r>
            <a:br>
              <a:rPr lang="en-GB" sz="2000" dirty="0" smtClean="0"/>
            </a:br>
            <a:r>
              <a:rPr lang="en-GB" sz="2000" dirty="0" smtClean="0"/>
              <a:t>Twitter: @</a:t>
            </a:r>
            <a:r>
              <a:rPr lang="en-GB" sz="2000" dirty="0" err="1" smtClean="0"/>
              <a:t>robertcraignfu</a:t>
            </a:r>
            <a:r>
              <a:rPr lang="en-GB" sz="2000" dirty="0" smtClean="0"/>
              <a:t>      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endParaRPr lang="en-GB" sz="2800" b="1" dirty="0" smtClean="0"/>
          </a:p>
          <a:p>
            <a:pPr marL="514350" indent="-514350" algn="ctr"/>
            <a:r>
              <a:rPr lang="en-GB" sz="2800" b="1" dirty="0" smtClean="0"/>
              <a:t>1984</a:t>
            </a:r>
            <a:r>
              <a:rPr lang="en-GB" sz="2800" dirty="0" smtClean="0"/>
              <a:t>                                                          </a:t>
            </a:r>
            <a:r>
              <a:rPr lang="en-GB" sz="2800" b="1" dirty="0" smtClean="0"/>
              <a:t>2013</a:t>
            </a:r>
          </a:p>
          <a:p>
            <a:pPr marL="514350" indent="-514350" algn="ctr"/>
            <a:r>
              <a:rPr lang="en-GB" sz="2800" dirty="0" smtClean="0"/>
              <a:t>  3.27m                 </a:t>
            </a:r>
            <a:r>
              <a:rPr lang="en-GB" sz="2800" dirty="0" smtClean="0"/>
              <a:t>Dairy cows               </a:t>
            </a:r>
            <a:r>
              <a:rPr lang="en-GB" sz="2800" dirty="0" smtClean="0"/>
              <a:t>    1.78m</a:t>
            </a:r>
            <a:endParaRPr lang="en-GB" sz="2800" dirty="0" smtClean="0"/>
          </a:p>
          <a:p>
            <a:pPr marL="514350" indent="-514350" algn="ctr"/>
            <a:r>
              <a:rPr lang="en-GB" sz="2800" dirty="0" smtClean="0"/>
              <a:t>50,625           </a:t>
            </a:r>
            <a:r>
              <a:rPr lang="en-GB" sz="2800" dirty="0" smtClean="0"/>
              <a:t>      </a:t>
            </a:r>
            <a:r>
              <a:rPr lang="en-GB" sz="2800" dirty="0" smtClean="0"/>
              <a:t>Dairy herds          </a:t>
            </a:r>
            <a:r>
              <a:rPr lang="en-GB" sz="2800" dirty="0" smtClean="0"/>
              <a:t>       </a:t>
            </a:r>
            <a:r>
              <a:rPr lang="en-GB" sz="2800" dirty="0" smtClean="0"/>
              <a:t>13,265</a:t>
            </a:r>
          </a:p>
          <a:p>
            <a:pPr marL="514350" indent="-514350" algn="ctr">
              <a:buAutoNum type="arabicPlain" startAt="4725"/>
            </a:pPr>
            <a:r>
              <a:rPr lang="en-GB" sz="2800" dirty="0" smtClean="0"/>
              <a:t>  </a:t>
            </a:r>
            <a:r>
              <a:rPr lang="en-GB" sz="2800" dirty="0" smtClean="0"/>
              <a:t>           </a:t>
            </a:r>
            <a:r>
              <a:rPr lang="en-GB" sz="2800" dirty="0" smtClean="0"/>
              <a:t>Average yield/cow             7535</a:t>
            </a:r>
          </a:p>
          <a:p>
            <a:pPr marL="514350" indent="-514350" algn="ctr">
              <a:buAutoNum type="arabicPlain" startAt="64"/>
            </a:pPr>
            <a:r>
              <a:rPr lang="en-GB" sz="2800" dirty="0" smtClean="0"/>
              <a:t>                Average herd size              126 </a:t>
            </a:r>
          </a:p>
          <a:p>
            <a:pPr marL="514350" indent="-514350" algn="ctr"/>
            <a:r>
              <a:rPr lang="en-GB" sz="2800" dirty="0" smtClean="0"/>
              <a:t>15,488m       Total milk production          13,680m 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7667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30 </a:t>
            </a:r>
            <a:r>
              <a:rPr lang="en-GB" sz="4000" dirty="0" smtClean="0"/>
              <a:t>Years </a:t>
            </a:r>
            <a:r>
              <a:rPr lang="en-GB" sz="4000" dirty="0" smtClean="0"/>
              <a:t>O</a:t>
            </a:r>
            <a:r>
              <a:rPr lang="en-GB" sz="4000" dirty="0" smtClean="0"/>
              <a:t>f </a:t>
            </a:r>
            <a:r>
              <a:rPr lang="en-GB" sz="4000" dirty="0" smtClean="0"/>
              <a:t>EU Milk </a:t>
            </a:r>
            <a:r>
              <a:rPr lang="en-GB" sz="4000" dirty="0" smtClean="0"/>
              <a:t>Quota</a:t>
            </a:r>
            <a:r>
              <a:rPr lang="en-GB" sz="4000" dirty="0" smtClean="0"/>
              <a:t>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 descr="http://www.ifa.ie/wp-content/uploads/2014/05/EU-milk-price-feb.jpg"/>
          <p:cNvPicPr/>
          <p:nvPr/>
        </p:nvPicPr>
        <p:blipFill>
          <a:blip r:embed="rId4" cstate="print"/>
          <a:srcRect l="2326" t="8733" r="3409" b="5786"/>
          <a:stretch>
            <a:fillRect/>
          </a:stretch>
        </p:blipFill>
        <p:spPr bwMode="auto">
          <a:xfrm>
            <a:off x="0" y="908720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Welcome </a:t>
            </a:r>
            <a:r>
              <a:rPr lang="en-GB" sz="4000" dirty="0" smtClean="0"/>
              <a:t>t</a:t>
            </a:r>
            <a:r>
              <a:rPr lang="en-GB" sz="4000" dirty="0" smtClean="0"/>
              <a:t>o </a:t>
            </a:r>
            <a:r>
              <a:rPr lang="en-GB" sz="4000" dirty="0" smtClean="0"/>
              <a:t>a</a:t>
            </a:r>
            <a:r>
              <a:rPr lang="en-GB" sz="4000" dirty="0" smtClean="0"/>
              <a:t> </a:t>
            </a:r>
            <a:r>
              <a:rPr lang="en-GB" sz="4000" dirty="0" smtClean="0"/>
              <a:t>volatile future!</a:t>
            </a:r>
            <a:endParaRPr lang="en-GB" sz="4000" dirty="0"/>
          </a:p>
        </p:txBody>
      </p:sp>
      <p:cxnSp>
        <p:nvCxnSpPr>
          <p:cNvPr id="7" name="Curved Connector 6"/>
          <p:cNvCxnSpPr/>
          <p:nvPr/>
        </p:nvCxnSpPr>
        <p:spPr>
          <a:xfrm rot="5400000">
            <a:off x="5688124" y="2096852"/>
            <a:ext cx="72008" cy="127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0152" y="47251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940152" y="357301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Jan-July 15</a:t>
            </a:r>
            <a:endParaRPr lang="en-GB" sz="1400" b="1" dirty="0"/>
          </a:p>
        </p:txBody>
      </p:sp>
      <p:sp>
        <p:nvSpPr>
          <p:cNvPr id="33" name="Freeform 32"/>
          <p:cNvSpPr/>
          <p:nvPr/>
        </p:nvSpPr>
        <p:spPr>
          <a:xfrm>
            <a:off x="5791200" y="1124744"/>
            <a:ext cx="3352800" cy="2563812"/>
          </a:xfrm>
          <a:custGeom>
            <a:avLst/>
            <a:gdLst>
              <a:gd name="connsiteX0" fmla="*/ 0 w 3352800"/>
              <a:gd name="connsiteY0" fmla="*/ 1008062 h 2563812"/>
              <a:gd name="connsiteX1" fmla="*/ 371475 w 3352800"/>
              <a:gd name="connsiteY1" fmla="*/ 2332037 h 2563812"/>
              <a:gd name="connsiteX2" fmla="*/ 857250 w 3352800"/>
              <a:gd name="connsiteY2" fmla="*/ 2398712 h 2563812"/>
              <a:gd name="connsiteX3" fmla="*/ 942975 w 3352800"/>
              <a:gd name="connsiteY3" fmla="*/ 1427162 h 2563812"/>
              <a:gd name="connsiteX4" fmla="*/ 1200150 w 3352800"/>
              <a:gd name="connsiteY4" fmla="*/ 579437 h 2563812"/>
              <a:gd name="connsiteX5" fmla="*/ 1571625 w 3352800"/>
              <a:gd name="connsiteY5" fmla="*/ 569912 h 2563812"/>
              <a:gd name="connsiteX6" fmla="*/ 1724025 w 3352800"/>
              <a:gd name="connsiteY6" fmla="*/ 1665287 h 2563812"/>
              <a:gd name="connsiteX7" fmla="*/ 1933575 w 3352800"/>
              <a:gd name="connsiteY7" fmla="*/ 1893887 h 2563812"/>
              <a:gd name="connsiteX8" fmla="*/ 2124075 w 3352800"/>
              <a:gd name="connsiteY8" fmla="*/ 1722437 h 2563812"/>
              <a:gd name="connsiteX9" fmla="*/ 2390775 w 3352800"/>
              <a:gd name="connsiteY9" fmla="*/ 284162 h 2563812"/>
              <a:gd name="connsiteX10" fmla="*/ 2762250 w 3352800"/>
              <a:gd name="connsiteY10" fmla="*/ 188912 h 2563812"/>
              <a:gd name="connsiteX11" fmla="*/ 3095625 w 3352800"/>
              <a:gd name="connsiteY11" fmla="*/ 1417637 h 2563812"/>
              <a:gd name="connsiteX12" fmla="*/ 3352800 w 3352800"/>
              <a:gd name="connsiteY12" fmla="*/ 1541462 h 2563812"/>
              <a:gd name="connsiteX13" fmla="*/ 3352800 w 3352800"/>
              <a:gd name="connsiteY13" fmla="*/ 1541462 h 2563812"/>
              <a:gd name="connsiteX14" fmla="*/ 3352800 w 3352800"/>
              <a:gd name="connsiteY14" fmla="*/ 1541462 h 256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52800" h="2563812">
                <a:moveTo>
                  <a:pt x="0" y="1008062"/>
                </a:moveTo>
                <a:cubicBezTo>
                  <a:pt x="114300" y="1554162"/>
                  <a:pt x="228600" y="2100262"/>
                  <a:pt x="371475" y="2332037"/>
                </a:cubicBezTo>
                <a:cubicBezTo>
                  <a:pt x="514350" y="2563812"/>
                  <a:pt x="762000" y="2549524"/>
                  <a:pt x="857250" y="2398712"/>
                </a:cubicBezTo>
                <a:cubicBezTo>
                  <a:pt x="952500" y="2247900"/>
                  <a:pt x="885825" y="1730374"/>
                  <a:pt x="942975" y="1427162"/>
                </a:cubicBezTo>
                <a:cubicBezTo>
                  <a:pt x="1000125" y="1123950"/>
                  <a:pt x="1095375" y="722312"/>
                  <a:pt x="1200150" y="579437"/>
                </a:cubicBezTo>
                <a:cubicBezTo>
                  <a:pt x="1304925" y="436562"/>
                  <a:pt x="1484313" y="388937"/>
                  <a:pt x="1571625" y="569912"/>
                </a:cubicBezTo>
                <a:cubicBezTo>
                  <a:pt x="1658937" y="750887"/>
                  <a:pt x="1663700" y="1444625"/>
                  <a:pt x="1724025" y="1665287"/>
                </a:cubicBezTo>
                <a:cubicBezTo>
                  <a:pt x="1784350" y="1885949"/>
                  <a:pt x="1866900" y="1884362"/>
                  <a:pt x="1933575" y="1893887"/>
                </a:cubicBezTo>
                <a:cubicBezTo>
                  <a:pt x="2000250" y="1903412"/>
                  <a:pt x="2047875" y="1990724"/>
                  <a:pt x="2124075" y="1722437"/>
                </a:cubicBezTo>
                <a:cubicBezTo>
                  <a:pt x="2200275" y="1454150"/>
                  <a:pt x="2284413" y="539750"/>
                  <a:pt x="2390775" y="284162"/>
                </a:cubicBezTo>
                <a:cubicBezTo>
                  <a:pt x="2497138" y="28575"/>
                  <a:pt x="2644775" y="0"/>
                  <a:pt x="2762250" y="188912"/>
                </a:cubicBezTo>
                <a:cubicBezTo>
                  <a:pt x="2879725" y="377824"/>
                  <a:pt x="2997200" y="1192212"/>
                  <a:pt x="3095625" y="1417637"/>
                </a:cubicBezTo>
                <a:cubicBezTo>
                  <a:pt x="3194050" y="1643062"/>
                  <a:pt x="3352800" y="1541462"/>
                  <a:pt x="3352800" y="1541462"/>
                </a:cubicBezTo>
                <a:lnTo>
                  <a:pt x="3352800" y="1541462"/>
                </a:lnTo>
                <a:lnTo>
                  <a:pt x="3352800" y="1541462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732240" y="126876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Jan-July 17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692697"/>
            <a:ext cx="226774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dirty="0" smtClean="0">
                <a:solidFill>
                  <a:srgbClr val="969696"/>
                </a:solidFill>
              </a:rPr>
              <a:t>?</a:t>
            </a:r>
            <a:endParaRPr lang="en-GB" sz="2390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3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Robert\Documents\2014-01-24_2022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4147"/>
          <a:stretch>
            <a:fillRect/>
          </a:stretch>
        </p:blipFill>
        <p:spPr bwMode="auto">
          <a:xfrm>
            <a:off x="323530" y="692696"/>
            <a:ext cx="4185725" cy="36871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8864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Cairnhead 1986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620690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150 Ac/60 ha</a:t>
            </a:r>
          </a:p>
          <a:p>
            <a:r>
              <a:rPr lang="en-GB" sz="2400" dirty="0" smtClean="0"/>
              <a:t>Grass and cereals</a:t>
            </a:r>
          </a:p>
          <a:p>
            <a:r>
              <a:rPr lang="en-GB" sz="2400" dirty="0" smtClean="0"/>
              <a:t>40 cows, random </a:t>
            </a:r>
            <a:r>
              <a:rPr lang="en-GB" sz="2400" dirty="0" smtClean="0"/>
              <a:t>calving</a:t>
            </a:r>
            <a:endParaRPr lang="en-GB" sz="2400" dirty="0" smtClean="0"/>
          </a:p>
          <a:p>
            <a:r>
              <a:rPr lang="en-GB" sz="2400" dirty="0" smtClean="0"/>
              <a:t>200,000 </a:t>
            </a:r>
            <a:r>
              <a:rPr lang="en-GB" sz="2400" dirty="0" smtClean="0"/>
              <a:t>litres</a:t>
            </a:r>
            <a:r>
              <a:rPr lang="en-GB" sz="2400" dirty="0" smtClean="0"/>
              <a:t> milk quota</a:t>
            </a:r>
            <a:endParaRPr lang="en-GB" sz="2400" dirty="0" smtClean="0"/>
          </a:p>
          <a:p>
            <a:r>
              <a:rPr lang="en-GB" sz="2400" dirty="0" smtClean="0"/>
              <a:t>Dairy young stock</a:t>
            </a:r>
          </a:p>
          <a:p>
            <a:r>
              <a:rPr lang="en-GB" sz="2400" dirty="0" smtClean="0"/>
              <a:t>Family labour</a:t>
            </a:r>
          </a:p>
          <a:p>
            <a:endParaRPr lang="en-GB" dirty="0"/>
          </a:p>
        </p:txBody>
      </p:sp>
      <p:pic>
        <p:nvPicPr>
          <p:cNvPr id="2050" name="Picture 2" descr="http://www.thephatstartup.com/wp-content/uploads/2012/08/HardWork.jpg"/>
          <p:cNvPicPr>
            <a:picLocks noChangeAspect="1" noChangeArrowheads="1"/>
          </p:cNvPicPr>
          <p:nvPr/>
        </p:nvPicPr>
        <p:blipFill>
          <a:blip r:embed="rId5" cstate="print"/>
          <a:srcRect l="3550" t="18640" r="9464" b="25441"/>
          <a:stretch>
            <a:fillRect/>
          </a:stretch>
        </p:blipFill>
        <p:spPr bwMode="auto">
          <a:xfrm>
            <a:off x="4860032" y="2852936"/>
            <a:ext cx="396044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340768"/>
            <a:ext cx="6694512" cy="3096344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/>
              <a:t>Poor work life balance with only family labour</a:t>
            </a:r>
            <a:br>
              <a:rPr lang="en-GB" sz="2400" dirty="0" smtClean="0"/>
            </a:br>
            <a:r>
              <a:rPr lang="en-GB" sz="2400" dirty="0" smtClean="0"/>
              <a:t>Northern Hemisphere </a:t>
            </a:r>
            <a:r>
              <a:rPr lang="en-GB" sz="2400" dirty="0" smtClean="0"/>
              <a:t>Holstein genetics</a:t>
            </a:r>
            <a:br>
              <a:rPr lang="en-GB" sz="2400" dirty="0" smtClean="0"/>
            </a:br>
            <a:r>
              <a:rPr lang="en-GB" sz="2400" dirty="0" smtClean="0"/>
              <a:t>High silage dependency</a:t>
            </a:r>
            <a:br>
              <a:rPr lang="en-GB" sz="2400" dirty="0" smtClean="0"/>
            </a:br>
            <a:r>
              <a:rPr lang="en-GB" sz="2400" dirty="0" smtClean="0"/>
              <a:t>Increasing use of purchased feed</a:t>
            </a:r>
            <a:br>
              <a:rPr lang="en-GB" sz="2400" dirty="0" smtClean="0"/>
            </a:br>
            <a:r>
              <a:rPr lang="en-GB" sz="2400" dirty="0" smtClean="0"/>
              <a:t>High quota cost for expansion and yield increase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Why Challenge </a:t>
            </a:r>
            <a:r>
              <a:rPr lang="en-GB" sz="4000" dirty="0" smtClean="0"/>
              <a:t>C</a:t>
            </a:r>
            <a:r>
              <a:rPr lang="en-GB" sz="4000" dirty="0" smtClean="0"/>
              <a:t>onvention?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2" descr="C:\Users\Robert\Documents\2014-01-24_2035.png"/>
          <p:cNvPicPr>
            <a:picLocks noChangeAspect="1" noChangeArrowheads="1"/>
          </p:cNvPicPr>
          <p:nvPr/>
        </p:nvPicPr>
        <p:blipFill>
          <a:blip r:embed="rId4" cstate="print"/>
          <a:srcRect t="17731" r="4014" b="5710"/>
          <a:stretch>
            <a:fillRect/>
          </a:stretch>
        </p:blipFill>
        <p:spPr bwMode="auto">
          <a:xfrm>
            <a:off x="251520" y="836712"/>
            <a:ext cx="4178253" cy="3240360"/>
          </a:xfrm>
          <a:prstGeom prst="rect">
            <a:avLst/>
          </a:prstGeom>
          <a:noFill/>
        </p:spPr>
      </p:pic>
      <p:pic>
        <p:nvPicPr>
          <p:cNvPr id="5" name="Picture 3" descr="C:\Users\Robert\Documents\2014-01-24_21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836712"/>
            <a:ext cx="4326787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         </a:t>
            </a:r>
            <a:r>
              <a:rPr lang="en-GB" b="1" dirty="0" smtClean="0"/>
              <a:t> </a:t>
            </a:r>
            <a:r>
              <a:rPr lang="en-GB" sz="2800" dirty="0" smtClean="0"/>
              <a:t>Cairnhead 180 Ha            </a:t>
            </a:r>
            <a:r>
              <a:rPr lang="en-GB" sz="2800" dirty="0" smtClean="0"/>
              <a:t>          </a:t>
            </a:r>
            <a:r>
              <a:rPr lang="en-GB" sz="2800" dirty="0" smtClean="0"/>
              <a:t>Dolphenby 270 Ha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How have we </a:t>
            </a:r>
            <a:r>
              <a:rPr lang="en-GB" sz="4000" dirty="0" smtClean="0"/>
              <a:t>grown</a:t>
            </a:r>
            <a:r>
              <a:rPr lang="en-GB" sz="3600" dirty="0" smtClean="0"/>
              <a:t> from 40 to 1000 cows?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196752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Changed the way we farm</a:t>
            </a:r>
          </a:p>
          <a:p>
            <a:endParaRPr lang="en-GB" sz="2400" dirty="0" smtClean="0"/>
          </a:p>
          <a:p>
            <a:r>
              <a:rPr lang="en-GB" sz="2400" dirty="0" smtClean="0"/>
              <a:t>Focused on cost of production not yield per cow</a:t>
            </a:r>
          </a:p>
          <a:p>
            <a:endParaRPr lang="en-GB" sz="2400" dirty="0" smtClean="0"/>
          </a:p>
          <a:p>
            <a:r>
              <a:rPr lang="en-GB" sz="2400" dirty="0" smtClean="0"/>
              <a:t>Maximising profit per hectare</a:t>
            </a:r>
          </a:p>
          <a:p>
            <a:endParaRPr lang="en-GB" sz="2400" dirty="0" smtClean="0"/>
          </a:p>
          <a:p>
            <a:r>
              <a:rPr lang="en-GB" sz="2400" dirty="0" smtClean="0"/>
              <a:t>Perennial ryegrass swards producing 13+ tonnes of DM/Ha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ert\Pictures\General\xmas photos\Pictures 2011\Cows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The </a:t>
            </a:r>
            <a:r>
              <a:rPr lang="en-GB" sz="4000" dirty="0" smtClean="0"/>
              <a:t>Basics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980728"/>
            <a:ext cx="5688632" cy="3837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Grass growth </a:t>
            </a:r>
            <a:r>
              <a:rPr lang="en-GB" sz="2400" dirty="0" smtClean="0"/>
              <a:t>monitoring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Rotational </a:t>
            </a:r>
            <a:r>
              <a:rPr lang="en-GB" sz="2400" dirty="0" smtClean="0"/>
              <a:t>grazing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Block spring </a:t>
            </a:r>
            <a:r>
              <a:rPr lang="en-GB" sz="2400" dirty="0" smtClean="0"/>
              <a:t>calving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NZ </a:t>
            </a:r>
            <a:r>
              <a:rPr lang="en-GB" sz="2400" dirty="0" smtClean="0"/>
              <a:t>Genetics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Infrastructure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obert\Pictures\General\xmas photos\Pictures 2011\Cow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2" descr="Grass wedge"/>
          <p:cNvPicPr>
            <a:picLocks noChangeAspect="1" noChangeArrowheads="1"/>
          </p:cNvPicPr>
          <p:nvPr/>
        </p:nvPicPr>
        <p:blipFill>
          <a:blip r:embed="rId4" cstate="print"/>
          <a:srcRect t="10318"/>
          <a:stretch>
            <a:fillRect/>
          </a:stretch>
        </p:blipFill>
        <p:spPr bwMode="auto">
          <a:xfrm>
            <a:off x="2572491" y="1124744"/>
            <a:ext cx="6571509" cy="3148874"/>
          </a:xfrm>
          <a:prstGeom prst="rect">
            <a:avLst/>
          </a:prstGeom>
          <a:noFill/>
        </p:spPr>
      </p:pic>
      <p:pic>
        <p:nvPicPr>
          <p:cNvPr id="25602" name="Picture 2" descr="http://www.extension.umn.edu/agriculture/dairy/grazing-systems/estimating-pasture-forage-mass-for-pasture-based-dairies/img/heinsrising_plate_meter2july27.jpg"/>
          <p:cNvPicPr>
            <a:picLocks noChangeAspect="1" noChangeArrowheads="1"/>
          </p:cNvPicPr>
          <p:nvPr/>
        </p:nvPicPr>
        <p:blipFill>
          <a:blip r:embed="rId5" cstate="print"/>
          <a:srcRect l="8108" r="8108"/>
          <a:stretch>
            <a:fillRect/>
          </a:stretch>
        </p:blipFill>
        <p:spPr bwMode="auto">
          <a:xfrm>
            <a:off x="251520" y="692696"/>
            <a:ext cx="2232248" cy="35682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33265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     Grass </a:t>
            </a:r>
            <a:r>
              <a:rPr lang="en-GB" sz="3600" dirty="0" smtClean="0"/>
              <a:t>Growth </a:t>
            </a:r>
            <a:r>
              <a:rPr lang="en-GB" sz="3600" dirty="0" smtClean="0"/>
              <a:t>M</a:t>
            </a:r>
            <a:r>
              <a:rPr lang="en-GB" sz="3600" dirty="0" smtClean="0"/>
              <a:t>onitoring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290</Words>
  <Application>Microsoft Office PowerPoint</Application>
  <PresentationFormat>On-screen Show (4:3)</PresentationFormat>
  <Paragraphs>103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  </vt:lpstr>
      <vt:lpstr>  </vt:lpstr>
      <vt:lpstr>  </vt:lpstr>
      <vt:lpstr>Slide 4</vt:lpstr>
      <vt:lpstr>Poor work life balance with only family labour Northern Hemisphere Holstein genetics High silage dependency Increasing use of purchased feed High quota cost for expansion and yield increase  </vt:lpstr>
      <vt:lpstr>  </vt:lpstr>
      <vt:lpstr>  </vt:lpstr>
      <vt:lpstr>The Basics    </vt:lpstr>
      <vt:lpstr>  </vt:lpstr>
      <vt:lpstr>Rotational Grazing </vt:lpstr>
      <vt:lpstr>Block Spring Calving </vt:lpstr>
      <vt:lpstr>Genetics </vt:lpstr>
      <vt:lpstr>Infrastructure</vt:lpstr>
      <vt:lpstr>  </vt:lpstr>
      <vt:lpstr>  </vt:lpstr>
      <vt:lpstr>Thank you for listening   Email: jackierobert@cumrew.freeserve.co.uk Mob: 0777 6477802 Twitter: @robertcraignfu     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and Opportunities of seasonal grazing systems in the North West</dc:title>
  <dc:creator>Robert</dc:creator>
  <cp:lastModifiedBy>Robert</cp:lastModifiedBy>
  <cp:revision>193</cp:revision>
  <dcterms:created xsi:type="dcterms:W3CDTF">2013-01-14T17:12:08Z</dcterms:created>
  <dcterms:modified xsi:type="dcterms:W3CDTF">2015-01-04T20:06:02Z</dcterms:modified>
</cp:coreProperties>
</file>