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2" r:id="rId2"/>
    <p:sldId id="343" r:id="rId3"/>
    <p:sldId id="263" r:id="rId4"/>
    <p:sldId id="300" r:id="rId5"/>
    <p:sldId id="334" r:id="rId6"/>
    <p:sldId id="338" r:id="rId7"/>
    <p:sldId id="337" r:id="rId8"/>
    <p:sldId id="339" r:id="rId9"/>
    <p:sldId id="335" r:id="rId10"/>
    <p:sldId id="313" r:id="rId11"/>
    <p:sldId id="314" r:id="rId12"/>
    <p:sldId id="323" r:id="rId13"/>
    <p:sldId id="279" r:id="rId14"/>
    <p:sldId id="280" r:id="rId15"/>
    <p:sldId id="278" r:id="rId16"/>
    <p:sldId id="332" r:id="rId17"/>
    <p:sldId id="299" r:id="rId18"/>
    <p:sldId id="264" r:id="rId19"/>
    <p:sldId id="282" r:id="rId20"/>
    <p:sldId id="265" r:id="rId21"/>
    <p:sldId id="288" r:id="rId22"/>
    <p:sldId id="346" r:id="rId23"/>
    <p:sldId id="347" r:id="rId24"/>
    <p:sldId id="348" r:id="rId25"/>
    <p:sldId id="349" r:id="rId26"/>
    <p:sldId id="350" r:id="rId27"/>
    <p:sldId id="351" r:id="rId28"/>
    <p:sldId id="352" r:id="rId29"/>
    <p:sldId id="353" r:id="rId30"/>
    <p:sldId id="354" r:id="rId31"/>
    <p:sldId id="355" r:id="rId32"/>
    <p:sldId id="356" r:id="rId33"/>
    <p:sldId id="357" r:id="rId34"/>
    <p:sldId id="344" r:id="rId35"/>
    <p:sldId id="34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540" y="7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C844FE-0577-4DF7-B4C2-A50BAB3F9E76}" type="datetimeFigureOut">
              <a:rPr lang="en-US" smtClean="0"/>
              <a:pPr/>
              <a:t>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0F4BE-B504-458F-90F1-F16A7D6CE9DD}" type="slidenum">
              <a:rPr lang="en-US" smtClean="0"/>
              <a:pPr/>
              <a:t>‹#›</a:t>
            </a:fld>
            <a:endParaRPr lang="en-US"/>
          </a:p>
        </p:txBody>
      </p:sp>
    </p:spTree>
    <p:extLst>
      <p:ext uri="{BB962C8B-B14F-4D97-AF65-F5344CB8AC3E}">
        <p14:creationId xmlns:p14="http://schemas.microsoft.com/office/powerpoint/2010/main" val="22185210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Unicode MS" panose="020B0604020202020204" pitchFamily="34" charset="-128"/>
              </a:defRPr>
            </a:lvl1pPr>
            <a:lvl2pPr marL="742950" indent="-285750" algn="ctr">
              <a:defRPr sz="2400">
                <a:solidFill>
                  <a:schemeClr val="tx1"/>
                </a:solidFill>
                <a:latin typeface="Arial Unicode MS" panose="020B0604020202020204" pitchFamily="34" charset="-128"/>
              </a:defRPr>
            </a:lvl2pPr>
            <a:lvl3pPr marL="1143000" indent="-228600" algn="ctr">
              <a:defRPr sz="2400">
                <a:solidFill>
                  <a:schemeClr val="tx1"/>
                </a:solidFill>
                <a:latin typeface="Arial Unicode MS" panose="020B0604020202020204" pitchFamily="34" charset="-128"/>
              </a:defRPr>
            </a:lvl3pPr>
            <a:lvl4pPr marL="1600200" indent="-228600" algn="ctr">
              <a:defRPr sz="2400">
                <a:solidFill>
                  <a:schemeClr val="tx1"/>
                </a:solidFill>
                <a:latin typeface="Arial Unicode MS" panose="020B0604020202020204" pitchFamily="34" charset="-128"/>
              </a:defRPr>
            </a:lvl4pPr>
            <a:lvl5pPr marL="2057400" indent="-228600" algn="ctr">
              <a:defRPr sz="2400">
                <a:solidFill>
                  <a:schemeClr val="tx1"/>
                </a:solidFill>
                <a:latin typeface="Arial Unicode MS" panose="020B0604020202020204" pitchFamily="34" charset="-128"/>
              </a:defRPr>
            </a:lvl5pPr>
            <a:lvl6pPr marL="2514600" indent="-228600" algn="ctr"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eaLnBrk="0" fontAlgn="base" hangingPunct="0">
              <a:spcBef>
                <a:spcPct val="0"/>
              </a:spcBef>
              <a:spcAft>
                <a:spcPct val="0"/>
              </a:spcAft>
              <a:defRPr sz="2400">
                <a:solidFill>
                  <a:schemeClr val="tx1"/>
                </a:solidFill>
                <a:latin typeface="Arial Unicode MS" panose="020B0604020202020204" pitchFamily="34" charset="-128"/>
              </a:defRPr>
            </a:lvl9pPr>
          </a:lstStyle>
          <a:p>
            <a:pPr algn="r"/>
            <a:fld id="{0431ED80-9DB3-4AB4-8E8E-CCA9591142B2}" type="slidenum">
              <a:rPr lang="en-US" sz="1200">
                <a:latin typeface="Times" panose="02020603050405020304" pitchFamily="18" charset="0"/>
              </a:rPr>
              <a:pPr algn="r"/>
              <a:t>1</a:t>
            </a:fld>
            <a:endParaRPr lang="en-US" sz="1200">
              <a:latin typeface="Times" panose="02020603050405020304" pitchFamily="18" charset="0"/>
            </a:endParaRPr>
          </a:p>
        </p:txBody>
      </p:sp>
      <p:sp>
        <p:nvSpPr>
          <p:cNvPr id="5123" name="Text Box 1"/>
          <p:cNvSpPr txBox="1">
            <a:spLocks noChangeArrowheads="1"/>
          </p:cNvSpPr>
          <p:nvPr/>
        </p:nvSpPr>
        <p:spPr bwMode="auto">
          <a:xfrm>
            <a:off x="2190750" y="706438"/>
            <a:ext cx="2628900" cy="3486150"/>
          </a:xfrm>
          <a:prstGeom prst="rect">
            <a:avLst/>
          </a:prstGeom>
          <a:solidFill>
            <a:srgbClr val="FFFFFF"/>
          </a:solidFill>
          <a:ln w="9360">
            <a:solidFill>
              <a:srgbClr val="000000"/>
            </a:solidFill>
            <a:miter lim="800000"/>
            <a:headEnd/>
            <a:tailEnd/>
          </a:ln>
        </p:spPr>
        <p:txBody>
          <a:bodyPr wrap="none" lIns="93177" tIns="46589" rIns="93177" bIns="46589" anchor="ctr"/>
          <a:lstStyle>
            <a:lvl1pPr algn="ctr" defTabSz="465138">
              <a:defRPr sz="2400">
                <a:solidFill>
                  <a:schemeClr val="tx1"/>
                </a:solidFill>
                <a:latin typeface="Arial Unicode MS" panose="020B0604020202020204" pitchFamily="34" charset="-128"/>
              </a:defRPr>
            </a:lvl1pPr>
            <a:lvl2pPr marL="742950" indent="-285750" algn="ctr" defTabSz="465138">
              <a:defRPr sz="2400">
                <a:solidFill>
                  <a:schemeClr val="tx1"/>
                </a:solidFill>
                <a:latin typeface="Arial Unicode MS" panose="020B0604020202020204" pitchFamily="34" charset="-128"/>
              </a:defRPr>
            </a:lvl2pPr>
            <a:lvl3pPr marL="1143000" indent="-228600" algn="ctr" defTabSz="465138">
              <a:defRPr sz="2400">
                <a:solidFill>
                  <a:schemeClr val="tx1"/>
                </a:solidFill>
                <a:latin typeface="Arial Unicode MS" panose="020B0604020202020204" pitchFamily="34" charset="-128"/>
              </a:defRPr>
            </a:lvl3pPr>
            <a:lvl4pPr marL="1600200" indent="-228600" algn="ctr" defTabSz="465138">
              <a:defRPr sz="2400">
                <a:solidFill>
                  <a:schemeClr val="tx1"/>
                </a:solidFill>
                <a:latin typeface="Arial Unicode MS" panose="020B0604020202020204" pitchFamily="34" charset="-128"/>
              </a:defRPr>
            </a:lvl4pPr>
            <a:lvl5pPr marL="2057400" indent="-228600" algn="ctr" defTabSz="465138">
              <a:defRPr sz="2400">
                <a:solidFill>
                  <a:schemeClr val="tx1"/>
                </a:solidFill>
                <a:latin typeface="Arial Unicode MS" panose="020B0604020202020204" pitchFamily="34" charset="-128"/>
              </a:defRPr>
            </a:lvl5pPr>
            <a:lvl6pPr marL="25146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9pPr>
          </a:lstStyle>
          <a:p>
            <a:pPr algn="l">
              <a:buClr>
                <a:srgbClr val="000000"/>
              </a:buClr>
              <a:buSzPct val="100000"/>
              <a:buFont typeface="Times New Roman" panose="02020603050405020304" pitchFamily="18" charset="0"/>
              <a:buNone/>
            </a:pPr>
            <a:endParaRPr lang="en-US">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5124" name="Text Box 2"/>
          <p:cNvSpPr>
            <a:spLocks noGrp="1" noChangeArrowheads="1"/>
          </p:cNvSpPr>
          <p:nvPr>
            <p:ph type="body"/>
          </p:nvPr>
        </p:nvSpPr>
        <p:spPr>
          <a:xfrm>
            <a:off x="701675" y="4416425"/>
            <a:ext cx="5589588" cy="416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endParaRPr lang="en-US" smtClean="0"/>
          </a:p>
        </p:txBody>
      </p:sp>
    </p:spTree>
    <p:extLst>
      <p:ext uri="{BB962C8B-B14F-4D97-AF65-F5344CB8AC3E}">
        <p14:creationId xmlns:p14="http://schemas.microsoft.com/office/powerpoint/2010/main" val="3958992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Arial Unicode MS" panose="020B0604020202020204" pitchFamily="34" charset="-128"/>
              </a:defRPr>
            </a:lvl1pPr>
            <a:lvl2pPr marL="742950" indent="-285750" algn="ctr">
              <a:defRPr sz="2400">
                <a:solidFill>
                  <a:schemeClr val="tx1"/>
                </a:solidFill>
                <a:latin typeface="Arial Unicode MS" panose="020B0604020202020204" pitchFamily="34" charset="-128"/>
              </a:defRPr>
            </a:lvl2pPr>
            <a:lvl3pPr marL="1143000" indent="-228600" algn="ctr">
              <a:defRPr sz="2400">
                <a:solidFill>
                  <a:schemeClr val="tx1"/>
                </a:solidFill>
                <a:latin typeface="Arial Unicode MS" panose="020B0604020202020204" pitchFamily="34" charset="-128"/>
              </a:defRPr>
            </a:lvl3pPr>
            <a:lvl4pPr marL="1600200" indent="-228600" algn="ctr">
              <a:defRPr sz="2400">
                <a:solidFill>
                  <a:schemeClr val="tx1"/>
                </a:solidFill>
                <a:latin typeface="Arial Unicode MS" panose="020B0604020202020204" pitchFamily="34" charset="-128"/>
              </a:defRPr>
            </a:lvl4pPr>
            <a:lvl5pPr marL="2057400" indent="-228600" algn="ctr">
              <a:defRPr sz="2400">
                <a:solidFill>
                  <a:schemeClr val="tx1"/>
                </a:solidFill>
                <a:latin typeface="Arial Unicode MS" panose="020B0604020202020204" pitchFamily="34" charset="-128"/>
              </a:defRPr>
            </a:lvl5pPr>
            <a:lvl6pPr marL="2514600" indent="-228600" algn="ctr"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eaLnBrk="0" fontAlgn="base" hangingPunct="0">
              <a:spcBef>
                <a:spcPct val="0"/>
              </a:spcBef>
              <a:spcAft>
                <a:spcPct val="0"/>
              </a:spcAft>
              <a:defRPr sz="2400">
                <a:solidFill>
                  <a:schemeClr val="tx1"/>
                </a:solidFill>
                <a:latin typeface="Arial Unicode MS" panose="020B0604020202020204" pitchFamily="34" charset="-128"/>
              </a:defRPr>
            </a:lvl9pPr>
          </a:lstStyle>
          <a:p>
            <a:pPr algn="r"/>
            <a:fld id="{2CB8C77F-C29E-4C35-A436-9270E33A8DD8}" type="slidenum">
              <a:rPr lang="en-US" sz="1200">
                <a:latin typeface="Times" panose="02020603050405020304" pitchFamily="18" charset="0"/>
              </a:rPr>
              <a:pPr algn="r"/>
              <a:t>2</a:t>
            </a:fld>
            <a:endParaRPr lang="en-US" sz="1200">
              <a:latin typeface="Times" panose="02020603050405020304" pitchFamily="18" charset="0"/>
            </a:endParaRPr>
          </a:p>
        </p:txBody>
      </p:sp>
      <p:sp>
        <p:nvSpPr>
          <p:cNvPr id="7171" name="Text Box 1"/>
          <p:cNvSpPr txBox="1">
            <a:spLocks noChangeArrowheads="1"/>
          </p:cNvSpPr>
          <p:nvPr/>
        </p:nvSpPr>
        <p:spPr bwMode="auto">
          <a:xfrm>
            <a:off x="2190750" y="706438"/>
            <a:ext cx="2628900" cy="3486150"/>
          </a:xfrm>
          <a:prstGeom prst="rect">
            <a:avLst/>
          </a:prstGeom>
          <a:solidFill>
            <a:srgbClr val="FFFFFF"/>
          </a:solidFill>
          <a:ln w="9360">
            <a:solidFill>
              <a:srgbClr val="000000"/>
            </a:solidFill>
            <a:miter lim="800000"/>
            <a:headEnd/>
            <a:tailEnd/>
          </a:ln>
        </p:spPr>
        <p:txBody>
          <a:bodyPr wrap="none" lIns="93177" tIns="46589" rIns="93177" bIns="46589" anchor="ctr"/>
          <a:lstStyle>
            <a:lvl1pPr algn="ctr" defTabSz="465138">
              <a:defRPr sz="2400">
                <a:solidFill>
                  <a:schemeClr val="tx1"/>
                </a:solidFill>
                <a:latin typeface="Arial Unicode MS" panose="020B0604020202020204" pitchFamily="34" charset="-128"/>
              </a:defRPr>
            </a:lvl1pPr>
            <a:lvl2pPr marL="742950" indent="-285750" algn="ctr" defTabSz="465138">
              <a:defRPr sz="2400">
                <a:solidFill>
                  <a:schemeClr val="tx1"/>
                </a:solidFill>
                <a:latin typeface="Arial Unicode MS" panose="020B0604020202020204" pitchFamily="34" charset="-128"/>
              </a:defRPr>
            </a:lvl2pPr>
            <a:lvl3pPr marL="1143000" indent="-228600" algn="ctr" defTabSz="465138">
              <a:defRPr sz="2400">
                <a:solidFill>
                  <a:schemeClr val="tx1"/>
                </a:solidFill>
                <a:latin typeface="Arial Unicode MS" panose="020B0604020202020204" pitchFamily="34" charset="-128"/>
              </a:defRPr>
            </a:lvl3pPr>
            <a:lvl4pPr marL="1600200" indent="-228600" algn="ctr" defTabSz="465138">
              <a:defRPr sz="2400">
                <a:solidFill>
                  <a:schemeClr val="tx1"/>
                </a:solidFill>
                <a:latin typeface="Arial Unicode MS" panose="020B0604020202020204" pitchFamily="34" charset="-128"/>
              </a:defRPr>
            </a:lvl4pPr>
            <a:lvl5pPr marL="2057400" indent="-228600" algn="ctr" defTabSz="465138">
              <a:defRPr sz="2400">
                <a:solidFill>
                  <a:schemeClr val="tx1"/>
                </a:solidFill>
                <a:latin typeface="Arial Unicode MS" panose="020B0604020202020204" pitchFamily="34" charset="-128"/>
              </a:defRPr>
            </a:lvl5pPr>
            <a:lvl6pPr marL="25146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defTabSz="465138" eaLnBrk="0" fontAlgn="base" hangingPunct="0">
              <a:spcBef>
                <a:spcPct val="0"/>
              </a:spcBef>
              <a:spcAft>
                <a:spcPct val="0"/>
              </a:spcAft>
              <a:defRPr sz="2400">
                <a:solidFill>
                  <a:schemeClr val="tx1"/>
                </a:solidFill>
                <a:latin typeface="Arial Unicode MS" panose="020B0604020202020204" pitchFamily="34" charset="-128"/>
              </a:defRPr>
            </a:lvl9pPr>
          </a:lstStyle>
          <a:p>
            <a:pPr algn="l">
              <a:buClr>
                <a:srgbClr val="000000"/>
              </a:buClr>
              <a:buSzPct val="100000"/>
              <a:buFont typeface="Times New Roman" panose="02020603050405020304" pitchFamily="18" charset="0"/>
              <a:buNone/>
            </a:pPr>
            <a:endParaRPr lang="en-US">
              <a:solidFill>
                <a:schemeClr val="bg1"/>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7172" name="Text Box 2"/>
          <p:cNvSpPr>
            <a:spLocks noGrp="1" noChangeArrowheads="1"/>
          </p:cNvSpPr>
          <p:nvPr>
            <p:ph type="body"/>
          </p:nvPr>
        </p:nvSpPr>
        <p:spPr>
          <a:xfrm>
            <a:off x="701675" y="4416425"/>
            <a:ext cx="5589588" cy="416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eaLnBrk="1" hangingPunct="1"/>
            <a:endParaRPr lang="en-US" smtClean="0"/>
          </a:p>
        </p:txBody>
      </p:sp>
    </p:spTree>
    <p:extLst>
      <p:ext uri="{BB962C8B-B14F-4D97-AF65-F5344CB8AC3E}">
        <p14:creationId xmlns:p14="http://schemas.microsoft.com/office/powerpoint/2010/main" val="157682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TextEdit="1"/>
          </p:cNvSpPr>
          <p:nvPr>
            <p:ph type="sldImg"/>
          </p:nvPr>
        </p:nvSpPr>
        <p:spPr>
          <a:ln/>
        </p:spPr>
      </p:sp>
      <p:sp>
        <p:nvSpPr>
          <p:cNvPr id="313347" name="Rectangle 3"/>
          <p:cNvSpPr>
            <a:spLocks noGrp="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211404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TextEdit="1"/>
          </p:cNvSpPr>
          <p:nvPr>
            <p:ph type="sldImg"/>
          </p:nvPr>
        </p:nvSpPr>
        <p:spPr>
          <a:ln/>
        </p:spPr>
      </p:sp>
      <p:sp>
        <p:nvSpPr>
          <p:cNvPr id="314371" name="Rectangle 3"/>
          <p:cNvSpPr>
            <a:spLocks noGrp="1"/>
          </p:cNvSpPr>
          <p:nvPr>
            <p:ph type="body" idx="1"/>
          </p:nvPr>
        </p:nvSpPr>
        <p:spPr>
          <a:noFill/>
          <a:ln/>
        </p:spPr>
        <p:txBody>
          <a:bodyPr/>
          <a:lstStyle/>
          <a:p>
            <a:pPr eaLnBrk="1" hangingPunct="1">
              <a:spcBef>
                <a:spcPct val="0"/>
              </a:spcBef>
            </a:pPr>
            <a:endParaRPr lang="en-US" smtClean="0"/>
          </a:p>
        </p:txBody>
      </p:sp>
    </p:spTree>
    <p:extLst>
      <p:ext uri="{BB962C8B-B14F-4D97-AF65-F5344CB8AC3E}">
        <p14:creationId xmlns:p14="http://schemas.microsoft.com/office/powerpoint/2010/main" val="293306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Soil </a:t>
            </a:r>
            <a:r>
              <a:rPr lang="en-US" dirty="0" err="1" smtClean="0"/>
              <a:t>Foodweb</a:t>
            </a:r>
            <a:r>
              <a:rPr lang="en-US" dirty="0" smtClean="0"/>
              <a:t>  International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87114-31FD-4FCF-9CEF-B846590DAE14}"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7114-31FD-4FCF-9CEF-B846590DAE14}"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7114-31FD-4FCF-9CEF-B846590DAE14}"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rtlCol="0">
            <a:normAutofit/>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AU"/>
          </a:p>
        </p:txBody>
      </p:sp>
      <p:sp>
        <p:nvSpPr>
          <p:cNvPr id="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AU"/>
          </a:p>
        </p:txBody>
      </p:sp>
      <p:sp>
        <p:nvSpPr>
          <p:cNvPr id="6" name="Rectangle 6"/>
          <p:cNvSpPr>
            <a:spLocks noGrp="1" noChangeArrowheads="1"/>
          </p:cNvSpPr>
          <p:nvPr>
            <p:ph type="sldNum" sz="quarter" idx="12"/>
          </p:nvPr>
        </p:nvSpPr>
        <p:spPr>
          <a:xfrm>
            <a:off x="6553200" y="6248400"/>
            <a:ext cx="1905000" cy="457200"/>
          </a:xfrm>
        </p:spPr>
        <p:txBody>
          <a:bodyPr wrap="square" numCol="1" anchor="t" anchorCtr="0" compatLnSpc="1">
            <a:prstTxWarp prst="textNoShape">
              <a:avLst/>
            </a:prstTxWarp>
          </a:bodyPr>
          <a:lstStyle>
            <a:lvl1pPr>
              <a:defRPr/>
            </a:lvl1pPr>
          </a:lstStyle>
          <a:p>
            <a:pPr>
              <a:defRPr/>
            </a:pPr>
            <a:fld id="{3F9D0DAE-487F-4AE6-AE8E-EEEA38F0FD0A}" type="slidenum">
              <a:rPr lang="en-AU"/>
              <a:pPr>
                <a:defRPr/>
              </a:pPr>
              <a:t>‹#›</a:t>
            </a:fld>
            <a:endParaRPr lang="en-AU"/>
          </a:p>
        </p:txBody>
      </p:sp>
    </p:spTree>
    <p:extLst>
      <p:ext uri="{BB962C8B-B14F-4D97-AF65-F5344CB8AC3E}">
        <p14:creationId xmlns:p14="http://schemas.microsoft.com/office/powerpoint/2010/main" val="322314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Soil Foodweb International</a:t>
            </a:r>
            <a:endParaRPr lang="en-US" dirty="0" smtClean="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887114-31FD-4FCF-9CEF-B846590DAE14}"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887114-31FD-4FCF-9CEF-B846590DAE14}" type="datetimeFigureOut">
              <a:rPr lang="en-US" smtClean="0"/>
              <a:pPr/>
              <a:t>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887114-31FD-4FCF-9CEF-B846590DAE14}"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887114-31FD-4FCF-9CEF-B846590DAE14}" type="datetimeFigureOut">
              <a:rPr lang="en-US" smtClean="0"/>
              <a:pPr/>
              <a:t>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887114-31FD-4FCF-9CEF-B846590DAE14}" type="datetimeFigureOut">
              <a:rPr lang="en-US" smtClean="0"/>
              <a:pPr/>
              <a:t>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87114-31FD-4FCF-9CEF-B846590DAE14}" type="datetimeFigureOut">
              <a:rPr lang="en-US" smtClean="0"/>
              <a:pPr/>
              <a:t>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887114-31FD-4FCF-9CEF-B846590DAE14}" type="datetimeFigureOut">
              <a:rPr lang="en-US" smtClean="0"/>
              <a:pPr/>
              <a:t>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37CB68-263D-4F3F-8D6B-027FA00478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Soil </a:t>
            </a:r>
            <a:r>
              <a:rPr lang="en-US" dirty="0" err="1" smtClean="0"/>
              <a:t>Foodweb</a:t>
            </a:r>
            <a:r>
              <a:rPr lang="en-US" dirty="0" smtClean="0"/>
              <a:t> International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7CB68-263D-4F3F-8D6B-027FA00478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Microsoft_Excel_97-2003_Worksheet2.xls"/></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Microsoft_Excel_97-2003_Worksheet3.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mailto:soilfoodweb@aol.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1347788" y="4427538"/>
            <a:ext cx="4837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1pPr>
            <a:lvl2pPr marL="742950" indent="-28575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2pPr>
            <a:lvl3pPr marL="11430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3pPr>
            <a:lvl4pPr marL="16002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4pPr>
            <a:lvl5pPr marL="20574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5pPr>
            <a:lvl6pPr marL="25146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6pPr>
            <a:lvl7pPr marL="29718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7pPr>
            <a:lvl8pPr marL="34290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8pPr>
            <a:lvl9pPr marL="38862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9pPr>
          </a:lstStyle>
          <a:p>
            <a:pPr algn="l">
              <a:buClr>
                <a:srgbClr val="000000"/>
              </a:buClr>
              <a:buSzPct val="100000"/>
              <a:buFont typeface="Times New Roman" panose="02020603050405020304" pitchFamily="18" charset="0"/>
              <a:buNone/>
            </a:pPr>
            <a:endParaRPr lang="en-US" sz="30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099" name="TextBox 4"/>
          <p:cNvSpPr txBox="1">
            <a:spLocks noChangeArrowheads="1"/>
          </p:cNvSpPr>
          <p:nvPr/>
        </p:nvSpPr>
        <p:spPr bwMode="auto">
          <a:xfrm>
            <a:off x="14468" y="0"/>
            <a:ext cx="9144000" cy="2277547"/>
          </a:xfrm>
          <a:prstGeom prst="rect">
            <a:avLst/>
          </a:prstGeom>
          <a:solidFill>
            <a:schemeClr val="accent6"/>
          </a:solidFill>
          <a:ln>
            <a:noFill/>
          </a:ln>
          <a:extLst/>
        </p:spPr>
        <p:txBody>
          <a:bodyPr>
            <a:spAutoFit/>
          </a:bodyPr>
          <a:lstStyle>
            <a:lvl1pPr algn="ctr" defTabSz="457200">
              <a:defRPr sz="2400">
                <a:solidFill>
                  <a:schemeClr val="tx1"/>
                </a:solidFill>
                <a:latin typeface="Arial Unicode MS" panose="020B0604020202020204" pitchFamily="34" charset="-128"/>
              </a:defRPr>
            </a:lvl1pPr>
            <a:lvl2pPr marL="742950" indent="-285750" algn="ctr" defTabSz="457200">
              <a:defRPr sz="2400">
                <a:solidFill>
                  <a:schemeClr val="tx1"/>
                </a:solidFill>
                <a:latin typeface="Arial Unicode MS" panose="020B0604020202020204" pitchFamily="34" charset="-128"/>
              </a:defRPr>
            </a:lvl2pPr>
            <a:lvl3pPr marL="1143000" indent="-228600" algn="ctr" defTabSz="457200">
              <a:defRPr sz="2400">
                <a:solidFill>
                  <a:schemeClr val="tx1"/>
                </a:solidFill>
                <a:latin typeface="Arial Unicode MS" panose="020B0604020202020204" pitchFamily="34" charset="-128"/>
              </a:defRPr>
            </a:lvl3pPr>
            <a:lvl4pPr marL="1600200" indent="-228600" algn="ctr" defTabSz="457200">
              <a:defRPr sz="2400">
                <a:solidFill>
                  <a:schemeClr val="tx1"/>
                </a:solidFill>
                <a:latin typeface="Arial Unicode MS" panose="020B0604020202020204" pitchFamily="34" charset="-128"/>
              </a:defRPr>
            </a:lvl4pPr>
            <a:lvl5pPr marL="2057400" indent="-228600" algn="ctr" defTabSz="457200">
              <a:defRPr sz="2400">
                <a:solidFill>
                  <a:schemeClr val="tx1"/>
                </a:solidFill>
                <a:latin typeface="Arial Unicode MS" panose="020B0604020202020204" pitchFamily="34" charset="-128"/>
              </a:defRPr>
            </a:lvl5pPr>
            <a:lvl6pPr marL="25146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9pPr>
          </a:lstStyle>
          <a:p>
            <a:pPr>
              <a:buClr>
                <a:srgbClr val="000000"/>
              </a:buClr>
              <a:buSzPct val="100000"/>
              <a:buFont typeface="Times New Roman" panose="02020603050405020304" pitchFamily="18" charset="0"/>
              <a:buNone/>
            </a:pPr>
            <a:endParaRPr lang="en-US" sz="4400" b="1" dirty="0" smtClean="0">
              <a:latin typeface="Arial" panose="020B0604020202020204" pitchFamily="34" charset="0"/>
              <a:ea typeface="Arial Unicode MS" panose="020B0604020202020204" pitchFamily="34" charset="-128"/>
              <a:cs typeface="Arial Unicode MS" panose="020B0604020202020204" pitchFamily="34" charset="-128"/>
            </a:endParaRPr>
          </a:p>
          <a:p>
            <a:pPr>
              <a:buClr>
                <a:srgbClr val="000000"/>
              </a:buClr>
              <a:buSzPct val="100000"/>
              <a:buFont typeface="Times New Roman" panose="02020603050405020304" pitchFamily="18" charset="0"/>
              <a:buNone/>
            </a:pPr>
            <a:r>
              <a:rPr lang="en-US" sz="5400" b="1" dirty="0" smtClean="0">
                <a:latin typeface="Times New Roman" panose="02020603050405020304" pitchFamily="18" charset="0"/>
                <a:ea typeface="Arial Unicode MS" panose="020B0604020202020204" pitchFamily="34" charset="-128"/>
                <a:cs typeface="Times New Roman" panose="02020603050405020304" pitchFamily="18" charset="0"/>
              </a:rPr>
              <a:t>Life </a:t>
            </a:r>
            <a:r>
              <a:rPr lang="en-US" sz="5400" b="1" dirty="0">
                <a:latin typeface="Times New Roman" panose="02020603050405020304" pitchFamily="18" charset="0"/>
                <a:ea typeface="Arial Unicode MS" panose="020B0604020202020204" pitchFamily="34" charset="-128"/>
                <a:cs typeface="Times New Roman" panose="02020603050405020304" pitchFamily="18" charset="0"/>
              </a:rPr>
              <a:t>in the </a:t>
            </a:r>
            <a:r>
              <a:rPr lang="en-US" sz="5400" b="1" dirty="0" smtClean="0">
                <a:latin typeface="Times New Roman" panose="02020603050405020304" pitchFamily="18" charset="0"/>
                <a:ea typeface="Arial Unicode MS" panose="020B0604020202020204" pitchFamily="34" charset="-128"/>
                <a:cs typeface="Times New Roman" panose="02020603050405020304" pitchFamily="18" charset="0"/>
              </a:rPr>
              <a:t>Soil</a:t>
            </a:r>
          </a:p>
          <a:p>
            <a:pPr>
              <a:buClr>
                <a:srgbClr val="000000"/>
              </a:buClr>
              <a:buSzPct val="100000"/>
              <a:buFont typeface="Times New Roman" panose="02020603050405020304" pitchFamily="18" charset="0"/>
              <a:buNone/>
            </a:pPr>
            <a:endParaRPr lang="en-US" sz="4400" b="1" dirty="0">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4100" name="TextBox 5"/>
          <p:cNvSpPr txBox="1">
            <a:spLocks noChangeArrowheads="1"/>
          </p:cNvSpPr>
          <p:nvPr/>
        </p:nvSpPr>
        <p:spPr bwMode="auto">
          <a:xfrm>
            <a:off x="-19291" y="3200400"/>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defTabSz="457200">
              <a:defRPr sz="2400">
                <a:solidFill>
                  <a:schemeClr val="tx1"/>
                </a:solidFill>
                <a:latin typeface="Arial Unicode MS" panose="020B0604020202020204" pitchFamily="34" charset="-128"/>
              </a:defRPr>
            </a:lvl1pPr>
            <a:lvl2pPr marL="742950" indent="-285750" algn="ctr" defTabSz="457200">
              <a:defRPr sz="2400">
                <a:solidFill>
                  <a:schemeClr val="tx1"/>
                </a:solidFill>
                <a:latin typeface="Arial Unicode MS" panose="020B0604020202020204" pitchFamily="34" charset="-128"/>
              </a:defRPr>
            </a:lvl2pPr>
            <a:lvl3pPr marL="1143000" indent="-228600" algn="ctr" defTabSz="457200">
              <a:defRPr sz="2400">
                <a:solidFill>
                  <a:schemeClr val="tx1"/>
                </a:solidFill>
                <a:latin typeface="Arial Unicode MS" panose="020B0604020202020204" pitchFamily="34" charset="-128"/>
              </a:defRPr>
            </a:lvl3pPr>
            <a:lvl4pPr marL="1600200" indent="-228600" algn="ctr" defTabSz="457200">
              <a:defRPr sz="2400">
                <a:solidFill>
                  <a:schemeClr val="tx1"/>
                </a:solidFill>
                <a:latin typeface="Arial Unicode MS" panose="020B0604020202020204" pitchFamily="34" charset="-128"/>
              </a:defRPr>
            </a:lvl4pPr>
            <a:lvl5pPr marL="2057400" indent="-228600" algn="ctr" defTabSz="457200">
              <a:defRPr sz="2400">
                <a:solidFill>
                  <a:schemeClr val="tx1"/>
                </a:solidFill>
                <a:latin typeface="Arial Unicode MS" panose="020B0604020202020204" pitchFamily="34" charset="-128"/>
              </a:defRPr>
            </a:lvl5pPr>
            <a:lvl6pPr marL="25146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defTabSz="457200" eaLnBrk="0" fontAlgn="base" hangingPunct="0">
              <a:spcBef>
                <a:spcPct val="0"/>
              </a:spcBef>
              <a:spcAft>
                <a:spcPct val="0"/>
              </a:spcAft>
              <a:defRPr sz="2400">
                <a:solidFill>
                  <a:schemeClr val="tx1"/>
                </a:solidFill>
                <a:latin typeface="Arial Unicode MS" panose="020B0604020202020204" pitchFamily="34" charset="-128"/>
              </a:defRPr>
            </a:lvl9pPr>
          </a:lstStyle>
          <a:p>
            <a:pPr>
              <a:buClr>
                <a:srgbClr val="000000"/>
              </a:buClr>
              <a:buSzPct val="100000"/>
              <a:buFont typeface="Times New Roman" panose="02020603050405020304" pitchFamily="18" charset="0"/>
              <a:buNone/>
            </a:pPr>
            <a:r>
              <a:rPr lang="en-US" sz="3600" b="1" dirty="0">
                <a:latin typeface="Times New Roman" panose="02020603050405020304" pitchFamily="18" charset="0"/>
                <a:ea typeface="Arial Unicode MS" panose="020B0604020202020204" pitchFamily="34" charset="-128"/>
                <a:cs typeface="Times New Roman" panose="02020603050405020304" pitchFamily="18" charset="0"/>
              </a:rPr>
              <a:t>Elaine Ingham, B.A., M.S., Ph.D</a:t>
            </a:r>
            <a:r>
              <a:rPr lang="en-US" sz="3600" b="1" dirty="0" smtClean="0">
                <a:latin typeface="Times New Roman" panose="02020603050405020304" pitchFamily="18" charset="0"/>
                <a:ea typeface="Arial Unicode MS" panose="020B0604020202020204" pitchFamily="34" charset="-128"/>
                <a:cs typeface="Times New Roman" panose="02020603050405020304" pitchFamily="18" charset="0"/>
              </a:rPr>
              <a:t>.</a:t>
            </a:r>
          </a:p>
          <a:p>
            <a:pPr>
              <a:buClr>
                <a:srgbClr val="000000"/>
              </a:buClr>
              <a:buSzPct val="100000"/>
              <a:buFont typeface="Times New Roman" panose="02020603050405020304" pitchFamily="18" charset="0"/>
              <a:buNone/>
            </a:pPr>
            <a:endParaRPr lang="en-US" sz="3600" dirty="0">
              <a:latin typeface="Times New Roman" panose="02020603050405020304" pitchFamily="18" charset="0"/>
              <a:ea typeface="Arial Unicode MS" panose="020B0604020202020204" pitchFamily="34" charset="-128"/>
              <a:cs typeface="Times New Roman" panose="02020603050405020304" pitchFamily="18" charset="0"/>
            </a:endParaRPr>
          </a:p>
          <a:p>
            <a:pPr>
              <a:buClr>
                <a:srgbClr val="000000"/>
              </a:buClr>
              <a:buSzPct val="100000"/>
              <a:buFont typeface="Times New Roman" panose="02020603050405020304" pitchFamily="18" charset="0"/>
              <a:buNone/>
            </a:pPr>
            <a:r>
              <a:rPr lang="en-US" sz="3600" b="1" dirty="0" smtClean="0">
                <a:latin typeface="Times New Roman" panose="02020603050405020304" pitchFamily="18" charset="0"/>
                <a:ea typeface="Arial Unicode MS" panose="020B0604020202020204" pitchFamily="34" charset="-128"/>
                <a:cs typeface="Times New Roman" panose="02020603050405020304" pitchFamily="18" charset="0"/>
              </a:rPr>
              <a:t>President, Soil </a:t>
            </a:r>
            <a:r>
              <a:rPr lang="en-US" sz="3600" b="1" dirty="0" err="1" smtClean="0">
                <a:latin typeface="Times New Roman" panose="02020603050405020304" pitchFamily="18" charset="0"/>
                <a:ea typeface="Arial Unicode MS" panose="020B0604020202020204" pitchFamily="34" charset="-128"/>
                <a:cs typeface="Times New Roman" panose="02020603050405020304" pitchFamily="18" charset="0"/>
              </a:rPr>
              <a:t>Foodweb</a:t>
            </a:r>
            <a:r>
              <a:rPr lang="en-US" sz="3600" b="1" dirty="0" smtClean="0">
                <a:latin typeface="Times New Roman" panose="02020603050405020304" pitchFamily="18" charset="0"/>
                <a:ea typeface="Arial Unicode MS" panose="020B0604020202020204" pitchFamily="34" charset="-128"/>
                <a:cs typeface="Times New Roman" panose="02020603050405020304" pitchFamily="18" charset="0"/>
              </a:rPr>
              <a:t> Inc.</a:t>
            </a:r>
          </a:p>
          <a:p>
            <a:pPr>
              <a:buClr>
                <a:srgbClr val="000000"/>
              </a:buClr>
              <a:buSzPct val="100000"/>
              <a:buFont typeface="Times New Roman" panose="02020603050405020304" pitchFamily="18" charset="0"/>
              <a:buNone/>
            </a:pPr>
            <a:endParaRPr lang="en-US" sz="3600" b="1" dirty="0">
              <a:latin typeface="Times New Roman" panose="02020603050405020304" pitchFamily="18" charset="0"/>
              <a:ea typeface="Arial Unicode MS" panose="020B0604020202020204" pitchFamily="34" charset="-128"/>
              <a:cs typeface="Times New Roman" panose="02020603050405020304" pitchFamily="18" charset="0"/>
            </a:endParaRPr>
          </a:p>
          <a:p>
            <a:pPr>
              <a:buClr>
                <a:srgbClr val="000000"/>
              </a:buClr>
              <a:buSzPct val="100000"/>
              <a:buFont typeface="Times New Roman" panose="02020603050405020304" pitchFamily="18" charset="0"/>
              <a:buNone/>
            </a:pPr>
            <a:r>
              <a:rPr lang="en-US" sz="3600" b="1" dirty="0" smtClean="0">
                <a:latin typeface="Times New Roman" panose="02020603050405020304" pitchFamily="18" charset="0"/>
                <a:ea typeface="Arial Unicode MS" panose="020B0604020202020204" pitchFamily="34" charset="-128"/>
                <a:cs typeface="Times New Roman" panose="02020603050405020304" pitchFamily="18" charset="0"/>
              </a:rPr>
              <a:t>soilfoodweb@aol.com</a:t>
            </a:r>
            <a:endParaRPr lang="en-US" sz="3600" b="1" dirty="0">
              <a:latin typeface="Times New Roman" panose="02020603050405020304" pitchFamily="18" charset="0"/>
              <a:ea typeface="Arial Unicode MS" panose="020B0604020202020204" pitchFamily="34" charset="-128"/>
              <a:cs typeface="Times New Roman" panose="02020603050405020304" pitchFamily="18" charset="0"/>
            </a:endParaRPr>
          </a:p>
        </p:txBody>
      </p:sp>
    </p:spTree>
    <p:extLst>
      <p:ext uri="{BB962C8B-B14F-4D97-AF65-F5344CB8AC3E}">
        <p14:creationId xmlns:p14="http://schemas.microsoft.com/office/powerpoint/2010/main" val="17832728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nematode rogues gallery-5 Predator2.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TextBox 2"/>
          <p:cNvSpPr txBox="1">
            <a:spLocks noChangeArrowheads="1"/>
          </p:cNvSpPr>
          <p:nvPr/>
        </p:nvSpPr>
        <p:spPr bwMode="auto">
          <a:xfrm>
            <a:off x="1981200" y="3995678"/>
            <a:ext cx="6934200" cy="2862322"/>
          </a:xfrm>
          <a:prstGeom prst="rect">
            <a:avLst/>
          </a:prstGeom>
          <a:noFill/>
          <a:ln w="9525">
            <a:noFill/>
            <a:miter lim="800000"/>
            <a:headEnd/>
            <a:tailEnd/>
          </a:ln>
        </p:spPr>
        <p:txBody>
          <a:bodyPr wrap="square">
            <a:spAutoFit/>
          </a:bodyPr>
          <a:lstStyle/>
          <a:p>
            <a:pPr eaLnBrk="1" hangingPunct="1"/>
            <a:r>
              <a:rPr lang="en-US" sz="3600" b="1" dirty="0">
                <a:solidFill>
                  <a:schemeClr val="bg1"/>
                </a:solidFill>
                <a:latin typeface="Times New Roman" panose="02020603050405020304" pitchFamily="18" charset="0"/>
                <a:cs typeface="Times New Roman" panose="02020603050405020304" pitchFamily="18" charset="0"/>
              </a:rPr>
              <a:t>I eat aerobic bacteria and </a:t>
            </a:r>
            <a:r>
              <a:rPr lang="en-US" sz="3600" b="1" dirty="0" smtClean="0">
                <a:solidFill>
                  <a:schemeClr val="bg1"/>
                </a:solidFill>
                <a:latin typeface="Times New Roman" panose="02020603050405020304" pitchFamily="18" charset="0"/>
                <a:cs typeface="Times New Roman" panose="02020603050405020304" pitchFamily="18" charset="0"/>
              </a:rPr>
              <a:t>don’t like  </a:t>
            </a:r>
            <a:r>
              <a:rPr lang="en-US" sz="3600" b="1" dirty="0">
                <a:solidFill>
                  <a:schemeClr val="bg1"/>
                </a:solidFill>
                <a:latin typeface="Times New Roman" panose="02020603050405020304" pitchFamily="18" charset="0"/>
                <a:cs typeface="Times New Roman" panose="02020603050405020304" pitchFamily="18" charset="0"/>
              </a:rPr>
              <a:t>bad-tasting anaerobic bacteria at all.  </a:t>
            </a:r>
            <a:r>
              <a:rPr lang="en-US" sz="3600" b="1" dirty="0" smtClean="0">
                <a:solidFill>
                  <a:schemeClr val="bg1"/>
                </a:solidFill>
                <a:latin typeface="Times New Roman" panose="02020603050405020304" pitchFamily="18" charset="0"/>
                <a:cs typeface="Times New Roman" panose="02020603050405020304" pitchFamily="18" charset="0"/>
              </a:rPr>
              <a:t> My </a:t>
            </a:r>
            <a:r>
              <a:rPr lang="en-US" sz="3600" b="1" dirty="0">
                <a:solidFill>
                  <a:schemeClr val="bg1"/>
                </a:solidFill>
                <a:latin typeface="Times New Roman" panose="02020603050405020304" pitchFamily="18" charset="0"/>
                <a:cs typeface="Times New Roman" panose="02020603050405020304" pitchFamily="18" charset="0"/>
              </a:rPr>
              <a:t>job is to turn </a:t>
            </a:r>
            <a:r>
              <a:rPr lang="en-US" sz="3600" b="1" dirty="0" smtClean="0">
                <a:solidFill>
                  <a:schemeClr val="bg1"/>
                </a:solidFill>
                <a:latin typeface="Times New Roman" panose="02020603050405020304" pitchFamily="18" charset="0"/>
                <a:cs typeface="Times New Roman" panose="02020603050405020304" pitchFamily="18" charset="0"/>
              </a:rPr>
              <a:t>nutrients </a:t>
            </a:r>
            <a:r>
              <a:rPr lang="en-US" sz="3600" b="1" dirty="0">
                <a:solidFill>
                  <a:schemeClr val="bg1"/>
                </a:solidFill>
                <a:latin typeface="Times New Roman" panose="02020603050405020304" pitchFamily="18" charset="0"/>
                <a:cs typeface="Times New Roman" panose="02020603050405020304" pitchFamily="18" charset="0"/>
              </a:rPr>
              <a:t>in bacteria into plant-available forms.  </a:t>
            </a:r>
          </a:p>
        </p:txBody>
      </p:sp>
      <p:sp>
        <p:nvSpPr>
          <p:cNvPr id="4" name="TextBox 3"/>
          <p:cNvSpPr txBox="1"/>
          <p:nvPr/>
        </p:nvSpPr>
        <p:spPr>
          <a:xfrm>
            <a:off x="3048000" y="685800"/>
            <a:ext cx="5181600" cy="641350"/>
          </a:xfrm>
          <a:prstGeom prst="rect">
            <a:avLst/>
          </a:prstGeom>
          <a:solidFill>
            <a:schemeClr val="accent6"/>
          </a:solidFill>
        </p:spPr>
        <p:txBody>
          <a:bodyPr>
            <a:spAutoFit/>
          </a:bodyPr>
          <a:lstStyle/>
          <a:p>
            <a:pPr eaLnBrk="1" hangingPunct="1">
              <a:defRPr/>
            </a:pPr>
            <a:r>
              <a:rPr lang="en-US" sz="3600" b="1" dirty="0">
                <a:solidFill>
                  <a:schemeClr val="bg1"/>
                </a:solidFill>
                <a:latin typeface="Times New Roman" panose="02020603050405020304" pitchFamily="18" charset="0"/>
                <a:cs typeface="Times New Roman" panose="02020603050405020304" pitchFamily="18" charset="0"/>
              </a:rPr>
              <a:t>Who is in the soil?</a:t>
            </a:r>
          </a:p>
        </p:txBody>
      </p:sp>
      <p:sp>
        <p:nvSpPr>
          <p:cNvPr id="17413" name="TextBox 4"/>
          <p:cNvSpPr txBox="1">
            <a:spLocks noChangeArrowheads="1"/>
          </p:cNvSpPr>
          <p:nvPr/>
        </p:nvSpPr>
        <p:spPr bwMode="auto">
          <a:xfrm>
            <a:off x="4953000" y="1943925"/>
            <a:ext cx="4191000" cy="1754326"/>
          </a:xfrm>
          <a:prstGeom prst="rect">
            <a:avLst/>
          </a:prstGeom>
          <a:noFill/>
          <a:ln w="9525">
            <a:noFill/>
            <a:miter lim="800000"/>
            <a:headEnd/>
            <a:tailEnd/>
          </a:ln>
        </p:spPr>
        <p:txBody>
          <a:bodyPr wrap="square">
            <a:spAutoFit/>
          </a:bodyPr>
          <a:lstStyle/>
          <a:p>
            <a:pPr eaLnBrk="1" hangingPunct="1"/>
            <a:r>
              <a:rPr lang="en-US" sz="3600" b="1" dirty="0">
                <a:solidFill>
                  <a:schemeClr val="bg1"/>
                </a:solidFill>
                <a:latin typeface="Times New Roman" panose="02020603050405020304" pitchFamily="18" charset="0"/>
                <a:ea typeface="Arial Unicode MS" pitchFamily="34" charset="-128"/>
                <a:cs typeface="Times New Roman" panose="02020603050405020304" pitchFamily="18" charset="0"/>
              </a:rPr>
              <a:t>Hi!  I’m </a:t>
            </a:r>
            <a:r>
              <a:rPr lang="en-US" sz="3600" b="1" dirty="0" err="1">
                <a:solidFill>
                  <a:schemeClr val="bg1"/>
                </a:solidFill>
                <a:latin typeface="Times New Roman" panose="02020603050405020304" pitchFamily="18" charset="0"/>
                <a:ea typeface="Arial Unicode MS" pitchFamily="34" charset="-128"/>
                <a:cs typeface="Times New Roman" panose="02020603050405020304" pitchFamily="18" charset="0"/>
              </a:rPr>
              <a:t>Alaimus</a:t>
            </a:r>
            <a:r>
              <a:rPr lang="en-US" sz="3600" b="1" dirty="0">
                <a:solidFill>
                  <a:schemeClr val="bg1"/>
                </a:solidFill>
                <a:latin typeface="Times New Roman" panose="02020603050405020304" pitchFamily="18" charset="0"/>
                <a:cs typeface="Times New Roman" panose="02020603050405020304" pitchFamily="18" charset="0"/>
              </a:rPr>
              <a:t>! </a:t>
            </a:r>
          </a:p>
          <a:p>
            <a:pPr eaLnBrk="1" hangingPunct="1"/>
            <a:r>
              <a:rPr lang="en-US" sz="3600" b="1" dirty="0">
                <a:solidFill>
                  <a:schemeClr val="bg1"/>
                </a:solidFill>
                <a:latin typeface="Times New Roman" panose="02020603050405020304" pitchFamily="18" charset="0"/>
                <a:cs typeface="Times New Roman" panose="02020603050405020304" pitchFamily="18" charset="0"/>
              </a:rPr>
              <a:t>I’m from the town of Vegetable Roots!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iliate w long cillia.jpg"/>
          <p:cNvPicPr>
            <a:picLocks noGrp="1" noChangeAspect="1"/>
          </p:cNvPicPr>
          <p:nvPr isPhoto="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TextBox 2"/>
          <p:cNvSpPr txBox="1">
            <a:spLocks noChangeArrowheads="1"/>
          </p:cNvSpPr>
          <p:nvPr/>
        </p:nvSpPr>
        <p:spPr bwMode="auto">
          <a:xfrm>
            <a:off x="0" y="0"/>
            <a:ext cx="9144000" cy="646113"/>
          </a:xfrm>
          <a:prstGeom prst="rect">
            <a:avLst/>
          </a:prstGeom>
          <a:noFill/>
          <a:ln w="9525">
            <a:noFill/>
            <a:miter lim="800000"/>
            <a:headEnd/>
            <a:tailEnd/>
          </a:ln>
        </p:spPr>
        <p:txBody>
          <a:bodyPr>
            <a:spAutoFit/>
          </a:bodyPr>
          <a:lstStyle/>
          <a:p>
            <a:pPr algn="l" eaLnBrk="1" hangingPunct="1"/>
            <a:r>
              <a:rPr lang="en-US" sz="3600" b="1">
                <a:solidFill>
                  <a:schemeClr val="bg1"/>
                </a:solidFill>
                <a:latin typeface="Times New Roman" pitchFamily="18" charset="0"/>
              </a:rPr>
              <a:t> </a:t>
            </a:r>
          </a:p>
        </p:txBody>
      </p:sp>
      <p:sp>
        <p:nvSpPr>
          <p:cNvPr id="18436" name="TextBox 3"/>
          <p:cNvSpPr txBox="1">
            <a:spLocks noChangeArrowheads="1"/>
          </p:cNvSpPr>
          <p:nvPr/>
        </p:nvSpPr>
        <p:spPr bwMode="auto">
          <a:xfrm>
            <a:off x="5943600" y="5943600"/>
            <a:ext cx="2362200" cy="396875"/>
          </a:xfrm>
          <a:prstGeom prst="rect">
            <a:avLst/>
          </a:prstGeom>
          <a:noFill/>
          <a:ln w="9525">
            <a:noFill/>
            <a:miter lim="800000"/>
            <a:headEnd/>
            <a:tailEnd/>
          </a:ln>
        </p:spPr>
        <p:txBody>
          <a:bodyPr>
            <a:spAutoFit/>
          </a:bodyPr>
          <a:lstStyle/>
          <a:p>
            <a:pPr algn="l" eaLnBrk="1" hangingPunct="1"/>
            <a:r>
              <a:rPr lang="en-US" sz="2000" b="1">
                <a:solidFill>
                  <a:schemeClr val="bg1"/>
                </a:solidFill>
              </a:rPr>
              <a:t>400X Total Mag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1735fungalmat"/>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7651" name="Text Box 3"/>
          <p:cNvSpPr txBox="1">
            <a:spLocks noChangeArrowheads="1"/>
          </p:cNvSpPr>
          <p:nvPr/>
        </p:nvSpPr>
        <p:spPr bwMode="auto">
          <a:xfrm>
            <a:off x="457200" y="6172200"/>
            <a:ext cx="7924800" cy="457200"/>
          </a:xfrm>
          <a:prstGeom prst="rect">
            <a:avLst/>
          </a:prstGeom>
          <a:noFill/>
          <a:ln w="9525">
            <a:noFill/>
            <a:miter lim="800000"/>
            <a:headEnd/>
            <a:tailEnd/>
          </a:ln>
        </p:spPr>
        <p:txBody>
          <a:bodyPr>
            <a:spAutoFit/>
          </a:bodyPr>
          <a:lstStyle/>
          <a:p>
            <a:pPr algn="l" eaLnBrk="1" hangingPunct="1">
              <a:spcBef>
                <a:spcPct val="50000"/>
              </a:spcBef>
            </a:pPr>
            <a:endParaRPr lang="en-US">
              <a:latin typeface="Times New Roman" pitchFamily="18" charset="0"/>
            </a:endParaRPr>
          </a:p>
        </p:txBody>
      </p:sp>
      <p:sp>
        <p:nvSpPr>
          <p:cNvPr id="27652" name="Text Box 4"/>
          <p:cNvSpPr txBox="1">
            <a:spLocks noChangeArrowheads="1"/>
          </p:cNvSpPr>
          <p:nvPr/>
        </p:nvSpPr>
        <p:spPr bwMode="auto">
          <a:xfrm>
            <a:off x="0" y="6035675"/>
            <a:ext cx="9144000" cy="523875"/>
          </a:xfrm>
          <a:prstGeom prst="rect">
            <a:avLst/>
          </a:prstGeom>
          <a:solidFill>
            <a:schemeClr val="bg1"/>
          </a:solidFill>
          <a:ln w="9525">
            <a:noFill/>
            <a:miter lim="800000"/>
            <a:headEnd/>
            <a:tailEnd/>
          </a:ln>
        </p:spPr>
        <p:txBody>
          <a:bodyPr>
            <a:spAutoFit/>
          </a:bodyPr>
          <a:lstStyle/>
          <a:p>
            <a:pPr eaLnBrk="1" hangingPunct="1">
              <a:spcBef>
                <a:spcPct val="50000"/>
              </a:spcBef>
            </a:pPr>
            <a:r>
              <a:rPr lang="en-US" sz="2800" b="1" dirty="0">
                <a:latin typeface="Times New Roman" panose="02020603050405020304" pitchFamily="18" charset="0"/>
                <a:cs typeface="Times New Roman" panose="02020603050405020304" pitchFamily="18" charset="0"/>
              </a:rPr>
              <a:t>Bacteria, fungi, humus, aggregates: microscope view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495800"/>
            <a:ext cx="9144000" cy="2133600"/>
          </a:xfrm>
        </p:spPr>
        <p:txBody>
          <a:bodyPr rtlCol="0">
            <a:normAutofit/>
          </a:bodyPr>
          <a:lstStyle/>
          <a:p>
            <a:pPr algn="l" eaLnBrk="1" fontAlgn="auto" hangingPunct="1">
              <a:spcAft>
                <a:spcPts val="0"/>
              </a:spcAft>
              <a:buFont typeface="Arial" pitchFamily="34" charset="0"/>
              <a:buNone/>
              <a:defRPr/>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Bacteria …A few Fungi……Balanced ……..More Fungi…… Fungi</a:t>
            </a:r>
          </a:p>
          <a:p>
            <a:pPr algn="l" eaLnBrk="1" fontAlgn="auto" hangingPunct="1">
              <a:spcAft>
                <a:spcPts val="0"/>
              </a:spcAft>
              <a:buFont typeface="Arial" pitchFamily="34" charset="0"/>
              <a:buNone/>
              <a:defRPr/>
            </a:pPr>
            <a:endParaRPr lang="en-US" sz="14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eaLnBrk="1" fontAlgn="auto" hangingPunct="1">
              <a:spcAft>
                <a:spcPts val="0"/>
              </a:spcAft>
              <a:buFont typeface="Arial" pitchFamily="34" charset="0"/>
              <a:buNone/>
              <a:defRPr/>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Bacteria: 10 µg      100 µg     500        600 µg         500 µg         700 µg</a:t>
            </a:r>
          </a:p>
          <a:p>
            <a:pPr algn="l" eaLnBrk="1" fontAlgn="auto" hangingPunct="1">
              <a:spcAft>
                <a:spcPts val="0"/>
              </a:spcAft>
              <a:buFont typeface="Arial" pitchFamily="34" charset="0"/>
              <a:buNone/>
              <a:defRPr/>
            </a:pPr>
            <a:r>
              <a:rPr lang="en-US" sz="2400" b="1" dirty="0" smtClean="0">
                <a:solidFill>
                  <a:schemeClr val="tx1">
                    <a:lumMod val="95000"/>
                    <a:lumOff val="5000"/>
                  </a:schemeClr>
                </a:solidFill>
                <a:latin typeface="Times New Roman" panose="02020603050405020304" pitchFamily="18" charset="0"/>
                <a:cs typeface="Times New Roman" panose="02020603050405020304" pitchFamily="18" charset="0"/>
              </a:rPr>
              <a:t>Fungi:        0 µg        10 µg     250        600 µg         800 µg       7000 µg</a:t>
            </a:r>
          </a:p>
        </p:txBody>
      </p:sp>
      <p:pic>
        <p:nvPicPr>
          <p:cNvPr id="173059" name="Picture 2" descr="C:\Documents and Settings\Administrator\My Documents\My Pictures\00lect20sucn1.gif"/>
          <p:cNvPicPr>
            <a:picLocks noChangeAspect="1" noChangeArrowheads="1"/>
          </p:cNvPicPr>
          <p:nvPr/>
        </p:nvPicPr>
        <p:blipFill>
          <a:blip r:embed="rId2" cstate="print"/>
          <a:srcRect/>
          <a:stretch>
            <a:fillRect/>
          </a:stretch>
        </p:blipFill>
        <p:spPr bwMode="auto">
          <a:xfrm>
            <a:off x="762000" y="0"/>
            <a:ext cx="7467600" cy="4495800"/>
          </a:xfrm>
          <a:prstGeom prst="rect">
            <a:avLst/>
          </a:prstGeom>
          <a:noFill/>
          <a:ln w="9525">
            <a:noFill/>
            <a:miter lim="800000"/>
            <a:headEnd/>
            <a:tailEnd/>
          </a:ln>
        </p:spPr>
      </p:pic>
      <p:sp>
        <p:nvSpPr>
          <p:cNvPr id="173060" name="TextBox 4"/>
          <p:cNvSpPr txBox="1">
            <a:spLocks noChangeArrowheads="1"/>
          </p:cNvSpPr>
          <p:nvPr/>
        </p:nvSpPr>
        <p:spPr bwMode="auto">
          <a:xfrm>
            <a:off x="0" y="0"/>
            <a:ext cx="3962400" cy="1570038"/>
          </a:xfrm>
          <a:prstGeom prst="rect">
            <a:avLst/>
          </a:prstGeom>
          <a:noFill/>
          <a:ln w="9525">
            <a:noFill/>
            <a:miter lim="800000"/>
            <a:headEnd/>
            <a:tailEnd/>
          </a:ln>
        </p:spPr>
        <p:txBody>
          <a:bodyPr>
            <a:spAutoFit/>
          </a:bodyPr>
          <a:lstStyle/>
          <a:p>
            <a:r>
              <a:rPr lang="en-US" sz="3200" b="1" dirty="0">
                <a:solidFill>
                  <a:srgbClr val="0066FF"/>
                </a:solidFill>
                <a:latin typeface="Times New Roman" panose="02020603050405020304" pitchFamily="18" charset="0"/>
                <a:cs typeface="Times New Roman" panose="02020603050405020304" pitchFamily="18" charset="0"/>
              </a:rPr>
              <a:t>Soil biological succession causes plant succession</a:t>
            </a:r>
            <a:endParaRPr lang="en-US" sz="3200" dirty="0">
              <a:solidFill>
                <a:srgbClr val="0066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361727"/>
            <a:ext cx="9144000" cy="2209800"/>
          </a:xfrm>
        </p:spPr>
        <p:txBody>
          <a:bodyPr rtlCol="0">
            <a:normAutofit lnSpcReduction="10000"/>
          </a:bodyPr>
          <a:lstStyle/>
          <a:p>
            <a:pPr algn="l" eaLnBrk="1" fontAlgn="auto" hangingPunct="1">
              <a:spcAft>
                <a:spcPts val="0"/>
              </a:spcAft>
              <a:buFont typeface="Arial" pitchFamily="34" charset="0"/>
              <a:buNone/>
              <a:defRPr/>
            </a:pPr>
            <a:r>
              <a:rPr lang="en-US" sz="2800" dirty="0" smtClean="0">
                <a:solidFill>
                  <a:schemeClr val="tx1">
                    <a:lumMod val="95000"/>
                    <a:lumOff val="5000"/>
                  </a:schemeClr>
                </a:solidFill>
              </a:rPr>
              <a:t>                   </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NO</a:t>
            </a:r>
            <a:r>
              <a:rPr lang="en-US" sz="2800" b="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………..…...balanced………………..NH</a:t>
            </a:r>
            <a:r>
              <a:rPr lang="en-US" sz="2800" b="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4</a:t>
            </a:r>
          </a:p>
          <a:p>
            <a:pPr algn="l" eaLnBrk="1" fontAlgn="auto" hangingPunct="1">
              <a:spcAft>
                <a:spcPts val="0"/>
              </a:spcAft>
              <a:buFont typeface="Arial" pitchFamily="34" charset="0"/>
              <a:buNone/>
              <a:defRPr/>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NO</a:t>
            </a:r>
            <a:r>
              <a:rPr lang="en-US" sz="2800" b="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3</a:t>
            </a: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and NH</a:t>
            </a:r>
            <a:r>
              <a:rPr lang="en-US" sz="2800" b="1" baseline="-25000" dirty="0" smtClean="0">
                <a:solidFill>
                  <a:schemeClr val="tx1">
                    <a:lumMod val="95000"/>
                    <a:lumOff val="5000"/>
                  </a:schemeClr>
                </a:solidFill>
                <a:latin typeface="Times New Roman" panose="02020603050405020304" pitchFamily="18" charset="0"/>
                <a:cs typeface="Times New Roman" panose="02020603050405020304" pitchFamily="18" charset="0"/>
              </a:rPr>
              <a:t>4</a:t>
            </a:r>
          </a:p>
          <a:p>
            <a:pPr algn="l" eaLnBrk="1" fontAlgn="auto" hangingPunct="1">
              <a:spcAft>
                <a:spcPts val="0"/>
              </a:spcAft>
              <a:buFont typeface="Arial" pitchFamily="34" charset="0"/>
              <a:buNone/>
              <a:defRPr/>
            </a:pPr>
            <a:endParaRPr lang="en-US" sz="2400" b="1" baseline="-25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eaLnBrk="1" fontAlgn="auto" hangingPunct="1">
              <a:spcAft>
                <a:spcPts val="0"/>
              </a:spcAft>
              <a:buFont typeface="Arial" pitchFamily="34" charset="0"/>
              <a:buNone/>
              <a:defRPr/>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Protozoa.....B-f…..F-f…..Predatory…..</a:t>
            </a:r>
            <a:r>
              <a:rPr lang="en-US" sz="2800" b="1" dirty="0" err="1" smtClean="0">
                <a:solidFill>
                  <a:schemeClr val="tx1">
                    <a:lumMod val="95000"/>
                    <a:lumOff val="5000"/>
                  </a:schemeClr>
                </a:solidFill>
                <a:latin typeface="Times New Roman" panose="02020603050405020304" pitchFamily="18" charset="0"/>
                <a:cs typeface="Times New Roman" panose="02020603050405020304" pitchFamily="18" charset="0"/>
              </a:rPr>
              <a:t>Microarthropods</a:t>
            </a:r>
            <a:endPar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l" eaLnBrk="1" fontAlgn="auto" hangingPunct="1">
              <a:spcAft>
                <a:spcPts val="0"/>
              </a:spcAft>
              <a:buFont typeface="Arial" pitchFamily="34" charset="0"/>
              <a:buNone/>
              <a:defRPr/>
            </a:pPr>
            <a:r>
              <a:rPr lang="en-US" sz="2800" b="1" dirty="0" smtClean="0">
                <a:solidFill>
                  <a:schemeClr val="tx1">
                    <a:lumMod val="95000"/>
                    <a:lumOff val="5000"/>
                  </a:schemeClr>
                </a:solidFill>
                <a:latin typeface="Times New Roman" panose="02020603050405020304" pitchFamily="18" charset="0"/>
                <a:cs typeface="Times New Roman" panose="02020603050405020304" pitchFamily="18" charset="0"/>
              </a:rPr>
              <a:t>                           Nematodes</a:t>
            </a:r>
          </a:p>
        </p:txBody>
      </p:sp>
      <p:pic>
        <p:nvPicPr>
          <p:cNvPr id="174083" name="Picture 2" descr="C:\Documents and Settings\Administrator\My Documents\My Pictures\00lect20sucn2.gif"/>
          <p:cNvPicPr>
            <a:picLocks noChangeAspect="1" noChangeArrowheads="1"/>
          </p:cNvPicPr>
          <p:nvPr/>
        </p:nvPicPr>
        <p:blipFill>
          <a:blip r:embed="rId2" cstate="print"/>
          <a:srcRect/>
          <a:stretch>
            <a:fillRect/>
          </a:stretch>
        </p:blipFill>
        <p:spPr bwMode="auto">
          <a:xfrm>
            <a:off x="990600" y="304800"/>
            <a:ext cx="7162800" cy="4038600"/>
          </a:xfrm>
          <a:prstGeom prst="rect">
            <a:avLst/>
          </a:prstGeom>
          <a:noFill/>
          <a:ln w="9525">
            <a:noFill/>
            <a:miter lim="800000"/>
            <a:headEnd/>
            <a:tailEnd/>
          </a:ln>
        </p:spPr>
      </p:pic>
      <p:sp>
        <p:nvSpPr>
          <p:cNvPr id="174084" name="TextBox 4"/>
          <p:cNvSpPr txBox="1">
            <a:spLocks noChangeArrowheads="1"/>
          </p:cNvSpPr>
          <p:nvPr/>
        </p:nvSpPr>
        <p:spPr bwMode="auto">
          <a:xfrm>
            <a:off x="0" y="0"/>
            <a:ext cx="4419600" cy="1754188"/>
          </a:xfrm>
          <a:prstGeom prst="rect">
            <a:avLst/>
          </a:prstGeom>
          <a:noFill/>
          <a:ln w="9525">
            <a:noFill/>
            <a:miter lim="800000"/>
            <a:headEnd/>
            <a:tailEnd/>
          </a:ln>
        </p:spPr>
        <p:txBody>
          <a:bodyPr>
            <a:spAutoFit/>
          </a:bodyPr>
          <a:lstStyle/>
          <a:p>
            <a:r>
              <a:rPr lang="en-US" sz="3600" b="1" dirty="0">
                <a:solidFill>
                  <a:srgbClr val="0066FF"/>
                </a:solidFill>
                <a:latin typeface="Times New Roman" panose="02020603050405020304" pitchFamily="18" charset="0"/>
                <a:cs typeface="Times New Roman" panose="02020603050405020304" pitchFamily="18" charset="0"/>
              </a:rPr>
              <a:t>Forms of nutrients: </a:t>
            </a:r>
          </a:p>
          <a:p>
            <a:r>
              <a:rPr lang="en-US" sz="3600" b="1" dirty="0">
                <a:solidFill>
                  <a:srgbClr val="0066FF"/>
                </a:solidFill>
                <a:latin typeface="Times New Roman" panose="02020603050405020304" pitchFamily="18" charset="0"/>
                <a:cs typeface="Times New Roman" panose="02020603050405020304" pitchFamily="18" charset="0"/>
              </a:rPr>
              <a:t>Critical to understand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ext Box 2"/>
          <p:cNvSpPr txBox="1">
            <a:spLocks noChangeArrowheads="1"/>
          </p:cNvSpPr>
          <p:nvPr/>
        </p:nvSpPr>
        <p:spPr bwMode="auto">
          <a:xfrm>
            <a:off x="685800" y="609600"/>
            <a:ext cx="1524000" cy="1631950"/>
          </a:xfrm>
          <a:prstGeom prst="rect">
            <a:avLst/>
          </a:prstGeom>
          <a:noFill/>
          <a:ln w="9525">
            <a:noFill/>
            <a:miter lim="800000"/>
            <a:headEnd/>
            <a:tailEnd/>
          </a:ln>
        </p:spPr>
        <p:txBody>
          <a:bodyPr>
            <a:spAutoFit/>
          </a:bodyPr>
          <a:lstStyle/>
          <a:p>
            <a:pPr>
              <a:spcBef>
                <a:spcPct val="50000"/>
              </a:spcBef>
              <a:defRPr/>
            </a:pPr>
            <a:r>
              <a:rPr lang="en-US" sz="2000" b="1" dirty="0">
                <a:latin typeface="+mn-lt"/>
              </a:rPr>
              <a:t>Bare Parent</a:t>
            </a:r>
          </a:p>
          <a:p>
            <a:pPr>
              <a:spcBef>
                <a:spcPct val="50000"/>
              </a:spcBef>
              <a:defRPr/>
            </a:pPr>
            <a:r>
              <a:rPr lang="en-US" sz="2000" b="1" dirty="0">
                <a:latin typeface="+mn-lt"/>
              </a:rPr>
              <a:t>Material</a:t>
            </a:r>
          </a:p>
          <a:p>
            <a:pPr>
              <a:spcBef>
                <a:spcPct val="50000"/>
              </a:spcBef>
              <a:defRPr/>
            </a:pPr>
            <a:r>
              <a:rPr lang="en-US" sz="2000" b="1" dirty="0">
                <a:latin typeface="+mn-lt"/>
              </a:rPr>
              <a:t>100% bacterial</a:t>
            </a:r>
          </a:p>
        </p:txBody>
      </p:sp>
      <p:sp>
        <p:nvSpPr>
          <p:cNvPr id="172035" name="AutoShape 3"/>
          <p:cNvSpPr>
            <a:spLocks noChangeArrowheads="1"/>
          </p:cNvSpPr>
          <p:nvPr/>
        </p:nvSpPr>
        <p:spPr bwMode="auto">
          <a:xfrm>
            <a:off x="2209800" y="1219200"/>
            <a:ext cx="685800" cy="152400"/>
          </a:xfrm>
          <a:prstGeom prst="rightArrow">
            <a:avLst>
              <a:gd name="adj1" fmla="val 50000"/>
              <a:gd name="adj2" fmla="val 112500"/>
            </a:avLst>
          </a:prstGeom>
          <a:solidFill>
            <a:srgbClr val="800080"/>
          </a:solidFill>
          <a:ln w="9525">
            <a:solidFill>
              <a:schemeClr val="tx1"/>
            </a:solidFill>
            <a:miter lim="800000"/>
            <a:headEnd/>
            <a:tailEnd/>
          </a:ln>
        </p:spPr>
        <p:txBody>
          <a:bodyPr wrap="none" anchor="ctr"/>
          <a:lstStyle/>
          <a:p>
            <a:endParaRPr lang="en-US"/>
          </a:p>
        </p:txBody>
      </p:sp>
      <p:sp>
        <p:nvSpPr>
          <p:cNvPr id="172036" name="Text Box 4"/>
          <p:cNvSpPr txBox="1">
            <a:spLocks noChangeArrowheads="1"/>
          </p:cNvSpPr>
          <p:nvPr/>
        </p:nvSpPr>
        <p:spPr bwMode="auto">
          <a:xfrm>
            <a:off x="3144014" y="448498"/>
            <a:ext cx="1708150" cy="2246313"/>
          </a:xfrm>
          <a:prstGeom prst="rect">
            <a:avLst/>
          </a:prstGeom>
          <a:noFill/>
          <a:ln w="9525">
            <a:noFill/>
            <a:miter lim="800000"/>
            <a:headEnd/>
            <a:tailEnd/>
          </a:ln>
        </p:spPr>
        <p:txBody>
          <a:bodyPr wrap="none">
            <a:spAutoFit/>
          </a:bodyPr>
          <a:lstStyle/>
          <a:p>
            <a:pPr>
              <a:defRPr/>
            </a:pPr>
            <a:r>
              <a:rPr lang="en-US" sz="2000" b="1" dirty="0">
                <a:latin typeface="+mn-lt"/>
              </a:rPr>
              <a:t>Cyanobacteria</a:t>
            </a:r>
          </a:p>
          <a:p>
            <a:pPr>
              <a:defRPr/>
            </a:pPr>
            <a:r>
              <a:rPr lang="en-US" sz="2000" b="1" dirty="0">
                <a:latin typeface="+mn-lt"/>
              </a:rPr>
              <a:t>True Bacteria</a:t>
            </a:r>
          </a:p>
          <a:p>
            <a:pPr>
              <a:defRPr/>
            </a:pPr>
            <a:r>
              <a:rPr lang="en-US" sz="2000" b="1" dirty="0">
                <a:latin typeface="+mn-lt"/>
              </a:rPr>
              <a:t>Protozoa</a:t>
            </a:r>
          </a:p>
          <a:p>
            <a:pPr>
              <a:defRPr/>
            </a:pPr>
            <a:r>
              <a:rPr lang="en-US" sz="2000" b="1" dirty="0">
                <a:latin typeface="+mn-lt"/>
              </a:rPr>
              <a:t>Fungi</a:t>
            </a:r>
          </a:p>
          <a:p>
            <a:pPr>
              <a:defRPr/>
            </a:pPr>
            <a:r>
              <a:rPr lang="en-US" sz="2000" b="1" dirty="0">
                <a:latin typeface="+mn-lt"/>
              </a:rPr>
              <a:t>Nematodes</a:t>
            </a:r>
          </a:p>
          <a:p>
            <a:pPr>
              <a:defRPr/>
            </a:pPr>
            <a:r>
              <a:rPr lang="en-US" sz="2000" b="1" dirty="0" err="1">
                <a:latin typeface="+mn-lt"/>
              </a:rPr>
              <a:t>Microarths</a:t>
            </a:r>
            <a:endParaRPr lang="en-US" sz="2000" b="1" dirty="0">
              <a:latin typeface="+mn-lt"/>
            </a:endParaRPr>
          </a:p>
          <a:p>
            <a:pPr>
              <a:defRPr/>
            </a:pPr>
            <a:r>
              <a:rPr lang="en-US" sz="2000" b="1" dirty="0">
                <a:latin typeface="+mn-lt"/>
              </a:rPr>
              <a:t>F:B = 0.01</a:t>
            </a:r>
            <a:endParaRPr lang="en-US" sz="1800" b="1" dirty="0">
              <a:latin typeface="+mn-lt"/>
            </a:endParaRPr>
          </a:p>
        </p:txBody>
      </p:sp>
      <p:sp>
        <p:nvSpPr>
          <p:cNvPr id="172037" name="AutoShape 5"/>
          <p:cNvSpPr>
            <a:spLocks noChangeArrowheads="1"/>
          </p:cNvSpPr>
          <p:nvPr/>
        </p:nvSpPr>
        <p:spPr bwMode="auto">
          <a:xfrm>
            <a:off x="5029200" y="1219200"/>
            <a:ext cx="1219200" cy="152400"/>
          </a:xfrm>
          <a:prstGeom prst="rightArrow">
            <a:avLst>
              <a:gd name="adj1" fmla="val 50000"/>
              <a:gd name="adj2" fmla="val 200000"/>
            </a:avLst>
          </a:prstGeom>
          <a:solidFill>
            <a:srgbClr val="800080"/>
          </a:solidFill>
          <a:ln w="9525">
            <a:solidFill>
              <a:schemeClr val="tx1"/>
            </a:solidFill>
            <a:miter lim="800000"/>
            <a:headEnd/>
            <a:tailEnd/>
          </a:ln>
        </p:spPr>
        <p:txBody>
          <a:bodyPr wrap="none" anchor="ctr"/>
          <a:lstStyle/>
          <a:p>
            <a:endParaRPr lang="en-US"/>
          </a:p>
        </p:txBody>
      </p:sp>
      <p:sp>
        <p:nvSpPr>
          <p:cNvPr id="172038" name="Text Box 6"/>
          <p:cNvSpPr txBox="1">
            <a:spLocks noChangeArrowheads="1"/>
          </p:cNvSpPr>
          <p:nvPr/>
        </p:nvSpPr>
        <p:spPr bwMode="auto">
          <a:xfrm>
            <a:off x="6400800" y="609600"/>
            <a:ext cx="2006600" cy="1323975"/>
          </a:xfrm>
          <a:prstGeom prst="rect">
            <a:avLst/>
          </a:prstGeom>
          <a:noFill/>
          <a:ln w="9525">
            <a:noFill/>
            <a:miter lim="800000"/>
            <a:headEnd/>
            <a:tailEnd/>
          </a:ln>
        </p:spPr>
        <p:txBody>
          <a:bodyPr wrap="none">
            <a:spAutoFit/>
          </a:bodyPr>
          <a:lstStyle/>
          <a:p>
            <a:pPr>
              <a:defRPr/>
            </a:pPr>
            <a:r>
              <a:rPr lang="en-US" sz="2000" b="1" dirty="0">
                <a:latin typeface="+mn-lt"/>
              </a:rPr>
              <a:t>“Weeds”</a:t>
            </a:r>
          </a:p>
          <a:p>
            <a:pPr>
              <a:defRPr/>
            </a:pPr>
            <a:r>
              <a:rPr lang="en-US" sz="2000" b="1" dirty="0">
                <a:latin typeface="+mn-lt"/>
              </a:rPr>
              <a:t>   - high NO3</a:t>
            </a:r>
          </a:p>
          <a:p>
            <a:pPr>
              <a:defRPr/>
            </a:pPr>
            <a:r>
              <a:rPr lang="en-US" sz="2000" b="1" dirty="0">
                <a:latin typeface="+mn-lt"/>
              </a:rPr>
              <a:t>   - lack of oxygen</a:t>
            </a:r>
          </a:p>
          <a:p>
            <a:pPr>
              <a:defRPr/>
            </a:pPr>
            <a:r>
              <a:rPr lang="en-US" sz="2000" b="1" dirty="0">
                <a:latin typeface="+mn-lt"/>
              </a:rPr>
              <a:t>        F:B = 0.1</a:t>
            </a:r>
          </a:p>
        </p:txBody>
      </p:sp>
      <p:sp>
        <p:nvSpPr>
          <p:cNvPr id="172039" name="AutoShape 7"/>
          <p:cNvSpPr>
            <a:spLocks noChangeArrowheads="1"/>
          </p:cNvSpPr>
          <p:nvPr/>
        </p:nvSpPr>
        <p:spPr bwMode="auto">
          <a:xfrm>
            <a:off x="7391400" y="1981200"/>
            <a:ext cx="152400" cy="762000"/>
          </a:xfrm>
          <a:prstGeom prst="downArrow">
            <a:avLst>
              <a:gd name="adj1" fmla="val 50000"/>
              <a:gd name="adj2" fmla="val 125000"/>
            </a:avLst>
          </a:prstGeom>
          <a:solidFill>
            <a:srgbClr val="800080"/>
          </a:solidFill>
          <a:ln w="9525">
            <a:solidFill>
              <a:schemeClr val="tx1"/>
            </a:solidFill>
            <a:miter lim="800000"/>
            <a:headEnd/>
            <a:tailEnd/>
          </a:ln>
        </p:spPr>
        <p:txBody>
          <a:bodyPr vert="eaVert" wrap="none" anchor="ctr"/>
          <a:lstStyle/>
          <a:p>
            <a:endParaRPr lang="en-US"/>
          </a:p>
        </p:txBody>
      </p:sp>
      <p:sp>
        <p:nvSpPr>
          <p:cNvPr id="172040" name="Text Box 8"/>
          <p:cNvSpPr txBox="1">
            <a:spLocks noChangeArrowheads="1"/>
          </p:cNvSpPr>
          <p:nvPr/>
        </p:nvSpPr>
        <p:spPr bwMode="auto">
          <a:xfrm>
            <a:off x="6629400" y="2743200"/>
            <a:ext cx="2219325" cy="1016000"/>
          </a:xfrm>
          <a:prstGeom prst="rect">
            <a:avLst/>
          </a:prstGeom>
          <a:noFill/>
          <a:ln w="9525">
            <a:noFill/>
            <a:miter lim="800000"/>
            <a:headEnd/>
            <a:tailEnd/>
          </a:ln>
        </p:spPr>
        <p:txBody>
          <a:bodyPr wrap="none">
            <a:spAutoFit/>
          </a:bodyPr>
          <a:lstStyle/>
          <a:p>
            <a:pPr>
              <a:defRPr/>
            </a:pPr>
            <a:r>
              <a:rPr lang="en-US" sz="2000" b="1" dirty="0">
                <a:latin typeface="+mn-lt"/>
              </a:rPr>
              <a:t>Early Grasses</a:t>
            </a:r>
          </a:p>
          <a:p>
            <a:pPr>
              <a:defRPr/>
            </a:pPr>
            <a:r>
              <a:rPr lang="en-US" sz="2000" b="1" dirty="0">
                <a:latin typeface="+mn-lt"/>
              </a:rPr>
              <a:t>  </a:t>
            </a:r>
            <a:r>
              <a:rPr lang="en-US" sz="2000" b="1" dirty="0" err="1">
                <a:latin typeface="+mn-lt"/>
              </a:rPr>
              <a:t>Bromus</a:t>
            </a:r>
            <a:r>
              <a:rPr lang="en-US" sz="2000" b="1" dirty="0">
                <a:latin typeface="+mn-lt"/>
              </a:rPr>
              <a:t>, Bermuda</a:t>
            </a:r>
          </a:p>
          <a:p>
            <a:pPr>
              <a:defRPr/>
            </a:pPr>
            <a:r>
              <a:rPr lang="en-US" sz="2000" b="1" dirty="0">
                <a:latin typeface="+mn-lt"/>
              </a:rPr>
              <a:t>           F:B = 0.3</a:t>
            </a:r>
          </a:p>
        </p:txBody>
      </p:sp>
      <p:sp>
        <p:nvSpPr>
          <p:cNvPr id="172041" name="AutoShape 9"/>
          <p:cNvSpPr>
            <a:spLocks noChangeArrowheads="1"/>
          </p:cNvSpPr>
          <p:nvPr/>
        </p:nvSpPr>
        <p:spPr bwMode="auto">
          <a:xfrm>
            <a:off x="7467600" y="3733800"/>
            <a:ext cx="152400" cy="533400"/>
          </a:xfrm>
          <a:prstGeom prst="downArrow">
            <a:avLst>
              <a:gd name="adj1" fmla="val 50000"/>
              <a:gd name="adj2" fmla="val 87500"/>
            </a:avLst>
          </a:prstGeom>
          <a:solidFill>
            <a:srgbClr val="800080"/>
          </a:solidFill>
          <a:ln w="9525">
            <a:solidFill>
              <a:schemeClr val="tx1"/>
            </a:solidFill>
            <a:miter lim="800000"/>
            <a:headEnd/>
            <a:tailEnd/>
          </a:ln>
        </p:spPr>
        <p:txBody>
          <a:bodyPr vert="eaVert" wrap="none" anchor="ctr"/>
          <a:lstStyle/>
          <a:p>
            <a:endParaRPr lang="en-US"/>
          </a:p>
        </p:txBody>
      </p:sp>
      <p:sp>
        <p:nvSpPr>
          <p:cNvPr id="172042" name="Text Box 10"/>
          <p:cNvSpPr txBox="1">
            <a:spLocks noChangeArrowheads="1"/>
          </p:cNvSpPr>
          <p:nvPr/>
        </p:nvSpPr>
        <p:spPr bwMode="auto">
          <a:xfrm>
            <a:off x="6248400" y="4267200"/>
            <a:ext cx="2724150" cy="708025"/>
          </a:xfrm>
          <a:prstGeom prst="rect">
            <a:avLst/>
          </a:prstGeom>
          <a:noFill/>
          <a:ln w="9525">
            <a:noFill/>
            <a:miter lim="800000"/>
            <a:headEnd/>
            <a:tailEnd/>
          </a:ln>
        </p:spPr>
        <p:txBody>
          <a:bodyPr wrap="none">
            <a:spAutoFit/>
          </a:bodyPr>
          <a:lstStyle/>
          <a:p>
            <a:pPr>
              <a:defRPr/>
            </a:pPr>
            <a:r>
              <a:rPr lang="en-US" sz="2000" b="1" dirty="0">
                <a:latin typeface="+mn-lt"/>
              </a:rPr>
              <a:t>Mid-grasses, vegetables</a:t>
            </a:r>
          </a:p>
          <a:p>
            <a:pPr>
              <a:defRPr/>
            </a:pPr>
            <a:r>
              <a:rPr lang="en-US" sz="2000" b="1" dirty="0">
                <a:latin typeface="+mn-lt"/>
              </a:rPr>
              <a:t>          F:B = 0.75</a:t>
            </a:r>
          </a:p>
        </p:txBody>
      </p:sp>
      <p:sp>
        <p:nvSpPr>
          <p:cNvPr id="172043" name="AutoShape 11"/>
          <p:cNvSpPr>
            <a:spLocks noChangeArrowheads="1"/>
          </p:cNvSpPr>
          <p:nvPr/>
        </p:nvSpPr>
        <p:spPr bwMode="auto">
          <a:xfrm>
            <a:off x="7239000" y="4953000"/>
            <a:ext cx="228600" cy="533400"/>
          </a:xfrm>
          <a:prstGeom prst="downArrow">
            <a:avLst>
              <a:gd name="adj1" fmla="val 50000"/>
              <a:gd name="adj2" fmla="val 58333"/>
            </a:avLst>
          </a:prstGeom>
          <a:solidFill>
            <a:srgbClr val="800080"/>
          </a:solidFill>
          <a:ln w="9525">
            <a:solidFill>
              <a:schemeClr val="tx1"/>
            </a:solidFill>
            <a:miter lim="800000"/>
            <a:headEnd/>
            <a:tailEnd/>
          </a:ln>
        </p:spPr>
        <p:txBody>
          <a:bodyPr vert="eaVert" wrap="none" anchor="ctr"/>
          <a:lstStyle/>
          <a:p>
            <a:endParaRPr lang="en-US"/>
          </a:p>
        </p:txBody>
      </p:sp>
      <p:sp>
        <p:nvSpPr>
          <p:cNvPr id="172044" name="Text Box 12"/>
          <p:cNvSpPr txBox="1">
            <a:spLocks noChangeArrowheads="1"/>
          </p:cNvSpPr>
          <p:nvPr/>
        </p:nvSpPr>
        <p:spPr bwMode="auto">
          <a:xfrm>
            <a:off x="5867400" y="5410200"/>
            <a:ext cx="2127250" cy="1016000"/>
          </a:xfrm>
          <a:prstGeom prst="rect">
            <a:avLst/>
          </a:prstGeom>
          <a:noFill/>
          <a:ln w="9525">
            <a:noFill/>
            <a:miter lim="800000"/>
            <a:headEnd/>
            <a:tailEnd/>
          </a:ln>
        </p:spPr>
        <p:txBody>
          <a:bodyPr wrap="none">
            <a:spAutoFit/>
          </a:bodyPr>
          <a:lstStyle/>
          <a:p>
            <a:pPr>
              <a:defRPr/>
            </a:pPr>
            <a:r>
              <a:rPr lang="en-US" sz="2000" b="1" dirty="0">
                <a:latin typeface="+mn-lt"/>
              </a:rPr>
              <a:t>Late </a:t>
            </a:r>
            <a:r>
              <a:rPr lang="en-US" sz="2000" b="1" dirty="0" err="1">
                <a:latin typeface="+mn-lt"/>
              </a:rPr>
              <a:t>successional</a:t>
            </a:r>
            <a:endParaRPr lang="en-US" sz="2000" b="1" dirty="0">
              <a:latin typeface="+mn-lt"/>
            </a:endParaRPr>
          </a:p>
          <a:p>
            <a:pPr>
              <a:defRPr/>
            </a:pPr>
            <a:r>
              <a:rPr lang="en-US" sz="2000" b="1" dirty="0">
                <a:latin typeface="+mn-lt"/>
              </a:rPr>
              <a:t>grasses, row crops</a:t>
            </a:r>
          </a:p>
          <a:p>
            <a:pPr>
              <a:defRPr/>
            </a:pPr>
            <a:r>
              <a:rPr lang="en-US" sz="2000" b="1" dirty="0">
                <a:latin typeface="+mn-lt"/>
              </a:rPr>
              <a:t>        F:B = 1:1</a:t>
            </a:r>
          </a:p>
        </p:txBody>
      </p:sp>
      <p:sp>
        <p:nvSpPr>
          <p:cNvPr id="172045" name="AutoShape 13"/>
          <p:cNvSpPr>
            <a:spLocks noChangeArrowheads="1"/>
          </p:cNvSpPr>
          <p:nvPr/>
        </p:nvSpPr>
        <p:spPr bwMode="auto">
          <a:xfrm>
            <a:off x="5181600" y="5638800"/>
            <a:ext cx="609600" cy="228600"/>
          </a:xfrm>
          <a:prstGeom prst="leftArrow">
            <a:avLst>
              <a:gd name="adj1" fmla="val 50000"/>
              <a:gd name="adj2" fmla="val 66667"/>
            </a:avLst>
          </a:prstGeom>
          <a:solidFill>
            <a:srgbClr val="CC99FF"/>
          </a:solidFill>
          <a:ln w="9525">
            <a:solidFill>
              <a:schemeClr val="tx1"/>
            </a:solidFill>
            <a:miter lim="800000"/>
            <a:headEnd/>
            <a:tailEnd/>
          </a:ln>
        </p:spPr>
        <p:txBody>
          <a:bodyPr wrap="none" anchor="ctr"/>
          <a:lstStyle/>
          <a:p>
            <a:endParaRPr lang="en-US"/>
          </a:p>
        </p:txBody>
      </p:sp>
      <p:sp>
        <p:nvSpPr>
          <p:cNvPr id="172046" name="Text Box 14"/>
          <p:cNvSpPr txBox="1">
            <a:spLocks noChangeArrowheads="1"/>
          </p:cNvSpPr>
          <p:nvPr/>
        </p:nvSpPr>
        <p:spPr bwMode="auto">
          <a:xfrm>
            <a:off x="3429000" y="5334000"/>
            <a:ext cx="1931988" cy="1016000"/>
          </a:xfrm>
          <a:prstGeom prst="rect">
            <a:avLst/>
          </a:prstGeom>
          <a:noFill/>
          <a:ln w="9525">
            <a:noFill/>
            <a:miter lim="800000"/>
            <a:headEnd/>
            <a:tailEnd/>
          </a:ln>
        </p:spPr>
        <p:txBody>
          <a:bodyPr wrap="none">
            <a:spAutoFit/>
          </a:bodyPr>
          <a:lstStyle/>
          <a:p>
            <a:pPr>
              <a:defRPr/>
            </a:pPr>
            <a:r>
              <a:rPr lang="en-US" sz="2000" b="1" dirty="0">
                <a:latin typeface="+mn-lt"/>
              </a:rPr>
              <a:t>Shrubs, vines,</a:t>
            </a:r>
          </a:p>
          <a:p>
            <a:pPr>
              <a:defRPr/>
            </a:pPr>
            <a:r>
              <a:rPr lang="en-US" sz="2000" b="1" dirty="0">
                <a:latin typeface="+mn-lt"/>
              </a:rPr>
              <a:t>Bushes</a:t>
            </a:r>
          </a:p>
          <a:p>
            <a:pPr>
              <a:defRPr/>
            </a:pPr>
            <a:r>
              <a:rPr lang="en-US" sz="2000" b="1" dirty="0">
                <a:latin typeface="+mn-lt"/>
              </a:rPr>
              <a:t>   F:B = 2:1 to 5:1</a:t>
            </a:r>
          </a:p>
        </p:txBody>
      </p:sp>
      <p:sp>
        <p:nvSpPr>
          <p:cNvPr id="172047" name="AutoShape 15"/>
          <p:cNvSpPr>
            <a:spLocks noChangeArrowheads="1"/>
          </p:cNvSpPr>
          <p:nvPr/>
        </p:nvSpPr>
        <p:spPr bwMode="auto">
          <a:xfrm>
            <a:off x="2514600" y="5715000"/>
            <a:ext cx="762000" cy="228600"/>
          </a:xfrm>
          <a:prstGeom prst="leftArrow">
            <a:avLst>
              <a:gd name="adj1" fmla="val 50000"/>
              <a:gd name="adj2" fmla="val 83333"/>
            </a:avLst>
          </a:prstGeom>
          <a:solidFill>
            <a:srgbClr val="CC99FF"/>
          </a:solidFill>
          <a:ln w="9525">
            <a:solidFill>
              <a:schemeClr val="tx1"/>
            </a:solidFill>
            <a:miter lim="800000"/>
            <a:headEnd/>
            <a:tailEnd/>
          </a:ln>
        </p:spPr>
        <p:txBody>
          <a:bodyPr wrap="none" anchor="ctr"/>
          <a:lstStyle/>
          <a:p>
            <a:endParaRPr lang="en-US"/>
          </a:p>
        </p:txBody>
      </p:sp>
      <p:sp>
        <p:nvSpPr>
          <p:cNvPr id="172048" name="Text Box 16"/>
          <p:cNvSpPr txBox="1">
            <a:spLocks noChangeArrowheads="1"/>
          </p:cNvSpPr>
          <p:nvPr/>
        </p:nvSpPr>
        <p:spPr bwMode="auto">
          <a:xfrm>
            <a:off x="381000" y="5257800"/>
            <a:ext cx="2076450" cy="1016000"/>
          </a:xfrm>
          <a:prstGeom prst="rect">
            <a:avLst/>
          </a:prstGeom>
          <a:noFill/>
          <a:ln w="9525">
            <a:noFill/>
            <a:miter lim="800000"/>
            <a:headEnd/>
            <a:tailEnd/>
          </a:ln>
        </p:spPr>
        <p:txBody>
          <a:bodyPr wrap="none">
            <a:spAutoFit/>
          </a:bodyPr>
          <a:lstStyle/>
          <a:p>
            <a:pPr>
              <a:defRPr/>
            </a:pPr>
            <a:r>
              <a:rPr lang="en-US" sz="2000" b="1" dirty="0">
                <a:latin typeface="+mn-lt"/>
              </a:rPr>
              <a:t>Deciduous </a:t>
            </a:r>
          </a:p>
          <a:p>
            <a:pPr>
              <a:defRPr/>
            </a:pPr>
            <a:r>
              <a:rPr lang="en-US" sz="2000" b="1" dirty="0">
                <a:latin typeface="+mn-lt"/>
              </a:rPr>
              <a:t>Trees</a:t>
            </a:r>
          </a:p>
          <a:p>
            <a:pPr>
              <a:defRPr/>
            </a:pPr>
            <a:r>
              <a:rPr lang="en-US" sz="2000" b="1" dirty="0">
                <a:latin typeface="+mn-lt"/>
              </a:rPr>
              <a:t> F:B = 5:1 to 100:1</a:t>
            </a:r>
          </a:p>
        </p:txBody>
      </p:sp>
      <p:sp>
        <p:nvSpPr>
          <p:cNvPr id="172049" name="AutoShape 17"/>
          <p:cNvSpPr>
            <a:spLocks noChangeArrowheads="1"/>
          </p:cNvSpPr>
          <p:nvPr/>
        </p:nvSpPr>
        <p:spPr bwMode="auto">
          <a:xfrm>
            <a:off x="1143000" y="4343400"/>
            <a:ext cx="228600" cy="914400"/>
          </a:xfrm>
          <a:prstGeom prst="upArrow">
            <a:avLst>
              <a:gd name="adj1" fmla="val 50000"/>
              <a:gd name="adj2" fmla="val 100000"/>
            </a:avLst>
          </a:prstGeom>
          <a:solidFill>
            <a:srgbClr val="CC99FF"/>
          </a:solidFill>
          <a:ln w="9525">
            <a:solidFill>
              <a:schemeClr val="tx1"/>
            </a:solidFill>
            <a:miter lim="800000"/>
            <a:headEnd/>
            <a:tailEnd/>
          </a:ln>
        </p:spPr>
        <p:txBody>
          <a:bodyPr vert="eaVert" wrap="none" anchor="ctr"/>
          <a:lstStyle/>
          <a:p>
            <a:endParaRPr lang="en-US"/>
          </a:p>
        </p:txBody>
      </p:sp>
      <p:sp>
        <p:nvSpPr>
          <p:cNvPr id="172050" name="Text Box 18"/>
          <p:cNvSpPr txBox="1">
            <a:spLocks noChangeArrowheads="1"/>
          </p:cNvSpPr>
          <p:nvPr/>
        </p:nvSpPr>
        <p:spPr bwMode="auto">
          <a:xfrm>
            <a:off x="304800" y="3048000"/>
            <a:ext cx="1804988" cy="1323975"/>
          </a:xfrm>
          <a:prstGeom prst="rect">
            <a:avLst/>
          </a:prstGeom>
          <a:noFill/>
          <a:ln w="9525">
            <a:noFill/>
            <a:miter lim="800000"/>
            <a:headEnd/>
            <a:tailEnd/>
          </a:ln>
        </p:spPr>
        <p:txBody>
          <a:bodyPr wrap="none">
            <a:spAutoFit/>
          </a:bodyPr>
          <a:lstStyle/>
          <a:p>
            <a:pPr>
              <a:defRPr/>
            </a:pPr>
            <a:r>
              <a:rPr lang="en-US" sz="2000" b="1" dirty="0">
                <a:latin typeface="+mn-lt"/>
              </a:rPr>
              <a:t>Conifer, old-</a:t>
            </a:r>
          </a:p>
          <a:p>
            <a:pPr>
              <a:defRPr/>
            </a:pPr>
            <a:r>
              <a:rPr lang="en-US" sz="2000" b="1" dirty="0">
                <a:latin typeface="+mn-lt"/>
              </a:rPr>
              <a:t>growth forests</a:t>
            </a:r>
          </a:p>
          <a:p>
            <a:pPr>
              <a:defRPr/>
            </a:pPr>
            <a:r>
              <a:rPr lang="en-US" sz="2000" b="1" dirty="0">
                <a:latin typeface="+mn-lt"/>
              </a:rPr>
              <a:t>  F:B = 100:1 to </a:t>
            </a:r>
          </a:p>
          <a:p>
            <a:pPr>
              <a:defRPr/>
            </a:pPr>
            <a:r>
              <a:rPr lang="en-US" sz="2000" b="1" dirty="0">
                <a:latin typeface="+mn-lt"/>
              </a:rPr>
              <a:t>              1000:1</a:t>
            </a:r>
          </a:p>
        </p:txBody>
      </p:sp>
      <p:sp>
        <p:nvSpPr>
          <p:cNvPr id="172051" name="Text Box 19"/>
          <p:cNvSpPr txBox="1">
            <a:spLocks noChangeArrowheads="1"/>
          </p:cNvSpPr>
          <p:nvPr/>
        </p:nvSpPr>
        <p:spPr bwMode="auto">
          <a:xfrm>
            <a:off x="2296449" y="2683283"/>
            <a:ext cx="3942426" cy="2400657"/>
          </a:xfrm>
          <a:prstGeom prst="rect">
            <a:avLst/>
          </a:prstGeom>
          <a:solidFill>
            <a:schemeClr val="accent6"/>
          </a:solidFill>
          <a:ln w="9525">
            <a:noFill/>
            <a:miter lim="800000"/>
            <a:headEnd/>
            <a:tailEnd/>
          </a:ln>
        </p:spPr>
        <p:txBody>
          <a:bodyPr wrap="square">
            <a:spAutoFit/>
          </a:bodyPr>
          <a:lstStyle/>
          <a:p>
            <a:r>
              <a:rPr lang="en-US" sz="3000" b="1" dirty="0">
                <a:latin typeface="Times New Roman" panose="02020603050405020304" pitchFamily="18" charset="0"/>
                <a:cs typeface="Times New Roman" panose="02020603050405020304" pitchFamily="18" charset="0"/>
              </a:rPr>
              <a:t>Soil </a:t>
            </a:r>
            <a:r>
              <a:rPr lang="en-US" sz="3000" b="1" dirty="0" err="1">
                <a:latin typeface="Times New Roman" panose="02020603050405020304" pitchFamily="18" charset="0"/>
                <a:cs typeface="Times New Roman" panose="02020603050405020304" pitchFamily="18" charset="0"/>
              </a:rPr>
              <a:t>Foodweb</a:t>
            </a:r>
            <a:r>
              <a:rPr lang="en-US" sz="3000" b="1" dirty="0">
                <a:latin typeface="Times New Roman" panose="02020603050405020304" pitchFamily="18" charset="0"/>
                <a:cs typeface="Times New Roman" panose="02020603050405020304" pitchFamily="18" charset="0"/>
              </a:rPr>
              <a:t> Structure</a:t>
            </a:r>
          </a:p>
          <a:p>
            <a:r>
              <a:rPr lang="en-US" sz="3000" b="1" dirty="0">
                <a:latin typeface="Times New Roman" panose="02020603050405020304" pitchFamily="18" charset="0"/>
                <a:cs typeface="Times New Roman" panose="02020603050405020304" pitchFamily="18" charset="0"/>
              </a:rPr>
              <a:t>Through Succession,</a:t>
            </a:r>
          </a:p>
          <a:p>
            <a:r>
              <a:rPr lang="en-US" sz="3000" b="1" dirty="0" smtClean="0">
                <a:latin typeface="Times New Roman" panose="02020603050405020304" pitchFamily="18" charset="0"/>
                <a:cs typeface="Times New Roman" panose="02020603050405020304" pitchFamily="18" charset="0"/>
              </a:rPr>
              <a:t>And Increasing </a:t>
            </a:r>
            <a:r>
              <a:rPr lang="en-US" sz="3000" b="1" dirty="0">
                <a:latin typeface="Times New Roman" panose="02020603050405020304" pitchFamily="18" charset="0"/>
                <a:cs typeface="Times New Roman" panose="02020603050405020304" pitchFamily="18" charset="0"/>
              </a:rPr>
              <a:t>Productivity</a:t>
            </a:r>
          </a:p>
        </p:txBody>
      </p:sp>
      <p:sp>
        <p:nvSpPr>
          <p:cNvPr id="172052" name="Text Box 20"/>
          <p:cNvSpPr txBox="1">
            <a:spLocks noChangeArrowheads="1"/>
          </p:cNvSpPr>
          <p:nvPr/>
        </p:nvSpPr>
        <p:spPr bwMode="auto">
          <a:xfrm>
            <a:off x="0" y="0"/>
            <a:ext cx="9144000" cy="400110"/>
          </a:xfrm>
          <a:prstGeom prst="rect">
            <a:avLst/>
          </a:prstGeom>
          <a:solidFill>
            <a:schemeClr val="accent6"/>
          </a:solidFill>
          <a:ln w="9525">
            <a:noFill/>
            <a:miter lim="800000"/>
            <a:headEnd/>
            <a:tailEnd/>
          </a:ln>
        </p:spPr>
        <p:txBody>
          <a:bodyPr wrap="square">
            <a:spAutoFit/>
          </a:bodyPr>
          <a:lstStyle/>
          <a:p>
            <a:pPr>
              <a:spcBef>
                <a:spcPct val="50000"/>
              </a:spcBef>
            </a:pPr>
            <a:r>
              <a:rPr lang="en-US" sz="2000" b="1" dirty="0">
                <a:latin typeface="Times New Roman" panose="02020603050405020304" pitchFamily="18" charset="0"/>
                <a:cs typeface="Times New Roman" panose="02020603050405020304" pitchFamily="18" charset="0"/>
              </a:rPr>
              <a:t>What does your plant need?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09600" y="762000"/>
            <a:ext cx="1676400" cy="1466850"/>
          </a:xfrm>
          <a:prstGeom prst="rect">
            <a:avLst/>
          </a:prstGeom>
          <a:noFill/>
          <a:ln w="9525">
            <a:noFill/>
            <a:miter lim="800000"/>
            <a:headEnd/>
            <a:tailEnd/>
          </a:ln>
        </p:spPr>
        <p:txBody>
          <a:bodyPr>
            <a:spAutoFit/>
          </a:bodyPr>
          <a:lstStyle/>
          <a:p>
            <a:pPr algn="l" eaLnBrk="1" hangingPunct="1">
              <a:spcBef>
                <a:spcPct val="50000"/>
              </a:spcBef>
            </a:pPr>
            <a:r>
              <a:rPr lang="en-US" sz="1800" b="1">
                <a:latin typeface="Arial" charset="0"/>
              </a:rPr>
              <a:t>Bare Parent</a:t>
            </a:r>
          </a:p>
          <a:p>
            <a:pPr algn="l" eaLnBrk="1" hangingPunct="1">
              <a:spcBef>
                <a:spcPct val="50000"/>
              </a:spcBef>
            </a:pPr>
            <a:r>
              <a:rPr lang="en-US" sz="1800" b="1">
                <a:latin typeface="Arial" charset="0"/>
              </a:rPr>
              <a:t>Material</a:t>
            </a:r>
          </a:p>
          <a:p>
            <a:pPr algn="l" eaLnBrk="1" hangingPunct="1">
              <a:spcBef>
                <a:spcPct val="50000"/>
              </a:spcBef>
            </a:pPr>
            <a:r>
              <a:rPr lang="en-US" sz="1800" b="1">
                <a:latin typeface="Arial" charset="0"/>
              </a:rPr>
              <a:t>100% bacterial</a:t>
            </a:r>
          </a:p>
        </p:txBody>
      </p:sp>
      <p:sp>
        <p:nvSpPr>
          <p:cNvPr id="9219" name="AutoShape 3"/>
          <p:cNvSpPr>
            <a:spLocks noChangeArrowheads="1"/>
          </p:cNvSpPr>
          <p:nvPr/>
        </p:nvSpPr>
        <p:spPr bwMode="auto">
          <a:xfrm>
            <a:off x="2209800" y="1219200"/>
            <a:ext cx="685800" cy="152400"/>
          </a:xfrm>
          <a:prstGeom prst="rightArrow">
            <a:avLst>
              <a:gd name="adj1" fmla="val 50000"/>
              <a:gd name="adj2" fmla="val 112500"/>
            </a:avLst>
          </a:prstGeom>
          <a:solidFill>
            <a:srgbClr val="800080"/>
          </a:solidFill>
          <a:ln w="9525">
            <a:solidFill>
              <a:schemeClr val="tx1"/>
            </a:solidFill>
            <a:miter lim="800000"/>
            <a:headEnd/>
            <a:tailEnd/>
          </a:ln>
        </p:spPr>
        <p:txBody>
          <a:bodyPr wrap="none" anchor="ctr"/>
          <a:lstStyle/>
          <a:p>
            <a:pPr algn="l" eaLnBrk="1" hangingPunct="1"/>
            <a:endParaRPr lang="en-US">
              <a:latin typeface="Times New Roman" pitchFamily="18" charset="0"/>
            </a:endParaRPr>
          </a:p>
        </p:txBody>
      </p:sp>
      <p:sp>
        <p:nvSpPr>
          <p:cNvPr id="9220" name="Text Box 4"/>
          <p:cNvSpPr txBox="1">
            <a:spLocks noChangeArrowheads="1"/>
          </p:cNvSpPr>
          <p:nvPr/>
        </p:nvSpPr>
        <p:spPr bwMode="auto">
          <a:xfrm>
            <a:off x="3276600" y="914400"/>
            <a:ext cx="1619250" cy="915988"/>
          </a:xfrm>
          <a:prstGeom prst="rect">
            <a:avLst/>
          </a:prstGeom>
          <a:noFill/>
          <a:ln w="9525">
            <a:noFill/>
            <a:miter lim="800000"/>
            <a:headEnd/>
            <a:tailEnd/>
          </a:ln>
        </p:spPr>
        <p:txBody>
          <a:bodyPr wrap="none">
            <a:spAutoFit/>
          </a:bodyPr>
          <a:lstStyle/>
          <a:p>
            <a:pPr algn="l" eaLnBrk="1" hangingPunct="1"/>
            <a:r>
              <a:rPr lang="en-US" sz="1800" b="1">
                <a:latin typeface="Arial" charset="0"/>
              </a:rPr>
              <a:t>Foodweb</a:t>
            </a:r>
          </a:p>
          <a:p>
            <a:pPr algn="l" eaLnBrk="1" hangingPunct="1"/>
            <a:r>
              <a:rPr lang="en-US" sz="1800" b="1">
                <a:latin typeface="Arial" charset="0"/>
              </a:rPr>
              <a:t>Development</a:t>
            </a:r>
          </a:p>
          <a:p>
            <a:pPr algn="l" eaLnBrk="1" hangingPunct="1"/>
            <a:r>
              <a:rPr lang="en-US" sz="1800" b="1">
                <a:latin typeface="Arial" charset="0"/>
              </a:rPr>
              <a:t>F:B = 0.01</a:t>
            </a:r>
          </a:p>
        </p:txBody>
      </p:sp>
      <p:sp>
        <p:nvSpPr>
          <p:cNvPr id="9221" name="AutoShape 5"/>
          <p:cNvSpPr>
            <a:spLocks noChangeArrowheads="1"/>
          </p:cNvSpPr>
          <p:nvPr/>
        </p:nvSpPr>
        <p:spPr bwMode="auto">
          <a:xfrm>
            <a:off x="4953000" y="990600"/>
            <a:ext cx="1219200" cy="152400"/>
          </a:xfrm>
          <a:prstGeom prst="rightArrow">
            <a:avLst>
              <a:gd name="adj1" fmla="val 50000"/>
              <a:gd name="adj2" fmla="val 200000"/>
            </a:avLst>
          </a:prstGeom>
          <a:solidFill>
            <a:srgbClr val="800080"/>
          </a:solidFill>
          <a:ln w="9525">
            <a:solidFill>
              <a:schemeClr val="tx1"/>
            </a:solidFill>
            <a:miter lim="800000"/>
            <a:headEnd/>
            <a:tailEnd/>
          </a:ln>
        </p:spPr>
        <p:txBody>
          <a:bodyPr wrap="none" anchor="ctr"/>
          <a:lstStyle/>
          <a:p>
            <a:pPr algn="l" eaLnBrk="1" hangingPunct="1"/>
            <a:endParaRPr lang="en-US">
              <a:latin typeface="Times New Roman" pitchFamily="18" charset="0"/>
            </a:endParaRPr>
          </a:p>
        </p:txBody>
      </p:sp>
      <p:sp>
        <p:nvSpPr>
          <p:cNvPr id="9222" name="Text Box 6"/>
          <p:cNvSpPr txBox="1">
            <a:spLocks noChangeArrowheads="1"/>
          </p:cNvSpPr>
          <p:nvPr/>
        </p:nvSpPr>
        <p:spPr bwMode="auto">
          <a:xfrm>
            <a:off x="6400800" y="990600"/>
            <a:ext cx="1454150" cy="641350"/>
          </a:xfrm>
          <a:prstGeom prst="rect">
            <a:avLst/>
          </a:prstGeom>
          <a:noFill/>
          <a:ln w="9525">
            <a:noFill/>
            <a:miter lim="800000"/>
            <a:headEnd/>
            <a:tailEnd/>
          </a:ln>
        </p:spPr>
        <p:txBody>
          <a:bodyPr wrap="none">
            <a:spAutoFit/>
          </a:bodyPr>
          <a:lstStyle/>
          <a:p>
            <a:pPr algn="l" eaLnBrk="1" hangingPunct="1"/>
            <a:r>
              <a:rPr lang="en-US" sz="1800" b="1">
                <a:latin typeface="Arial" charset="0"/>
              </a:rPr>
              <a:t>“Weeds”</a:t>
            </a:r>
          </a:p>
          <a:p>
            <a:pPr algn="l" eaLnBrk="1" hangingPunct="1"/>
            <a:r>
              <a:rPr lang="en-US" sz="1800" b="1">
                <a:latin typeface="Arial" charset="0"/>
              </a:rPr>
              <a:t>        F:B 0.1</a:t>
            </a:r>
          </a:p>
        </p:txBody>
      </p:sp>
      <p:sp>
        <p:nvSpPr>
          <p:cNvPr id="9223" name="AutoShape 7"/>
          <p:cNvSpPr>
            <a:spLocks noChangeArrowheads="1"/>
          </p:cNvSpPr>
          <p:nvPr/>
        </p:nvSpPr>
        <p:spPr bwMode="auto">
          <a:xfrm>
            <a:off x="7391400" y="1828800"/>
            <a:ext cx="152400" cy="762000"/>
          </a:xfrm>
          <a:prstGeom prst="downArrow">
            <a:avLst>
              <a:gd name="adj1" fmla="val 50000"/>
              <a:gd name="adj2" fmla="val 125000"/>
            </a:avLst>
          </a:prstGeom>
          <a:solidFill>
            <a:srgbClr val="800080"/>
          </a:solidFill>
          <a:ln w="9525">
            <a:solidFill>
              <a:schemeClr val="tx1"/>
            </a:solidFill>
            <a:miter lim="800000"/>
            <a:headEnd/>
            <a:tailEnd/>
          </a:ln>
        </p:spPr>
        <p:txBody>
          <a:bodyPr vert="eaVert" wrap="none" anchor="ctr"/>
          <a:lstStyle/>
          <a:p>
            <a:pPr algn="l" eaLnBrk="1" hangingPunct="1"/>
            <a:endParaRPr lang="en-US">
              <a:latin typeface="Times New Roman" pitchFamily="18" charset="0"/>
            </a:endParaRPr>
          </a:p>
        </p:txBody>
      </p:sp>
      <p:sp>
        <p:nvSpPr>
          <p:cNvPr id="9224" name="Text Box 8"/>
          <p:cNvSpPr txBox="1">
            <a:spLocks noChangeArrowheads="1"/>
          </p:cNvSpPr>
          <p:nvPr/>
        </p:nvSpPr>
        <p:spPr bwMode="auto">
          <a:xfrm>
            <a:off x="6629400" y="2743200"/>
            <a:ext cx="1968500" cy="641350"/>
          </a:xfrm>
          <a:prstGeom prst="rect">
            <a:avLst/>
          </a:prstGeom>
          <a:noFill/>
          <a:ln w="9525">
            <a:noFill/>
            <a:miter lim="800000"/>
            <a:headEnd/>
            <a:tailEnd/>
          </a:ln>
        </p:spPr>
        <p:txBody>
          <a:bodyPr wrap="none">
            <a:spAutoFit/>
          </a:bodyPr>
          <a:lstStyle/>
          <a:p>
            <a:pPr algn="l" eaLnBrk="1" hangingPunct="1"/>
            <a:r>
              <a:rPr lang="en-US" sz="1800" b="1">
                <a:latin typeface="Arial" charset="0"/>
              </a:rPr>
              <a:t>Early Annuals</a:t>
            </a:r>
          </a:p>
          <a:p>
            <a:pPr algn="l" eaLnBrk="1" hangingPunct="1"/>
            <a:r>
              <a:rPr lang="en-US" sz="1800" b="1">
                <a:latin typeface="Arial" charset="0"/>
              </a:rPr>
              <a:t>             F:B = 0.3</a:t>
            </a:r>
          </a:p>
        </p:txBody>
      </p:sp>
      <p:sp>
        <p:nvSpPr>
          <p:cNvPr id="9225" name="AutoShape 9"/>
          <p:cNvSpPr>
            <a:spLocks noChangeArrowheads="1"/>
          </p:cNvSpPr>
          <p:nvPr/>
        </p:nvSpPr>
        <p:spPr bwMode="auto">
          <a:xfrm>
            <a:off x="7467600" y="3733800"/>
            <a:ext cx="152400" cy="533400"/>
          </a:xfrm>
          <a:prstGeom prst="downArrow">
            <a:avLst>
              <a:gd name="adj1" fmla="val 50000"/>
              <a:gd name="adj2" fmla="val 87500"/>
            </a:avLst>
          </a:prstGeom>
          <a:solidFill>
            <a:srgbClr val="800080"/>
          </a:solidFill>
          <a:ln w="9525">
            <a:solidFill>
              <a:schemeClr val="tx1"/>
            </a:solidFill>
            <a:miter lim="800000"/>
            <a:headEnd/>
            <a:tailEnd/>
          </a:ln>
        </p:spPr>
        <p:txBody>
          <a:bodyPr vert="eaVert" wrap="none" anchor="ctr"/>
          <a:lstStyle/>
          <a:p>
            <a:pPr algn="l" eaLnBrk="1" hangingPunct="1"/>
            <a:endParaRPr lang="en-US">
              <a:latin typeface="Times New Roman" pitchFamily="18" charset="0"/>
            </a:endParaRPr>
          </a:p>
        </p:txBody>
      </p:sp>
      <p:sp>
        <p:nvSpPr>
          <p:cNvPr id="9226" name="Text Box 10"/>
          <p:cNvSpPr txBox="1">
            <a:spLocks noChangeArrowheads="1"/>
          </p:cNvSpPr>
          <p:nvPr/>
        </p:nvSpPr>
        <p:spPr bwMode="auto">
          <a:xfrm>
            <a:off x="6553200" y="4191000"/>
            <a:ext cx="2101850" cy="641350"/>
          </a:xfrm>
          <a:prstGeom prst="rect">
            <a:avLst/>
          </a:prstGeom>
          <a:noFill/>
          <a:ln w="9525">
            <a:noFill/>
            <a:miter lim="800000"/>
            <a:headEnd/>
            <a:tailEnd/>
          </a:ln>
        </p:spPr>
        <p:txBody>
          <a:bodyPr wrap="none">
            <a:spAutoFit/>
          </a:bodyPr>
          <a:lstStyle/>
          <a:p>
            <a:pPr algn="l" eaLnBrk="1" hangingPunct="1"/>
            <a:r>
              <a:rPr lang="en-US" sz="1800" b="1">
                <a:latin typeface="Arial" charset="0"/>
              </a:rPr>
              <a:t>Mid-grass, vegies</a:t>
            </a:r>
          </a:p>
          <a:p>
            <a:pPr algn="l" eaLnBrk="1" hangingPunct="1"/>
            <a:r>
              <a:rPr lang="en-US" sz="1800" b="1">
                <a:latin typeface="Arial" charset="0"/>
              </a:rPr>
              <a:t>          F:B = 0.75</a:t>
            </a:r>
          </a:p>
        </p:txBody>
      </p:sp>
      <p:sp>
        <p:nvSpPr>
          <p:cNvPr id="9227" name="AutoShape 11"/>
          <p:cNvSpPr>
            <a:spLocks noChangeArrowheads="1"/>
          </p:cNvSpPr>
          <p:nvPr/>
        </p:nvSpPr>
        <p:spPr bwMode="auto">
          <a:xfrm>
            <a:off x="7239000" y="4953000"/>
            <a:ext cx="228600" cy="533400"/>
          </a:xfrm>
          <a:prstGeom prst="downArrow">
            <a:avLst>
              <a:gd name="adj1" fmla="val 50000"/>
              <a:gd name="adj2" fmla="val 58333"/>
            </a:avLst>
          </a:prstGeom>
          <a:solidFill>
            <a:srgbClr val="800080"/>
          </a:solidFill>
          <a:ln w="9525">
            <a:solidFill>
              <a:schemeClr val="tx1"/>
            </a:solidFill>
            <a:miter lim="800000"/>
            <a:headEnd/>
            <a:tailEnd/>
          </a:ln>
        </p:spPr>
        <p:txBody>
          <a:bodyPr vert="eaVert" wrap="none" anchor="ctr"/>
          <a:lstStyle/>
          <a:p>
            <a:pPr algn="l" eaLnBrk="1" hangingPunct="1"/>
            <a:endParaRPr lang="en-US">
              <a:latin typeface="Times New Roman" pitchFamily="18" charset="0"/>
            </a:endParaRPr>
          </a:p>
        </p:txBody>
      </p:sp>
      <p:sp>
        <p:nvSpPr>
          <p:cNvPr id="9228" name="Text Box 12"/>
          <p:cNvSpPr txBox="1">
            <a:spLocks noChangeArrowheads="1"/>
          </p:cNvSpPr>
          <p:nvPr/>
        </p:nvSpPr>
        <p:spPr bwMode="auto">
          <a:xfrm>
            <a:off x="6172200" y="5638800"/>
            <a:ext cx="2241550" cy="641350"/>
          </a:xfrm>
          <a:prstGeom prst="rect">
            <a:avLst/>
          </a:prstGeom>
          <a:noFill/>
          <a:ln w="9525">
            <a:noFill/>
            <a:miter lim="800000"/>
            <a:headEnd/>
            <a:tailEnd/>
          </a:ln>
        </p:spPr>
        <p:txBody>
          <a:bodyPr wrap="none">
            <a:spAutoFit/>
          </a:bodyPr>
          <a:lstStyle/>
          <a:p>
            <a:pPr algn="l" eaLnBrk="1" hangingPunct="1"/>
            <a:r>
              <a:rPr lang="en-US" sz="1800" b="1">
                <a:latin typeface="Arial" charset="0"/>
              </a:rPr>
              <a:t>Pasture, row crops</a:t>
            </a:r>
          </a:p>
          <a:p>
            <a:pPr algn="l" eaLnBrk="1" hangingPunct="1"/>
            <a:r>
              <a:rPr lang="en-US" sz="1800" b="1">
                <a:latin typeface="Arial" charset="0"/>
              </a:rPr>
              <a:t>        F:B = 1:1</a:t>
            </a:r>
          </a:p>
        </p:txBody>
      </p:sp>
      <p:sp>
        <p:nvSpPr>
          <p:cNvPr id="9229" name="AutoShape 13"/>
          <p:cNvSpPr>
            <a:spLocks noChangeArrowheads="1"/>
          </p:cNvSpPr>
          <p:nvPr/>
        </p:nvSpPr>
        <p:spPr bwMode="auto">
          <a:xfrm>
            <a:off x="5181600" y="5638800"/>
            <a:ext cx="609600" cy="228600"/>
          </a:xfrm>
          <a:prstGeom prst="leftArrow">
            <a:avLst>
              <a:gd name="adj1" fmla="val 50000"/>
              <a:gd name="adj2" fmla="val 66667"/>
            </a:avLst>
          </a:prstGeom>
          <a:solidFill>
            <a:srgbClr val="CC99FF"/>
          </a:solidFill>
          <a:ln w="9525">
            <a:solidFill>
              <a:schemeClr val="tx1"/>
            </a:solidFill>
            <a:miter lim="800000"/>
            <a:headEnd/>
            <a:tailEnd/>
          </a:ln>
        </p:spPr>
        <p:txBody>
          <a:bodyPr wrap="none" anchor="ctr"/>
          <a:lstStyle/>
          <a:p>
            <a:pPr algn="l" eaLnBrk="1" hangingPunct="1"/>
            <a:endParaRPr lang="en-US">
              <a:latin typeface="Times New Roman" pitchFamily="18" charset="0"/>
            </a:endParaRPr>
          </a:p>
        </p:txBody>
      </p:sp>
      <p:sp>
        <p:nvSpPr>
          <p:cNvPr id="9230" name="Text Box 14"/>
          <p:cNvSpPr txBox="1">
            <a:spLocks noChangeArrowheads="1"/>
          </p:cNvSpPr>
          <p:nvPr/>
        </p:nvSpPr>
        <p:spPr bwMode="auto">
          <a:xfrm>
            <a:off x="3352800" y="5562600"/>
            <a:ext cx="2019300" cy="641350"/>
          </a:xfrm>
          <a:prstGeom prst="rect">
            <a:avLst/>
          </a:prstGeom>
          <a:noFill/>
          <a:ln w="9525">
            <a:noFill/>
            <a:miter lim="800000"/>
            <a:headEnd/>
            <a:tailEnd/>
          </a:ln>
        </p:spPr>
        <p:txBody>
          <a:bodyPr wrap="none">
            <a:spAutoFit/>
          </a:bodyPr>
          <a:lstStyle/>
          <a:p>
            <a:pPr algn="l" eaLnBrk="1" hangingPunct="1"/>
            <a:r>
              <a:rPr lang="en-US" sz="1800" b="1">
                <a:latin typeface="Arial" charset="0"/>
              </a:rPr>
              <a:t>Bushes</a:t>
            </a:r>
          </a:p>
          <a:p>
            <a:pPr algn="l" eaLnBrk="1" hangingPunct="1"/>
            <a:r>
              <a:rPr lang="en-US" sz="1800" b="1">
                <a:latin typeface="Arial" charset="0"/>
              </a:rPr>
              <a:t>   F:B = 2:1 to 5:1</a:t>
            </a:r>
          </a:p>
        </p:txBody>
      </p:sp>
      <p:sp>
        <p:nvSpPr>
          <p:cNvPr id="9231" name="AutoShape 15"/>
          <p:cNvSpPr>
            <a:spLocks noChangeArrowheads="1"/>
          </p:cNvSpPr>
          <p:nvPr/>
        </p:nvSpPr>
        <p:spPr bwMode="auto">
          <a:xfrm>
            <a:off x="2514600" y="5715000"/>
            <a:ext cx="762000" cy="228600"/>
          </a:xfrm>
          <a:prstGeom prst="leftArrow">
            <a:avLst>
              <a:gd name="adj1" fmla="val 50000"/>
              <a:gd name="adj2" fmla="val 83333"/>
            </a:avLst>
          </a:prstGeom>
          <a:solidFill>
            <a:srgbClr val="CC99FF"/>
          </a:solidFill>
          <a:ln w="9525">
            <a:solidFill>
              <a:schemeClr val="tx1"/>
            </a:solidFill>
            <a:miter lim="800000"/>
            <a:headEnd/>
            <a:tailEnd/>
          </a:ln>
        </p:spPr>
        <p:txBody>
          <a:bodyPr wrap="none" anchor="ctr"/>
          <a:lstStyle/>
          <a:p>
            <a:pPr algn="l" eaLnBrk="1" hangingPunct="1"/>
            <a:endParaRPr lang="en-US">
              <a:latin typeface="Times New Roman" pitchFamily="18" charset="0"/>
            </a:endParaRPr>
          </a:p>
        </p:txBody>
      </p:sp>
      <p:sp>
        <p:nvSpPr>
          <p:cNvPr id="9232" name="Text Box 16"/>
          <p:cNvSpPr txBox="1">
            <a:spLocks noChangeArrowheads="1"/>
          </p:cNvSpPr>
          <p:nvPr/>
        </p:nvSpPr>
        <p:spPr bwMode="auto">
          <a:xfrm>
            <a:off x="381000" y="5715000"/>
            <a:ext cx="2146300" cy="641350"/>
          </a:xfrm>
          <a:prstGeom prst="rect">
            <a:avLst/>
          </a:prstGeom>
          <a:noFill/>
          <a:ln w="9525">
            <a:noFill/>
            <a:miter lim="800000"/>
            <a:headEnd/>
            <a:tailEnd/>
          </a:ln>
        </p:spPr>
        <p:txBody>
          <a:bodyPr wrap="none">
            <a:spAutoFit/>
          </a:bodyPr>
          <a:lstStyle/>
          <a:p>
            <a:pPr algn="l" eaLnBrk="1" hangingPunct="1"/>
            <a:r>
              <a:rPr lang="en-US" sz="1800" b="1">
                <a:latin typeface="Arial" charset="0"/>
              </a:rPr>
              <a:t>Deciduous Trees</a:t>
            </a:r>
          </a:p>
          <a:p>
            <a:pPr algn="l" eaLnBrk="1" hangingPunct="1"/>
            <a:r>
              <a:rPr lang="en-US" sz="1800" b="1">
                <a:latin typeface="Arial" charset="0"/>
              </a:rPr>
              <a:t> F:B = 5:1 to 100:1</a:t>
            </a:r>
          </a:p>
        </p:txBody>
      </p:sp>
      <p:sp>
        <p:nvSpPr>
          <p:cNvPr id="9233" name="AutoShape 17"/>
          <p:cNvSpPr>
            <a:spLocks noChangeArrowheads="1"/>
          </p:cNvSpPr>
          <p:nvPr/>
        </p:nvSpPr>
        <p:spPr bwMode="auto">
          <a:xfrm>
            <a:off x="1143000" y="4648200"/>
            <a:ext cx="228600" cy="914400"/>
          </a:xfrm>
          <a:prstGeom prst="upArrow">
            <a:avLst>
              <a:gd name="adj1" fmla="val 50000"/>
              <a:gd name="adj2" fmla="val 100000"/>
            </a:avLst>
          </a:prstGeom>
          <a:solidFill>
            <a:srgbClr val="CC99FF"/>
          </a:solidFill>
          <a:ln w="9525">
            <a:solidFill>
              <a:schemeClr val="tx1"/>
            </a:solidFill>
            <a:miter lim="800000"/>
            <a:headEnd/>
            <a:tailEnd/>
          </a:ln>
        </p:spPr>
        <p:txBody>
          <a:bodyPr vert="eaVert" wrap="none" anchor="ctr"/>
          <a:lstStyle/>
          <a:p>
            <a:pPr algn="l" eaLnBrk="1" hangingPunct="1"/>
            <a:endParaRPr lang="en-US">
              <a:latin typeface="Times New Roman" pitchFamily="18" charset="0"/>
            </a:endParaRPr>
          </a:p>
        </p:txBody>
      </p:sp>
      <p:sp>
        <p:nvSpPr>
          <p:cNvPr id="9234" name="Text Box 18"/>
          <p:cNvSpPr txBox="1">
            <a:spLocks noChangeArrowheads="1"/>
          </p:cNvSpPr>
          <p:nvPr/>
        </p:nvSpPr>
        <p:spPr bwMode="auto">
          <a:xfrm>
            <a:off x="0" y="3581400"/>
            <a:ext cx="1879600" cy="915988"/>
          </a:xfrm>
          <a:prstGeom prst="rect">
            <a:avLst/>
          </a:prstGeom>
          <a:noFill/>
          <a:ln w="9525">
            <a:noFill/>
            <a:miter lim="800000"/>
            <a:headEnd/>
            <a:tailEnd/>
          </a:ln>
        </p:spPr>
        <p:txBody>
          <a:bodyPr wrap="none">
            <a:spAutoFit/>
          </a:bodyPr>
          <a:lstStyle/>
          <a:p>
            <a:pPr algn="l" eaLnBrk="1" hangingPunct="1"/>
            <a:r>
              <a:rPr lang="en-US" sz="1800" b="1">
                <a:latin typeface="Arial" charset="0"/>
              </a:rPr>
              <a:t>Old- growth </a:t>
            </a:r>
          </a:p>
          <a:p>
            <a:pPr algn="l" eaLnBrk="1" hangingPunct="1"/>
            <a:r>
              <a:rPr lang="en-US" sz="1800" b="1">
                <a:latin typeface="Arial" charset="0"/>
              </a:rPr>
              <a:t>  F:B = 100:1 to </a:t>
            </a:r>
          </a:p>
          <a:p>
            <a:pPr algn="l" eaLnBrk="1" hangingPunct="1"/>
            <a:r>
              <a:rPr lang="en-US" sz="1800" b="1">
                <a:latin typeface="Arial" charset="0"/>
              </a:rPr>
              <a:t>              1000:1</a:t>
            </a:r>
          </a:p>
        </p:txBody>
      </p:sp>
      <p:sp>
        <p:nvSpPr>
          <p:cNvPr id="9235" name="Text Box 19"/>
          <p:cNvSpPr txBox="1">
            <a:spLocks noChangeArrowheads="1"/>
          </p:cNvSpPr>
          <p:nvPr/>
        </p:nvSpPr>
        <p:spPr bwMode="auto">
          <a:xfrm>
            <a:off x="2133600" y="2057400"/>
            <a:ext cx="3765774" cy="2246769"/>
          </a:xfrm>
          <a:prstGeom prst="rect">
            <a:avLst/>
          </a:prstGeom>
          <a:solidFill>
            <a:srgbClr val="DDDDDD"/>
          </a:solidFill>
          <a:ln w="9525">
            <a:noFill/>
            <a:miter lim="800000"/>
            <a:headEnd/>
            <a:tailEnd/>
          </a:ln>
        </p:spPr>
        <p:txBody>
          <a:bodyPr wrap="none">
            <a:spAutoFit/>
          </a:bodyPr>
          <a:lstStyle/>
          <a:p>
            <a:pPr algn="l" eaLnBrk="1" hangingPunct="1"/>
            <a:r>
              <a:rPr lang="en-US" sz="2800" b="1" dirty="0">
                <a:solidFill>
                  <a:srgbClr val="800080"/>
                </a:solidFill>
                <a:latin typeface="Times New Roman" panose="02020603050405020304" pitchFamily="18" charset="0"/>
                <a:cs typeface="Times New Roman" panose="02020603050405020304" pitchFamily="18" charset="0"/>
              </a:rPr>
              <a:t>Disturbance Pushes </a:t>
            </a:r>
          </a:p>
          <a:p>
            <a:pPr algn="l" eaLnBrk="1" hangingPunct="1"/>
            <a:r>
              <a:rPr lang="en-US" sz="2800" b="1" dirty="0">
                <a:solidFill>
                  <a:srgbClr val="800080"/>
                </a:solidFill>
                <a:latin typeface="Times New Roman" panose="02020603050405020304" pitchFamily="18" charset="0"/>
                <a:cs typeface="Times New Roman" panose="02020603050405020304" pitchFamily="18" charset="0"/>
              </a:rPr>
              <a:t>Systems “Backwards”, </a:t>
            </a:r>
          </a:p>
          <a:p>
            <a:pPr algn="l" eaLnBrk="1" hangingPunct="1"/>
            <a:r>
              <a:rPr lang="en-US" sz="2800" b="1" dirty="0">
                <a:solidFill>
                  <a:srgbClr val="800080"/>
                </a:solidFill>
                <a:latin typeface="Times New Roman" panose="02020603050405020304" pitchFamily="18" charset="0"/>
                <a:cs typeface="Times New Roman" panose="02020603050405020304" pitchFamily="18" charset="0"/>
              </a:rPr>
              <a:t>       But How Far?</a:t>
            </a:r>
          </a:p>
          <a:p>
            <a:pPr algn="l" eaLnBrk="1" hangingPunct="1"/>
            <a:r>
              <a:rPr lang="en-US" sz="2800" b="1" dirty="0">
                <a:solidFill>
                  <a:srgbClr val="800080"/>
                </a:solidFill>
                <a:latin typeface="Times New Roman" panose="02020603050405020304" pitchFamily="18" charset="0"/>
                <a:cs typeface="Times New Roman" panose="02020603050405020304" pitchFamily="18" charset="0"/>
              </a:rPr>
              <a:t> Depends on Intensity,</a:t>
            </a:r>
          </a:p>
          <a:p>
            <a:pPr algn="l" eaLnBrk="1" hangingPunct="1"/>
            <a:r>
              <a:rPr lang="en-US" sz="2800" b="1" dirty="0">
                <a:solidFill>
                  <a:srgbClr val="800080"/>
                </a:solidFill>
                <a:latin typeface="Times New Roman" panose="02020603050405020304" pitchFamily="18" charset="0"/>
                <a:cs typeface="Times New Roman" panose="02020603050405020304" pitchFamily="18" charset="0"/>
              </a:rPr>
              <a:t>        Frequency</a:t>
            </a:r>
          </a:p>
        </p:txBody>
      </p:sp>
      <p:sp>
        <p:nvSpPr>
          <p:cNvPr id="9236" name="Text Box 20"/>
          <p:cNvSpPr txBox="1">
            <a:spLocks noChangeArrowheads="1"/>
          </p:cNvSpPr>
          <p:nvPr/>
        </p:nvSpPr>
        <p:spPr bwMode="auto">
          <a:xfrm>
            <a:off x="1752600" y="4419600"/>
            <a:ext cx="1219200" cy="457200"/>
          </a:xfrm>
          <a:prstGeom prst="rect">
            <a:avLst/>
          </a:prstGeom>
          <a:noFill/>
          <a:ln w="9525">
            <a:noFill/>
            <a:miter lim="800000"/>
            <a:headEnd/>
            <a:tailEnd/>
          </a:ln>
        </p:spPr>
        <p:txBody>
          <a:bodyPr>
            <a:spAutoFit/>
          </a:bodyPr>
          <a:lstStyle/>
          <a:p>
            <a:pPr algn="l">
              <a:spcBef>
                <a:spcPct val="50000"/>
              </a:spcBef>
            </a:pPr>
            <a:r>
              <a:rPr lang="en-US" b="1">
                <a:solidFill>
                  <a:srgbClr val="FF5050"/>
                </a:solidFill>
                <a:latin typeface="Times New Roman" pitchFamily="18" charset="0"/>
              </a:rPr>
              <a:t>FIRE!!!</a:t>
            </a:r>
          </a:p>
        </p:txBody>
      </p:sp>
      <p:sp>
        <p:nvSpPr>
          <p:cNvPr id="9237" name="Line 21"/>
          <p:cNvSpPr>
            <a:spLocks noChangeShapeType="1"/>
          </p:cNvSpPr>
          <p:nvPr/>
        </p:nvSpPr>
        <p:spPr bwMode="auto">
          <a:xfrm flipV="1">
            <a:off x="1752600" y="4876800"/>
            <a:ext cx="2438400" cy="0"/>
          </a:xfrm>
          <a:prstGeom prst="line">
            <a:avLst/>
          </a:prstGeom>
          <a:noFill/>
          <a:ln w="57150">
            <a:solidFill>
              <a:srgbClr val="FF0000"/>
            </a:solidFill>
            <a:round/>
            <a:headEnd/>
            <a:tailEnd type="triangle" w="med" len="med"/>
          </a:ln>
        </p:spPr>
        <p:txBody>
          <a:bodyPr/>
          <a:lstStyle/>
          <a:p>
            <a:endParaRPr lang="en-US"/>
          </a:p>
        </p:txBody>
      </p:sp>
      <p:sp>
        <p:nvSpPr>
          <p:cNvPr id="569366" name="Text Box 22"/>
          <p:cNvSpPr txBox="1">
            <a:spLocks noChangeArrowheads="1"/>
          </p:cNvSpPr>
          <p:nvPr/>
        </p:nvSpPr>
        <p:spPr bwMode="auto">
          <a:xfrm>
            <a:off x="5334000" y="4724400"/>
            <a:ext cx="1219200" cy="457200"/>
          </a:xfrm>
          <a:prstGeom prst="rect">
            <a:avLst/>
          </a:prstGeom>
          <a:noFill/>
          <a:ln w="9525">
            <a:noFill/>
            <a:miter lim="800000"/>
            <a:headEnd/>
            <a:tailEnd/>
          </a:ln>
          <a:effectLst/>
        </p:spPr>
        <p:txBody>
          <a:bodyPr>
            <a:spAutoFit/>
          </a:bodyPr>
          <a:lstStyle/>
          <a:p>
            <a:pPr algn="l">
              <a:spcBef>
                <a:spcPct val="50000"/>
              </a:spcBef>
              <a:defRPr/>
            </a:pPr>
            <a:r>
              <a:rPr lang="en-US" b="1">
                <a:solidFill>
                  <a:schemeClr val="accent2"/>
                </a:solidFill>
                <a:effectLst>
                  <a:outerShdw blurRad="38100" dist="38100" dir="2700000" algn="tl">
                    <a:srgbClr val="C0C0C0"/>
                  </a:outerShdw>
                </a:effectLst>
                <a:latin typeface="Times New Roman" pitchFamily="18" charset="0"/>
              </a:rPr>
              <a:t>Flood</a:t>
            </a:r>
          </a:p>
        </p:txBody>
      </p:sp>
      <p:sp>
        <p:nvSpPr>
          <p:cNvPr id="9239" name="Line 23"/>
          <p:cNvSpPr>
            <a:spLocks noChangeShapeType="1"/>
          </p:cNvSpPr>
          <p:nvPr/>
        </p:nvSpPr>
        <p:spPr bwMode="auto">
          <a:xfrm flipV="1">
            <a:off x="5867400" y="3048000"/>
            <a:ext cx="609600" cy="1752600"/>
          </a:xfrm>
          <a:prstGeom prst="line">
            <a:avLst/>
          </a:prstGeom>
          <a:noFill/>
          <a:ln w="57150">
            <a:solidFill>
              <a:schemeClr val="accent2"/>
            </a:solidFill>
            <a:round/>
            <a:headEnd/>
            <a:tailEnd type="triangle" w="med" len="med"/>
          </a:ln>
        </p:spPr>
        <p:txBody>
          <a:bodyPr/>
          <a:lstStyle/>
          <a:p>
            <a:endParaRPr lang="en-US"/>
          </a:p>
        </p:txBody>
      </p:sp>
      <p:sp>
        <p:nvSpPr>
          <p:cNvPr id="569368" name="Text Box 24"/>
          <p:cNvSpPr txBox="1">
            <a:spLocks noChangeArrowheads="1"/>
          </p:cNvSpPr>
          <p:nvPr/>
        </p:nvSpPr>
        <p:spPr bwMode="auto">
          <a:xfrm>
            <a:off x="7772400" y="2133600"/>
            <a:ext cx="1143000" cy="457200"/>
          </a:xfrm>
          <a:prstGeom prst="rect">
            <a:avLst/>
          </a:prstGeom>
          <a:noFill/>
          <a:ln w="9525">
            <a:noFill/>
            <a:miter lim="800000"/>
            <a:headEnd/>
            <a:tailEnd/>
          </a:ln>
          <a:effectLst/>
        </p:spPr>
        <p:txBody>
          <a:bodyPr>
            <a:spAutoFit/>
          </a:bodyPr>
          <a:lstStyle/>
          <a:p>
            <a:pPr algn="l">
              <a:spcBef>
                <a:spcPct val="50000"/>
              </a:spcBef>
              <a:defRPr/>
            </a:pPr>
            <a:r>
              <a:rPr lang="en-US" b="1">
                <a:solidFill>
                  <a:schemeClr val="accent1"/>
                </a:solidFill>
                <a:effectLst>
                  <a:outerShdw blurRad="38100" dist="38100" dir="2700000" algn="tl">
                    <a:srgbClr val="C0C0C0"/>
                  </a:outerShdw>
                </a:effectLst>
                <a:latin typeface="Times New Roman" pitchFamily="18" charset="0"/>
              </a:rPr>
              <a:t>Insects</a:t>
            </a:r>
          </a:p>
        </p:txBody>
      </p:sp>
      <p:sp>
        <p:nvSpPr>
          <p:cNvPr id="9241" name="Line 25"/>
          <p:cNvSpPr>
            <a:spLocks noChangeShapeType="1"/>
          </p:cNvSpPr>
          <p:nvPr/>
        </p:nvSpPr>
        <p:spPr bwMode="auto">
          <a:xfrm flipH="1" flipV="1">
            <a:off x="8077200" y="609600"/>
            <a:ext cx="381000" cy="1524000"/>
          </a:xfrm>
          <a:prstGeom prst="line">
            <a:avLst/>
          </a:prstGeom>
          <a:noFill/>
          <a:ln w="57150">
            <a:solidFill>
              <a:schemeClr val="accent1"/>
            </a:solidFill>
            <a:round/>
            <a:headEnd/>
            <a:tailEnd type="triangle" w="med" len="med"/>
          </a:ln>
        </p:spPr>
        <p:txBody>
          <a:bodyPr/>
          <a:lstStyle/>
          <a:p>
            <a:endParaRPr lang="en-US"/>
          </a:p>
        </p:txBody>
      </p:sp>
      <p:sp>
        <p:nvSpPr>
          <p:cNvPr id="569370" name="Text Box 26"/>
          <p:cNvSpPr txBox="1">
            <a:spLocks noChangeArrowheads="1"/>
          </p:cNvSpPr>
          <p:nvPr/>
        </p:nvSpPr>
        <p:spPr bwMode="auto">
          <a:xfrm>
            <a:off x="5105400" y="304800"/>
            <a:ext cx="1676400" cy="457200"/>
          </a:xfrm>
          <a:prstGeom prst="rect">
            <a:avLst/>
          </a:prstGeom>
          <a:noFill/>
          <a:ln w="9525">
            <a:noFill/>
            <a:miter lim="800000"/>
            <a:headEnd/>
            <a:tailEnd/>
          </a:ln>
          <a:effectLst/>
        </p:spPr>
        <p:txBody>
          <a:bodyPr>
            <a:spAutoFit/>
          </a:bodyPr>
          <a:lstStyle/>
          <a:p>
            <a:pPr algn="l">
              <a:spcBef>
                <a:spcPct val="50000"/>
              </a:spcBef>
              <a:defRPr/>
            </a:pPr>
            <a:r>
              <a:rPr lang="en-US" b="1">
                <a:solidFill>
                  <a:srgbClr val="FF00FF"/>
                </a:solidFill>
                <a:effectLst>
                  <a:outerShdw blurRad="38100" dist="38100" dir="2700000" algn="tl">
                    <a:srgbClr val="C0C0C0"/>
                  </a:outerShdw>
                </a:effectLst>
                <a:latin typeface="Times New Roman" pitchFamily="18" charset="0"/>
              </a:rPr>
              <a:t>Volcano!</a:t>
            </a:r>
          </a:p>
        </p:txBody>
      </p:sp>
      <p:sp>
        <p:nvSpPr>
          <p:cNvPr id="9243" name="Line 27"/>
          <p:cNvSpPr>
            <a:spLocks noChangeShapeType="1"/>
          </p:cNvSpPr>
          <p:nvPr/>
        </p:nvSpPr>
        <p:spPr bwMode="auto">
          <a:xfrm flipH="1">
            <a:off x="2971800" y="609600"/>
            <a:ext cx="2057400" cy="0"/>
          </a:xfrm>
          <a:prstGeom prst="line">
            <a:avLst/>
          </a:prstGeom>
          <a:noFill/>
          <a:ln w="57150">
            <a:solidFill>
              <a:srgbClr val="FF00FF"/>
            </a:solidFill>
            <a:round/>
            <a:headEnd/>
            <a:tailEnd type="triangle" w="med" len="med"/>
          </a:ln>
        </p:spPr>
        <p:txBody>
          <a:bodyPr/>
          <a:lstStyle/>
          <a:p>
            <a:endParaRPr lang="en-US"/>
          </a:p>
        </p:txBody>
      </p:sp>
      <p:sp>
        <p:nvSpPr>
          <p:cNvPr id="569372" name="Text Box 28"/>
          <p:cNvSpPr txBox="1">
            <a:spLocks noChangeArrowheads="1"/>
          </p:cNvSpPr>
          <p:nvPr/>
        </p:nvSpPr>
        <p:spPr bwMode="auto">
          <a:xfrm>
            <a:off x="3810000" y="6400800"/>
            <a:ext cx="2362200" cy="457200"/>
          </a:xfrm>
          <a:prstGeom prst="rect">
            <a:avLst/>
          </a:prstGeom>
          <a:noFill/>
          <a:ln w="9525">
            <a:noFill/>
            <a:miter lim="800000"/>
            <a:headEnd/>
            <a:tailEnd/>
          </a:ln>
          <a:effectLst/>
        </p:spPr>
        <p:txBody>
          <a:bodyPr>
            <a:spAutoFit/>
          </a:bodyPr>
          <a:lstStyle/>
          <a:p>
            <a:pPr algn="l">
              <a:spcBef>
                <a:spcPct val="50000"/>
              </a:spcBef>
              <a:defRPr/>
            </a:pPr>
            <a:r>
              <a:rPr lang="en-US" b="1">
                <a:effectLst>
                  <a:outerShdw blurRad="38100" dist="38100" dir="2700000" algn="tl">
                    <a:srgbClr val="C0C0C0"/>
                  </a:outerShdw>
                </a:effectLst>
                <a:latin typeface="Times New Roman" pitchFamily="18" charset="0"/>
              </a:rPr>
              <a:t>Humans?</a:t>
            </a:r>
          </a:p>
        </p:txBody>
      </p:sp>
      <p:sp>
        <p:nvSpPr>
          <p:cNvPr id="569373" name="Text Box 29"/>
          <p:cNvSpPr txBox="1">
            <a:spLocks noChangeArrowheads="1"/>
          </p:cNvSpPr>
          <p:nvPr/>
        </p:nvSpPr>
        <p:spPr bwMode="auto">
          <a:xfrm>
            <a:off x="7924800" y="6248400"/>
            <a:ext cx="1219200" cy="457200"/>
          </a:xfrm>
          <a:prstGeom prst="rect">
            <a:avLst/>
          </a:prstGeom>
          <a:noFill/>
          <a:ln w="9525">
            <a:noFill/>
            <a:miter lim="800000"/>
            <a:headEnd/>
            <a:tailEnd/>
          </a:ln>
          <a:effectLst/>
        </p:spPr>
        <p:txBody>
          <a:bodyPr>
            <a:spAutoFit/>
          </a:bodyPr>
          <a:lstStyle/>
          <a:p>
            <a:pPr algn="l">
              <a:spcBef>
                <a:spcPct val="50000"/>
              </a:spcBef>
              <a:defRPr/>
            </a:pPr>
            <a:r>
              <a:rPr lang="en-US" b="1">
                <a:solidFill>
                  <a:srgbClr val="663300"/>
                </a:solidFill>
                <a:effectLst>
                  <a:outerShdw blurRad="38100" dist="38100" dir="2700000" algn="tl">
                    <a:srgbClr val="C0C0C0"/>
                  </a:outerShdw>
                </a:effectLst>
                <a:latin typeface="Times New Roman" pitchFamily="18" charset="0"/>
              </a:rPr>
              <a:t>Cattle</a:t>
            </a:r>
          </a:p>
        </p:txBody>
      </p:sp>
      <p:sp>
        <p:nvSpPr>
          <p:cNvPr id="9246" name="Line 30"/>
          <p:cNvSpPr>
            <a:spLocks noChangeShapeType="1"/>
          </p:cNvSpPr>
          <p:nvPr/>
        </p:nvSpPr>
        <p:spPr bwMode="auto">
          <a:xfrm flipV="1">
            <a:off x="8610600" y="4800600"/>
            <a:ext cx="152400" cy="1447800"/>
          </a:xfrm>
          <a:prstGeom prst="line">
            <a:avLst/>
          </a:prstGeom>
          <a:noFill/>
          <a:ln w="57150">
            <a:solidFill>
              <a:srgbClr val="6633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3" descr="C:\Documents and Settings\Administrator\My Documents\My Pictures\Soil_Pit_Field_Day.jpg"/>
          <p:cNvPicPr>
            <a:picLocks noChangeAspect="1" noChangeArrowheads="1"/>
          </p:cNvPicPr>
          <p:nvPr/>
        </p:nvPicPr>
        <p:blipFill>
          <a:blip r:embed="rId2" cstate="print"/>
          <a:srcRect/>
          <a:stretch>
            <a:fillRect/>
          </a:stretch>
        </p:blipFill>
        <p:spPr bwMode="auto">
          <a:xfrm>
            <a:off x="0" y="0"/>
            <a:ext cx="9144000" cy="6858000"/>
          </a:xfrm>
          <a:prstGeom prst="rect">
            <a:avLst/>
          </a:prstGeom>
          <a:solidFill>
            <a:schemeClr val="tx2"/>
          </a:solidFill>
          <a:ln w="9525">
            <a:noFill/>
            <a:miter lim="800000"/>
            <a:headEnd/>
            <a:tailEnd/>
          </a:ln>
        </p:spPr>
      </p:pic>
      <p:sp>
        <p:nvSpPr>
          <p:cNvPr id="138243" name="TextBox 2"/>
          <p:cNvSpPr txBox="1">
            <a:spLocks noChangeArrowheads="1"/>
          </p:cNvSpPr>
          <p:nvPr/>
        </p:nvSpPr>
        <p:spPr bwMode="auto">
          <a:xfrm>
            <a:off x="0" y="5657850"/>
            <a:ext cx="9144000" cy="1200329"/>
          </a:xfrm>
          <a:prstGeom prst="rect">
            <a:avLst/>
          </a:prstGeom>
          <a:solidFill>
            <a:schemeClr val="tx2"/>
          </a:solidFill>
          <a:ln w="9525">
            <a:noFill/>
            <a:miter lim="800000"/>
            <a:headEnd/>
            <a:tailEnd/>
          </a:ln>
        </p:spPr>
        <p:txBody>
          <a:bodyPr>
            <a:spAutoFit/>
          </a:bodyPr>
          <a:lstStyle/>
          <a:p>
            <a:r>
              <a:rPr lang="en-US" sz="2400" dirty="0">
                <a:solidFill>
                  <a:schemeClr val="bg1"/>
                </a:solidFill>
                <a:latin typeface="Times New Roman" panose="02020603050405020304" pitchFamily="18" charset="0"/>
                <a:cs typeface="Times New Roman" panose="02020603050405020304" pitchFamily="18" charset="0"/>
              </a:rPr>
              <a:t>Lawns , trees, gardens or crops, the story is the same.  Soil biology is being destroyed by human management.  Roots are not going as deep as they should, and water, fertility and disease protection are lost.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7F6A59F-172B-4E8C-BABB-02438007FD0E}" type="slidenum">
              <a:rPr lang="en-US" altLang="en-US" sz="1200">
                <a:solidFill>
                  <a:schemeClr val="tx1">
                    <a:tint val="75000"/>
                  </a:schemeClr>
                </a:solidFill>
                <a:latin typeface="+mn-lt"/>
              </a:rPr>
              <a:pPr algn="r" fontAlgn="auto">
                <a:spcBef>
                  <a:spcPts val="0"/>
                </a:spcBef>
                <a:spcAft>
                  <a:spcPts val="0"/>
                </a:spcAft>
                <a:defRPr/>
              </a:pPr>
              <a:t>18</a:t>
            </a:fld>
            <a:endParaRPr lang="en-US" altLang="en-US" sz="1200" dirty="0">
              <a:solidFill>
                <a:schemeClr val="tx1">
                  <a:tint val="75000"/>
                </a:schemeClr>
              </a:solidFill>
              <a:latin typeface="+mn-lt"/>
            </a:endParaRPr>
          </a:p>
        </p:txBody>
      </p:sp>
      <p:pic>
        <p:nvPicPr>
          <p:cNvPr id="114691" name="Picture 2" descr="C:\My Documents\My Pictures\pptsoilso\BOSTON-R1-23_1.jpg"/>
          <p:cNvPicPr>
            <a:picLocks noChangeAspect="1" noChangeArrowheads="1"/>
          </p:cNvPicPr>
          <p:nvPr/>
        </p:nvPicPr>
        <p:blipFill>
          <a:blip r:embed="rId3" cstate="print"/>
          <a:srcRect/>
          <a:stretch>
            <a:fillRect/>
          </a:stretch>
        </p:blipFill>
        <p:spPr bwMode="auto">
          <a:xfrm>
            <a:off x="0" y="0"/>
            <a:ext cx="9144000" cy="5791200"/>
          </a:xfrm>
          <a:prstGeom prst="rect">
            <a:avLst/>
          </a:prstGeom>
          <a:noFill/>
          <a:ln w="9525">
            <a:noFill/>
            <a:miter lim="800000"/>
            <a:headEnd/>
            <a:tailEnd/>
          </a:ln>
        </p:spPr>
      </p:pic>
      <p:sp>
        <p:nvSpPr>
          <p:cNvPr id="4" name="Rectangle 3"/>
          <p:cNvSpPr txBox="1">
            <a:spLocks noChangeArrowheads="1"/>
          </p:cNvSpPr>
          <p:nvPr/>
        </p:nvSpPr>
        <p:spPr>
          <a:xfrm>
            <a:off x="0" y="5410200"/>
            <a:ext cx="4267200" cy="304800"/>
          </a:xfrm>
          <a:prstGeom prst="rect">
            <a:avLst/>
          </a:prstGeom>
        </p:spPr>
        <p:txBody>
          <a:bodyPr/>
          <a:lstStyle/>
          <a:p>
            <a:pPr marL="342900" indent="-342900">
              <a:spcBef>
                <a:spcPct val="20000"/>
              </a:spcBef>
              <a:buFont typeface="Arial" pitchFamily="34" charset="0"/>
              <a:buChar char="•"/>
              <a:defRPr/>
            </a:pPr>
            <a:r>
              <a:rPr lang="en-US" sz="1600" b="1" dirty="0">
                <a:latin typeface="+mn-lt"/>
              </a:rPr>
              <a:t>Peter M. Wild, Boston Tree Preservation</a:t>
            </a:r>
          </a:p>
        </p:txBody>
      </p:sp>
      <p:sp>
        <p:nvSpPr>
          <p:cNvPr id="114693" name="TextBox 5"/>
          <p:cNvSpPr txBox="1">
            <a:spLocks noChangeArrowheads="1"/>
          </p:cNvSpPr>
          <p:nvPr/>
        </p:nvSpPr>
        <p:spPr bwMode="auto">
          <a:xfrm>
            <a:off x="3858" y="5817741"/>
            <a:ext cx="9144000" cy="1077218"/>
          </a:xfrm>
          <a:prstGeom prst="rect">
            <a:avLst/>
          </a:prstGeom>
          <a:noFill/>
          <a:ln w="9525">
            <a:noFill/>
            <a:miter lim="800000"/>
            <a:headEnd/>
            <a:tailEnd/>
          </a:ln>
        </p:spPr>
        <p:txBody>
          <a:bodyPr>
            <a:spAutoFit/>
          </a:bodyPr>
          <a:lstStyle/>
          <a:p>
            <a:r>
              <a:rPr lang="en-US" sz="3200" b="1" dirty="0">
                <a:solidFill>
                  <a:srgbClr val="0066FF"/>
                </a:solidFill>
                <a:latin typeface="Times New Roman" panose="02020603050405020304" pitchFamily="18" charset="0"/>
                <a:cs typeface="Times New Roman" panose="02020603050405020304" pitchFamily="18" charset="0"/>
              </a:rPr>
              <a:t>Just because we see this </a:t>
            </a:r>
            <a:r>
              <a:rPr lang="en-US" sz="3200" b="1" dirty="0" smtClean="0">
                <a:solidFill>
                  <a:srgbClr val="0066FF"/>
                </a:solidFill>
                <a:latin typeface="Times New Roman" panose="02020603050405020304" pitchFamily="18" charset="0"/>
                <a:cs typeface="Times New Roman" panose="02020603050405020304" pitchFamily="18" charset="0"/>
              </a:rPr>
              <a:t>all </a:t>
            </a:r>
            <a:r>
              <a:rPr lang="en-US" sz="3200" b="1" dirty="0">
                <a:solidFill>
                  <a:srgbClr val="0066FF"/>
                </a:solidFill>
                <a:latin typeface="Times New Roman" panose="02020603050405020304" pitchFamily="18" charset="0"/>
                <a:cs typeface="Times New Roman" panose="02020603050405020304" pitchFamily="18" charset="0"/>
              </a:rPr>
              <a:t>the time, does it mean this is how </a:t>
            </a:r>
            <a:r>
              <a:rPr lang="en-US" sz="3200" b="1" dirty="0" smtClean="0">
                <a:solidFill>
                  <a:srgbClr val="0066FF"/>
                </a:solidFill>
                <a:latin typeface="Times New Roman" panose="02020603050405020304" pitchFamily="18" charset="0"/>
                <a:cs typeface="Times New Roman" panose="02020603050405020304" pitchFamily="18" charset="0"/>
              </a:rPr>
              <a:t>plants grow</a:t>
            </a:r>
            <a:r>
              <a:rPr lang="en-US" sz="3200" b="1" dirty="0">
                <a:solidFill>
                  <a:srgbClr val="0066FF"/>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0" y="0"/>
            <a:ext cx="9144000" cy="1470025"/>
          </a:xfrm>
          <a:solidFill>
            <a:schemeClr val="accent6"/>
          </a:solidFill>
        </p:spPr>
        <p:txBody>
          <a:bodyPr>
            <a:normAutofit/>
          </a:bodyPr>
          <a:lstStyle/>
          <a:p>
            <a:r>
              <a:rPr lang="en-US" sz="4000" dirty="0" smtClean="0">
                <a:latin typeface="Times New Roman" panose="02020603050405020304" pitchFamily="18" charset="0"/>
                <a:cs typeface="Times New Roman" panose="02020603050405020304" pitchFamily="18" charset="0"/>
              </a:rPr>
              <a:t>Josh Webber: </a:t>
            </a:r>
            <a:r>
              <a:rPr lang="en-US" sz="4000" dirty="0" err="1" smtClean="0">
                <a:latin typeface="Times New Roman" panose="02020603050405020304" pitchFamily="18" charset="0"/>
                <a:cs typeface="Times New Roman" panose="02020603050405020304" pitchFamily="18" charset="0"/>
              </a:rPr>
              <a:t>Portmore</a:t>
            </a:r>
            <a:r>
              <a:rPr lang="en-US" sz="4000" dirty="0" smtClean="0">
                <a:latin typeface="Times New Roman" panose="02020603050405020304" pitchFamily="18" charset="0"/>
                <a:cs typeface="Times New Roman" panose="02020603050405020304" pitchFamily="18" charset="0"/>
              </a:rPr>
              <a:t> Golf Course,</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North Devon, UK</a:t>
            </a:r>
          </a:p>
        </p:txBody>
      </p:sp>
      <p:sp>
        <p:nvSpPr>
          <p:cNvPr id="29699" name="Subtitle 2"/>
          <p:cNvSpPr>
            <a:spLocks noGrp="1"/>
          </p:cNvSpPr>
          <p:nvPr>
            <p:ph type="subTitle" idx="1"/>
          </p:nvPr>
        </p:nvSpPr>
        <p:spPr/>
        <p:txBody>
          <a:bodyPr/>
          <a:lstStyle/>
          <a:p>
            <a:endParaRPr lang="en-US" smtClean="0"/>
          </a:p>
        </p:txBody>
      </p:sp>
      <p:pic>
        <p:nvPicPr>
          <p:cNvPr id="29700" name="Picture 2"/>
          <p:cNvPicPr>
            <a:picLocks noChangeAspect="1" noChangeArrowheads="1"/>
          </p:cNvPicPr>
          <p:nvPr/>
        </p:nvPicPr>
        <p:blipFill>
          <a:blip r:embed="rId2" cstate="print"/>
          <a:srcRect/>
          <a:stretch>
            <a:fillRect/>
          </a:stretch>
        </p:blipFill>
        <p:spPr bwMode="auto">
          <a:xfrm>
            <a:off x="609600" y="1600200"/>
            <a:ext cx="7620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1347788" y="4427538"/>
            <a:ext cx="48371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1pPr>
            <a:lvl2pPr marL="742950" indent="-28575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2pPr>
            <a:lvl3pPr marL="11430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3pPr>
            <a:lvl4pPr marL="16002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4pPr>
            <a:lvl5pPr marL="2057400" indent="-228600"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5pPr>
            <a:lvl6pPr marL="25146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6pPr>
            <a:lvl7pPr marL="29718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7pPr>
            <a:lvl8pPr marL="34290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8pPr>
            <a:lvl9pPr marL="3886200" indent="-228600" algn="ctr"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Unicode MS" panose="020B0604020202020204" pitchFamily="34" charset="-128"/>
              </a:defRPr>
            </a:lvl9pPr>
          </a:lstStyle>
          <a:p>
            <a:pPr algn="l">
              <a:buClr>
                <a:srgbClr val="000000"/>
              </a:buClr>
              <a:buSzPct val="100000"/>
              <a:buFont typeface="Times New Roman" panose="02020603050405020304" pitchFamily="18" charset="0"/>
              <a:buNone/>
            </a:pPr>
            <a:endParaRPr lang="en-US" sz="3000">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6147" name="TextBox 5"/>
          <p:cNvSpPr txBox="1">
            <a:spLocks noChangeArrowheads="1"/>
          </p:cNvSpPr>
          <p:nvPr/>
        </p:nvSpPr>
        <p:spPr bwMode="auto">
          <a:xfrm>
            <a:off x="0" y="838200"/>
            <a:ext cx="9144000" cy="578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Arial Unicode MS" panose="020B0604020202020204" pitchFamily="34" charset="-128"/>
              </a:defRPr>
            </a:lvl1pPr>
            <a:lvl2pPr algn="ctr">
              <a:defRPr sz="2400">
                <a:solidFill>
                  <a:schemeClr val="tx1"/>
                </a:solidFill>
                <a:latin typeface="Arial Unicode MS" panose="020B0604020202020204" pitchFamily="34" charset="-128"/>
              </a:defRPr>
            </a:lvl2pPr>
            <a:lvl3pPr marL="1143000" indent="-228600" algn="ctr">
              <a:defRPr sz="2400">
                <a:solidFill>
                  <a:schemeClr val="tx1"/>
                </a:solidFill>
                <a:latin typeface="Arial Unicode MS" panose="020B0604020202020204" pitchFamily="34" charset="-128"/>
              </a:defRPr>
            </a:lvl3pPr>
            <a:lvl4pPr marL="1600200" indent="-228600" algn="ctr">
              <a:defRPr sz="2400">
                <a:solidFill>
                  <a:schemeClr val="tx1"/>
                </a:solidFill>
                <a:latin typeface="Arial Unicode MS" panose="020B0604020202020204" pitchFamily="34" charset="-128"/>
              </a:defRPr>
            </a:lvl4pPr>
            <a:lvl5pPr marL="2057400" indent="-228600" algn="ctr">
              <a:defRPr sz="2400">
                <a:solidFill>
                  <a:schemeClr val="tx1"/>
                </a:solidFill>
                <a:latin typeface="Arial Unicode MS" panose="020B0604020202020204" pitchFamily="34" charset="-128"/>
              </a:defRPr>
            </a:lvl5pPr>
            <a:lvl6pPr marL="2514600" indent="-228600" algn="ctr"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eaLnBrk="0" fontAlgn="base" hangingPunct="0">
              <a:spcBef>
                <a:spcPct val="0"/>
              </a:spcBef>
              <a:spcAft>
                <a:spcPct val="0"/>
              </a:spcAft>
              <a:defRPr sz="2400">
                <a:solidFill>
                  <a:schemeClr val="tx1"/>
                </a:solidFill>
                <a:latin typeface="Arial Unicode MS" panose="020B0604020202020204" pitchFamily="34" charset="-128"/>
              </a:defRPr>
            </a:lvl9pPr>
          </a:lstStyle>
          <a:p>
            <a:pPr eaLnBrk="1" hangingPunct="1">
              <a:lnSpc>
                <a:spcPct val="80000"/>
              </a:lnSpc>
            </a:pPr>
            <a:endParaRPr lang="en-US" sz="1200" b="1" dirty="0"/>
          </a:p>
          <a:p>
            <a:pPr eaLnBrk="1" hangingPunct="1">
              <a:lnSpc>
                <a:spcPct val="80000"/>
              </a:lnSpc>
            </a:pPr>
            <a:r>
              <a:rPr lang="en-US" sz="3200" b="1" dirty="0">
                <a:latin typeface="Times New Roman" panose="02020603050405020304" pitchFamily="18" charset="0"/>
                <a:cs typeface="Times New Roman" panose="02020603050405020304" pitchFamily="18" charset="0"/>
              </a:rPr>
              <a:t>Soil Microbiologist</a:t>
            </a:r>
          </a:p>
          <a:p>
            <a:pPr eaLnBrk="1" hangingPunct="1">
              <a:lnSpc>
                <a:spcPct val="80000"/>
              </a:lnSpc>
            </a:pPr>
            <a:endParaRPr lang="en-US" sz="1800" b="1" dirty="0">
              <a:latin typeface="Times New Roman" panose="02020603050405020304" pitchFamily="18" charset="0"/>
              <a:cs typeface="Times New Roman" panose="02020603050405020304" pitchFamily="18" charset="0"/>
            </a:endParaRPr>
          </a:p>
          <a:p>
            <a:pPr eaLnBrk="1" hangingPunct="1">
              <a:lnSpc>
                <a:spcPct val="80000"/>
              </a:lnSpc>
            </a:pPr>
            <a:r>
              <a:rPr lang="en-US" sz="2800" b="1" dirty="0">
                <a:latin typeface="Times New Roman" panose="02020603050405020304" pitchFamily="18" charset="0"/>
                <a:cs typeface="Times New Roman" panose="02020603050405020304" pitchFamily="18" charset="0"/>
              </a:rPr>
              <a:t>St. Olaf College, Double Major in Biology and Chemistry</a:t>
            </a:r>
          </a:p>
          <a:p>
            <a:pPr eaLnBrk="1" hangingPunct="1">
              <a:lnSpc>
                <a:spcPct val="80000"/>
              </a:lnSpc>
            </a:pPr>
            <a:r>
              <a:rPr lang="en-US" sz="2800" b="1" dirty="0">
                <a:latin typeface="Times New Roman" panose="02020603050405020304" pitchFamily="18" charset="0"/>
                <a:cs typeface="Times New Roman" panose="02020603050405020304" pitchFamily="18" charset="0"/>
              </a:rPr>
              <a:t>Master’s, Texas A&amp;M, Marine Microbiology</a:t>
            </a:r>
          </a:p>
          <a:p>
            <a:pPr eaLnBrk="1" hangingPunct="1">
              <a:lnSpc>
                <a:spcPct val="80000"/>
              </a:lnSpc>
            </a:pPr>
            <a:endParaRPr lang="en-US" sz="2000" b="1" dirty="0">
              <a:latin typeface="Times New Roman" panose="02020603050405020304" pitchFamily="18" charset="0"/>
              <a:cs typeface="Times New Roman" panose="02020603050405020304" pitchFamily="18" charset="0"/>
            </a:endParaRPr>
          </a:p>
          <a:p>
            <a:pPr eaLnBrk="1" hangingPunct="1">
              <a:lnSpc>
                <a:spcPct val="80000"/>
              </a:lnSpc>
            </a:pPr>
            <a:r>
              <a:rPr lang="en-US" sz="2800" b="1" dirty="0">
                <a:latin typeface="Times New Roman" panose="02020603050405020304" pitchFamily="18" charset="0"/>
                <a:cs typeface="Times New Roman" panose="02020603050405020304" pitchFamily="18" charset="0"/>
              </a:rPr>
              <a:t>Ph.D., Colorado State University, Soil Microbiology</a:t>
            </a:r>
          </a:p>
          <a:p>
            <a:pPr eaLnBrk="1" hangingPunct="1">
              <a:lnSpc>
                <a:spcPct val="80000"/>
              </a:lnSpc>
            </a:pPr>
            <a:r>
              <a:rPr lang="en-US" sz="2800" b="1" dirty="0">
                <a:latin typeface="Times New Roman" panose="02020603050405020304" pitchFamily="18" charset="0"/>
                <a:cs typeface="Times New Roman" panose="02020603050405020304" pitchFamily="18" charset="0"/>
              </a:rPr>
              <a:t>Research Fellow, University of Georgia </a:t>
            </a:r>
          </a:p>
          <a:p>
            <a:pPr eaLnBrk="1" hangingPunct="1">
              <a:lnSpc>
                <a:spcPct val="80000"/>
              </a:lnSpc>
            </a:pPr>
            <a:endParaRPr lang="en-US" sz="2000" b="1" dirty="0">
              <a:latin typeface="Times New Roman" panose="02020603050405020304" pitchFamily="18" charset="0"/>
              <a:cs typeface="Times New Roman" panose="02020603050405020304" pitchFamily="18" charset="0"/>
            </a:endParaRPr>
          </a:p>
          <a:p>
            <a:pPr eaLnBrk="1" hangingPunct="1">
              <a:lnSpc>
                <a:spcPct val="80000"/>
              </a:lnSpc>
            </a:pPr>
            <a:r>
              <a:rPr lang="en-US" sz="2800" b="1" dirty="0">
                <a:latin typeface="Times New Roman" panose="02020603050405020304" pitchFamily="18" charset="0"/>
                <a:cs typeface="Times New Roman" panose="02020603050405020304" pitchFamily="18" charset="0"/>
              </a:rPr>
              <a:t>Assistant, Associate Professor, Oregon State University (1986 – 2001)</a:t>
            </a:r>
          </a:p>
          <a:p>
            <a:pPr eaLnBrk="1" hangingPunct="1">
              <a:lnSpc>
                <a:spcPct val="80000"/>
              </a:lnSpc>
            </a:pPr>
            <a:endParaRPr lang="en-US" sz="2000" b="1" dirty="0">
              <a:latin typeface="Times New Roman" panose="02020603050405020304" pitchFamily="18" charset="0"/>
              <a:cs typeface="Times New Roman" panose="02020603050405020304" pitchFamily="18" charset="0"/>
            </a:endParaRPr>
          </a:p>
          <a:p>
            <a:pPr marL="0" lvl="1" eaLnBrk="1" hangingPunct="1">
              <a:lnSpc>
                <a:spcPct val="80000"/>
              </a:lnSpc>
            </a:pPr>
            <a:r>
              <a:rPr lang="en-US" sz="2800" b="1" dirty="0" smtClean="0">
                <a:latin typeface="Times New Roman" panose="02020603050405020304" pitchFamily="18" charset="0"/>
                <a:cs typeface="Times New Roman" panose="02020603050405020304" pitchFamily="18" charset="0"/>
              </a:rPr>
              <a:t>Rodale Institute, Chief Scientist 2011 - 2013</a:t>
            </a:r>
            <a:endParaRPr lang="en-US" b="1" dirty="0" smtClean="0">
              <a:latin typeface="Times New Roman" panose="02020603050405020304" pitchFamily="18" charset="0"/>
              <a:cs typeface="Times New Roman" panose="02020603050405020304" pitchFamily="18" charset="0"/>
            </a:endParaRPr>
          </a:p>
          <a:p>
            <a:pPr eaLnBrk="1" hangingPunct="1">
              <a:lnSpc>
                <a:spcPct val="80000"/>
              </a:lnSpc>
            </a:pPr>
            <a:endParaRPr lang="en-US" sz="2800" b="1" dirty="0" smtClean="0">
              <a:latin typeface="Times New Roman" panose="02020603050405020304" pitchFamily="18" charset="0"/>
              <a:cs typeface="Times New Roman" panose="02020603050405020304" pitchFamily="18" charset="0"/>
            </a:endParaRPr>
          </a:p>
          <a:p>
            <a:pPr eaLnBrk="1" hangingPunct="1">
              <a:lnSpc>
                <a:spcPct val="80000"/>
              </a:lnSpc>
            </a:pPr>
            <a:r>
              <a:rPr lang="en-US" sz="2800" b="1" dirty="0" smtClean="0">
                <a:latin typeface="Times New Roman" panose="02020603050405020304" pitchFamily="18" charset="0"/>
                <a:cs typeface="Times New Roman" panose="02020603050405020304" pitchFamily="18" charset="0"/>
              </a:rPr>
              <a:t>President</a:t>
            </a:r>
            <a:r>
              <a:rPr lang="en-US" sz="2800" b="1" dirty="0">
                <a:latin typeface="Times New Roman" panose="02020603050405020304" pitchFamily="18" charset="0"/>
                <a:cs typeface="Times New Roman" panose="02020603050405020304" pitchFamily="18" charset="0"/>
              </a:rPr>
              <a:t>, Soil </a:t>
            </a:r>
            <a:r>
              <a:rPr lang="en-US" sz="2800" b="1" dirty="0" err="1">
                <a:latin typeface="Times New Roman" panose="02020603050405020304" pitchFamily="18" charset="0"/>
                <a:cs typeface="Times New Roman" panose="02020603050405020304" pitchFamily="18" charset="0"/>
              </a:rPr>
              <a:t>Foodweb</a:t>
            </a:r>
            <a:r>
              <a:rPr lang="en-US" sz="2800" b="1" dirty="0">
                <a:latin typeface="Times New Roman" panose="02020603050405020304" pitchFamily="18" charset="0"/>
                <a:cs typeface="Times New Roman" panose="02020603050405020304" pitchFamily="18" charset="0"/>
              </a:rPr>
              <a:t> Inc., 1996 – present</a:t>
            </a:r>
          </a:p>
          <a:p>
            <a:pPr lvl="1" eaLnBrk="1" hangingPunct="1">
              <a:lnSpc>
                <a:spcPct val="80000"/>
              </a:lnSpc>
            </a:pPr>
            <a:r>
              <a:rPr lang="en-US" sz="2800" b="1" dirty="0">
                <a:latin typeface="Times New Roman" panose="02020603050405020304" pitchFamily="18" charset="0"/>
                <a:cs typeface="Times New Roman" panose="02020603050405020304" pitchFamily="18" charset="0"/>
              </a:rPr>
              <a:t>New York, Australia, New Zealand, </a:t>
            </a:r>
          </a:p>
          <a:p>
            <a:pPr lvl="1" eaLnBrk="1" hangingPunct="1">
              <a:lnSpc>
                <a:spcPct val="80000"/>
              </a:lnSpc>
            </a:pPr>
            <a:r>
              <a:rPr lang="en-US" sz="2800" b="1" dirty="0">
                <a:latin typeface="Times New Roman" panose="02020603050405020304" pitchFamily="18" charset="0"/>
                <a:cs typeface="Times New Roman" panose="02020603050405020304" pitchFamily="18" charset="0"/>
              </a:rPr>
              <a:t>South Africa, Canada East and West, England,</a:t>
            </a:r>
          </a:p>
          <a:p>
            <a:pPr lvl="1" eaLnBrk="1" hangingPunct="1">
              <a:lnSpc>
                <a:spcPct val="80000"/>
              </a:lnSpc>
            </a:pPr>
            <a:endParaRPr lang="en-US" sz="3200" dirty="0"/>
          </a:p>
        </p:txBody>
      </p:sp>
      <p:sp>
        <p:nvSpPr>
          <p:cNvPr id="6148" name="Rectangle 3"/>
          <p:cNvSpPr>
            <a:spLocks noChangeArrowheads="1"/>
          </p:cNvSpPr>
          <p:nvPr/>
        </p:nvSpPr>
        <p:spPr bwMode="auto">
          <a:xfrm>
            <a:off x="0" y="0"/>
            <a:ext cx="9144000" cy="633413"/>
          </a:xfrm>
          <a:prstGeom prst="rect">
            <a:avLst/>
          </a:prstGeom>
          <a:solidFill>
            <a:schemeClr val="accent6"/>
          </a:solidFill>
          <a:ln>
            <a:noFill/>
          </a:ln>
          <a:extLst/>
        </p:spPr>
        <p:txBody>
          <a:bodyPr wrap="square">
            <a:spAutoFit/>
          </a:bodyPr>
          <a:lstStyle>
            <a:lvl1pPr algn="ctr">
              <a:defRPr sz="2400">
                <a:solidFill>
                  <a:schemeClr val="tx1"/>
                </a:solidFill>
                <a:latin typeface="Arial Unicode MS" panose="020B0604020202020204" pitchFamily="34" charset="-128"/>
              </a:defRPr>
            </a:lvl1pPr>
            <a:lvl2pPr marL="742950" indent="-285750" algn="ctr">
              <a:defRPr sz="2400">
                <a:solidFill>
                  <a:schemeClr val="tx1"/>
                </a:solidFill>
                <a:latin typeface="Arial Unicode MS" panose="020B0604020202020204" pitchFamily="34" charset="-128"/>
              </a:defRPr>
            </a:lvl2pPr>
            <a:lvl3pPr marL="1143000" indent="-228600" algn="ctr">
              <a:defRPr sz="2400">
                <a:solidFill>
                  <a:schemeClr val="tx1"/>
                </a:solidFill>
                <a:latin typeface="Arial Unicode MS" panose="020B0604020202020204" pitchFamily="34" charset="-128"/>
              </a:defRPr>
            </a:lvl3pPr>
            <a:lvl4pPr marL="1600200" indent="-228600" algn="ctr">
              <a:defRPr sz="2400">
                <a:solidFill>
                  <a:schemeClr val="tx1"/>
                </a:solidFill>
                <a:latin typeface="Arial Unicode MS" panose="020B0604020202020204" pitchFamily="34" charset="-128"/>
              </a:defRPr>
            </a:lvl4pPr>
            <a:lvl5pPr marL="2057400" indent="-228600" algn="ctr">
              <a:defRPr sz="2400">
                <a:solidFill>
                  <a:schemeClr val="tx1"/>
                </a:solidFill>
                <a:latin typeface="Arial Unicode MS" panose="020B0604020202020204" pitchFamily="34" charset="-128"/>
              </a:defRPr>
            </a:lvl5pPr>
            <a:lvl6pPr marL="2514600" indent="-228600" algn="ctr" eaLnBrk="0" fontAlgn="base" hangingPunct="0">
              <a:spcBef>
                <a:spcPct val="0"/>
              </a:spcBef>
              <a:spcAft>
                <a:spcPct val="0"/>
              </a:spcAft>
              <a:defRPr sz="2400">
                <a:solidFill>
                  <a:schemeClr val="tx1"/>
                </a:solidFill>
                <a:latin typeface="Arial Unicode MS" panose="020B0604020202020204" pitchFamily="34" charset="-128"/>
              </a:defRPr>
            </a:lvl6pPr>
            <a:lvl7pPr marL="2971800" indent="-228600" algn="ctr" eaLnBrk="0" fontAlgn="base" hangingPunct="0">
              <a:spcBef>
                <a:spcPct val="0"/>
              </a:spcBef>
              <a:spcAft>
                <a:spcPct val="0"/>
              </a:spcAft>
              <a:defRPr sz="2400">
                <a:solidFill>
                  <a:schemeClr val="tx1"/>
                </a:solidFill>
                <a:latin typeface="Arial Unicode MS" panose="020B0604020202020204" pitchFamily="34" charset="-128"/>
              </a:defRPr>
            </a:lvl7pPr>
            <a:lvl8pPr marL="3429000" indent="-228600" algn="ctr" eaLnBrk="0" fontAlgn="base" hangingPunct="0">
              <a:spcBef>
                <a:spcPct val="0"/>
              </a:spcBef>
              <a:spcAft>
                <a:spcPct val="0"/>
              </a:spcAft>
              <a:defRPr sz="2400">
                <a:solidFill>
                  <a:schemeClr val="tx1"/>
                </a:solidFill>
                <a:latin typeface="Arial Unicode MS" panose="020B0604020202020204" pitchFamily="34" charset="-128"/>
              </a:defRPr>
            </a:lvl8pPr>
            <a:lvl9pPr marL="3886200" indent="-228600" algn="ctr" eaLnBrk="0" fontAlgn="base" hangingPunct="0">
              <a:spcBef>
                <a:spcPct val="0"/>
              </a:spcBef>
              <a:spcAft>
                <a:spcPct val="0"/>
              </a:spcAft>
              <a:defRPr sz="2400">
                <a:solidFill>
                  <a:schemeClr val="tx1"/>
                </a:solidFill>
                <a:latin typeface="Arial Unicode MS" panose="020B0604020202020204" pitchFamily="34" charset="-128"/>
              </a:defRPr>
            </a:lvl9pPr>
          </a:lstStyle>
          <a:p>
            <a:pPr eaLnBrk="1" hangingPunct="1">
              <a:lnSpc>
                <a:spcPct val="80000"/>
              </a:lnSpc>
            </a:pPr>
            <a:r>
              <a:rPr lang="en-US" sz="3200" b="1" dirty="0">
                <a:solidFill>
                  <a:srgbClr val="000000"/>
                </a:solidFill>
                <a:latin typeface="Times New Roman" panose="02020603050405020304" pitchFamily="18" charset="0"/>
                <a:cs typeface="Times New Roman" panose="02020603050405020304" pitchFamily="18" charset="0"/>
              </a:rPr>
              <a:t>Elaine Ingham, B.A., M.S., Ph.D.</a:t>
            </a:r>
            <a:r>
              <a:rPr lang="en-US" sz="4400" b="1"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641644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Hholdingdirtrootslowres"/>
          <p:cNvPicPr>
            <a:picLocks noChangeAspect="1" noChangeArrowheads="1"/>
          </p:cNvPicPr>
          <p:nvPr/>
        </p:nvPicPr>
        <p:blipFill>
          <a:blip r:embed="rId2" cstate="print"/>
          <a:srcRect/>
          <a:stretch>
            <a:fillRect/>
          </a:stretch>
        </p:blipFill>
        <p:spPr bwMode="auto">
          <a:xfrm>
            <a:off x="4343400" y="0"/>
            <a:ext cx="4800600" cy="6858000"/>
          </a:xfrm>
          <a:prstGeom prst="rect">
            <a:avLst/>
          </a:prstGeom>
          <a:noFill/>
          <a:ln w="9525">
            <a:noFill/>
            <a:miter lim="800000"/>
            <a:headEnd/>
            <a:tailEnd/>
          </a:ln>
        </p:spPr>
      </p:pic>
      <p:sp>
        <p:nvSpPr>
          <p:cNvPr id="125955" name="Text Box 3"/>
          <p:cNvSpPr txBox="1">
            <a:spLocks noChangeArrowheads="1"/>
          </p:cNvSpPr>
          <p:nvPr/>
        </p:nvSpPr>
        <p:spPr bwMode="auto">
          <a:xfrm>
            <a:off x="0" y="0"/>
            <a:ext cx="4343400" cy="7017306"/>
          </a:xfrm>
          <a:prstGeom prst="rect">
            <a:avLst/>
          </a:prstGeom>
          <a:noFill/>
          <a:ln w="9525">
            <a:noFill/>
            <a:miter lim="800000"/>
            <a:headEnd/>
            <a:tailEnd/>
          </a:ln>
        </p:spPr>
        <p:txBody>
          <a:bodyPr>
            <a:spAutoFit/>
          </a:bodyPr>
          <a:lstStyle/>
          <a:p>
            <a:pPr algn="ctr">
              <a:defRPr/>
            </a:pPr>
            <a:r>
              <a:rPr lang="en-US" sz="4000" b="1" u="sng" dirty="0" smtClean="0">
                <a:solidFill>
                  <a:srgbClr val="0066FF"/>
                </a:solidFill>
                <a:latin typeface="Times New Roman" panose="02020603050405020304" pitchFamily="18" charset="0"/>
                <a:cs typeface="Times New Roman" panose="02020603050405020304" pitchFamily="18" charset="0"/>
              </a:rPr>
              <a:t>Without compaction roots can go deep   </a:t>
            </a:r>
            <a:endParaRPr lang="en-US" sz="2000" b="1" dirty="0">
              <a:solidFill>
                <a:srgbClr val="0066FF"/>
              </a:solidFill>
              <a:latin typeface="Times New Roman" panose="02020603050405020304" pitchFamily="18" charset="0"/>
              <a:cs typeface="Times New Roman" panose="02020603050405020304" pitchFamily="18" charset="0"/>
            </a:endParaRPr>
          </a:p>
          <a:p>
            <a:pPr>
              <a:defRPr/>
            </a:pPr>
            <a:endParaRPr lang="en-US" b="1" dirty="0">
              <a:latin typeface="Arial" charset="0"/>
            </a:endParaRPr>
          </a:p>
          <a:p>
            <a:pPr>
              <a:defRPr/>
            </a:pPr>
            <a:r>
              <a:rPr lang="en-US" sz="2400" b="1" dirty="0" err="1">
                <a:latin typeface="Times New Roman" panose="02020603050405020304" pitchFamily="18" charset="0"/>
                <a:cs typeface="Times New Roman" panose="02020603050405020304" pitchFamily="18" charset="0"/>
              </a:rPr>
              <a:t>Hendrikus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Schraven</a:t>
            </a:r>
            <a:r>
              <a:rPr lang="en-US" sz="2400" b="1" dirty="0">
                <a:latin typeface="Times New Roman" panose="02020603050405020304" pitchFamily="18" charset="0"/>
                <a:cs typeface="Times New Roman" panose="02020603050405020304" pitchFamily="18" charset="0"/>
              </a:rPr>
              <a:t> holding ryegrass planted July 15, 2002</a:t>
            </a:r>
          </a:p>
          <a:p>
            <a:pPr>
              <a:defRPr/>
            </a:pPr>
            <a:endParaRPr lang="en-US"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Harvested Nov 6, 2002</a:t>
            </a:r>
          </a:p>
          <a:p>
            <a:pPr>
              <a:defRPr/>
            </a:pPr>
            <a:r>
              <a:rPr lang="en-US" sz="2400" b="1" dirty="0">
                <a:latin typeface="Times New Roman" panose="02020603050405020304" pitchFamily="18" charset="0"/>
                <a:cs typeface="Times New Roman" panose="02020603050405020304" pitchFamily="18" charset="0"/>
              </a:rPr>
              <a:t>Mowed </a:t>
            </a:r>
            <a:r>
              <a:rPr lang="en-US" sz="2400" b="1" dirty="0" smtClean="0">
                <a:latin typeface="Times New Roman" panose="02020603050405020304" pitchFamily="18" charset="0"/>
                <a:cs typeface="Times New Roman" panose="02020603050405020304" pitchFamily="18" charset="0"/>
              </a:rPr>
              <a:t>through the summer </a:t>
            </a:r>
          </a:p>
          <a:p>
            <a:pPr>
              <a:defRPr/>
            </a:pPr>
            <a:endParaRPr lang="en-US"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70% Essential Soil,</a:t>
            </a:r>
          </a:p>
          <a:p>
            <a:pPr>
              <a:defRPr/>
            </a:pPr>
            <a:r>
              <a:rPr lang="en-US" sz="2400" b="1" dirty="0">
                <a:latin typeface="Times New Roman" panose="02020603050405020304" pitchFamily="18" charset="0"/>
                <a:cs typeface="Times New Roman" panose="02020603050405020304" pitchFamily="18" charset="0"/>
              </a:rPr>
              <a:t>30% Compost/organic 	fertilizer</a:t>
            </a:r>
          </a:p>
          <a:p>
            <a:pPr>
              <a:defRPr/>
            </a:pPr>
            <a:r>
              <a:rPr lang="en-US" sz="2400" b="1" dirty="0">
                <a:latin typeface="Times New Roman" panose="02020603050405020304" pitchFamily="18" charset="0"/>
                <a:cs typeface="Times New Roman" panose="02020603050405020304" pitchFamily="18" charset="0"/>
              </a:rPr>
              <a:t>Compost tea once</a:t>
            </a:r>
          </a:p>
          <a:p>
            <a:pPr>
              <a:defRPr/>
            </a:pPr>
            <a:endParaRPr lang="en-US" b="1"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No weeds, no disease</a:t>
            </a:r>
          </a:p>
          <a:p>
            <a:pPr>
              <a:defRPr/>
            </a:pPr>
            <a:endParaRPr lang="en-US" b="1" dirty="0">
              <a:latin typeface="Times New Roman" panose="02020603050405020304" pitchFamily="18" charset="0"/>
              <a:cs typeface="Times New Roman" panose="02020603050405020304" pitchFamily="18" charset="0"/>
            </a:endParaRPr>
          </a:p>
          <a:p>
            <a:pPr algn="ctr">
              <a:defRPr/>
            </a:pPr>
            <a:r>
              <a:rPr lang="en-US" sz="2400" b="1" dirty="0">
                <a:latin typeface="Times New Roman" panose="02020603050405020304" pitchFamily="18" charset="0"/>
                <a:cs typeface="Times New Roman" panose="02020603050405020304" pitchFamily="18" charset="0"/>
              </a:rPr>
              <a:t>www.soildynamics.com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816" y="0"/>
            <a:chExt cx="5760" cy="4320"/>
          </a:xfrm>
        </p:grpSpPr>
        <p:pic>
          <p:nvPicPr>
            <p:cNvPr id="141316" name="Picture 3" descr="ROOTS"/>
            <p:cNvPicPr>
              <a:picLocks noChangeAspect="1" noChangeArrowheads="1"/>
            </p:cNvPicPr>
            <p:nvPr/>
          </p:nvPicPr>
          <p:blipFill>
            <a:blip r:embed="rId2" cstate="print"/>
            <a:srcRect b="5833"/>
            <a:stretch>
              <a:fillRect/>
            </a:stretch>
          </p:blipFill>
          <p:spPr bwMode="auto">
            <a:xfrm>
              <a:off x="-816" y="0"/>
              <a:ext cx="5760" cy="4320"/>
            </a:xfrm>
            <a:prstGeom prst="rect">
              <a:avLst/>
            </a:prstGeom>
            <a:noFill/>
            <a:ln w="9525">
              <a:noFill/>
              <a:miter lim="800000"/>
              <a:headEnd/>
              <a:tailEnd/>
            </a:ln>
          </p:spPr>
        </p:pic>
        <p:sp>
          <p:nvSpPr>
            <p:cNvPr id="141317" name="Text Box 4"/>
            <p:cNvSpPr txBox="1">
              <a:spLocks noChangeArrowheads="1"/>
            </p:cNvSpPr>
            <p:nvPr/>
          </p:nvSpPr>
          <p:spPr bwMode="auto">
            <a:xfrm>
              <a:off x="-816" y="4108"/>
              <a:ext cx="2422" cy="212"/>
            </a:xfrm>
            <a:prstGeom prst="rect">
              <a:avLst/>
            </a:prstGeom>
            <a:noFill/>
            <a:ln w="9525">
              <a:noFill/>
              <a:miter lim="800000"/>
              <a:headEnd/>
              <a:tailEnd/>
            </a:ln>
          </p:spPr>
          <p:txBody>
            <a:bodyPr wrap="none">
              <a:spAutoFit/>
            </a:bodyPr>
            <a:lstStyle/>
            <a:p>
              <a:r>
                <a:rPr lang="en-US" sz="1600">
                  <a:solidFill>
                    <a:schemeClr val="bg1"/>
                  </a:solidFill>
                  <a:latin typeface="Tahoma" pitchFamily="34" charset="0"/>
                </a:rPr>
                <a:t>Source: Conservation Research Institute </a:t>
              </a:r>
            </a:p>
          </p:txBody>
        </p:sp>
      </p:grpSp>
      <p:sp>
        <p:nvSpPr>
          <p:cNvPr id="141315" name="Text Box 5"/>
          <p:cNvSpPr txBox="1">
            <a:spLocks noChangeArrowheads="1"/>
          </p:cNvSpPr>
          <p:nvPr/>
        </p:nvSpPr>
        <p:spPr bwMode="auto">
          <a:xfrm>
            <a:off x="5562600" y="228600"/>
            <a:ext cx="3581400" cy="396875"/>
          </a:xfrm>
          <a:prstGeom prst="rect">
            <a:avLst/>
          </a:prstGeom>
          <a:solidFill>
            <a:schemeClr val="bg1"/>
          </a:solidFill>
          <a:ln w="9525">
            <a:noFill/>
            <a:miter lim="800000"/>
            <a:headEnd/>
            <a:tailEnd/>
          </a:ln>
        </p:spPr>
        <p:txBody>
          <a:bodyPr>
            <a:spAutoFit/>
          </a:bodyPr>
          <a:lstStyle/>
          <a:p>
            <a:pPr eaLnBrk="0" hangingPunct="0">
              <a:spcBef>
                <a:spcPct val="50000"/>
              </a:spcBef>
            </a:pPr>
            <a:r>
              <a:rPr lang="en-US" sz="2000" b="1"/>
              <a:t>Oxygen?  Disease? Microbes?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get-attachment.aspx.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TextBox 2"/>
          <p:cNvSpPr txBox="1">
            <a:spLocks noChangeArrowheads="1"/>
          </p:cNvSpPr>
          <p:nvPr/>
        </p:nvSpPr>
        <p:spPr bwMode="auto">
          <a:xfrm>
            <a:off x="228600" y="304800"/>
            <a:ext cx="8077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ctr">
              <a:defRPr/>
            </a:pPr>
            <a:r>
              <a:rPr lang="en-US" sz="3200" b="1" dirty="0" smtClean="0">
                <a:latin typeface="+mj-lt"/>
              </a:rPr>
              <a:t>Sod installed around new pond just after  installation and one compost tea spray</a:t>
            </a:r>
          </a:p>
        </p:txBody>
      </p:sp>
    </p:spTree>
    <p:extLst>
      <p:ext uri="{BB962C8B-B14F-4D97-AF65-F5344CB8AC3E}">
        <p14:creationId xmlns:p14="http://schemas.microsoft.com/office/powerpoint/2010/main" val="887327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get-attachment.aspx.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200025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953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descr="get-attachment.aspx.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124200" y="0"/>
            <a:ext cx="601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TextBox 2"/>
          <p:cNvSpPr txBox="1">
            <a:spLocks noChangeArrowheads="1"/>
          </p:cNvSpPr>
          <p:nvPr/>
        </p:nvSpPr>
        <p:spPr bwMode="auto">
          <a:xfrm>
            <a:off x="0" y="762000"/>
            <a:ext cx="31242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ctr">
              <a:defRPr/>
            </a:pPr>
            <a:r>
              <a:rPr lang="en-US" sz="3200" dirty="0" smtClean="0">
                <a:latin typeface="+mn-lt"/>
              </a:rPr>
              <a:t>6 weeks after sod was laid with compost tea below and on the sod.</a:t>
            </a:r>
          </a:p>
          <a:p>
            <a:pPr algn="ctr">
              <a:defRPr/>
            </a:pPr>
            <a:r>
              <a:rPr lang="en-US" sz="3200" dirty="0" smtClean="0">
                <a:latin typeface="+mn-lt"/>
              </a:rPr>
              <a:t>Roots were less than ½ inch, now 6 inches deep into the soil.</a:t>
            </a:r>
          </a:p>
          <a:p>
            <a:pPr algn="ctr">
              <a:defRPr/>
            </a:pPr>
            <a:r>
              <a:rPr lang="en-US" sz="3200" dirty="0" smtClean="0">
                <a:latin typeface="+mn-lt"/>
              </a:rPr>
              <a:t>No erosion, no weeds, no disease</a:t>
            </a:r>
          </a:p>
        </p:txBody>
      </p:sp>
    </p:spTree>
    <p:extLst>
      <p:ext uri="{BB962C8B-B14F-4D97-AF65-F5344CB8AC3E}">
        <p14:creationId xmlns:p14="http://schemas.microsoft.com/office/powerpoint/2010/main" val="3043489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609600" y="3276600"/>
            <a:ext cx="8229600" cy="1447800"/>
          </a:xfrm>
        </p:spPr>
        <p:txBody>
          <a:bodyPr rtlCol="0">
            <a:normAutofit fontScale="92500" lnSpcReduction="20000"/>
          </a:bodyPr>
          <a:lstStyle/>
          <a:p>
            <a:pPr algn="ctr" eaLnBrk="1" fontAlgn="auto" hangingPunct="1">
              <a:spcAft>
                <a:spcPts val="0"/>
              </a:spcAft>
              <a:buFontTx/>
              <a:buNone/>
              <a:defRPr/>
            </a:pPr>
            <a:r>
              <a:rPr lang="en-US" dirty="0" smtClean="0"/>
              <a:t>	</a:t>
            </a:r>
          </a:p>
          <a:p>
            <a:pPr algn="ctr" eaLnBrk="1" fontAlgn="auto" hangingPunct="1">
              <a:spcAft>
                <a:spcPts val="0"/>
              </a:spcAft>
              <a:buFontTx/>
              <a:buNone/>
              <a:defRPr/>
            </a:pPr>
            <a:r>
              <a:rPr lang="en-US" dirty="0" smtClean="0">
                <a:latin typeface="Times New Roman" panose="02020603050405020304" pitchFamily="18" charset="0"/>
                <a:cs typeface="Times New Roman" panose="02020603050405020304" pitchFamily="18" charset="0"/>
              </a:rPr>
              <a:t>Compost Tea Test Trial</a:t>
            </a:r>
          </a:p>
          <a:p>
            <a:pPr algn="ctr" eaLnBrk="1" fontAlgn="auto" hangingPunct="1">
              <a:spcAft>
                <a:spcPts val="0"/>
              </a:spcAft>
              <a:buFontTx/>
              <a:buNone/>
              <a:defRPr/>
            </a:pPr>
            <a:r>
              <a:rPr lang="en-US" dirty="0" smtClean="0">
                <a:latin typeface="Times New Roman" panose="02020603050405020304" pitchFamily="18" charset="0"/>
                <a:cs typeface="Times New Roman" panose="02020603050405020304" pitchFamily="18" charset="0"/>
              </a:rPr>
              <a:t>Summer 2003</a:t>
            </a:r>
            <a:endParaRPr lang="en-AU" dirty="0" smtClean="0">
              <a:latin typeface="Times New Roman" panose="02020603050405020304" pitchFamily="18" charset="0"/>
              <a:cs typeface="Times New Roman" panose="02020603050405020304" pitchFamily="18" charset="0"/>
            </a:endParaRPr>
          </a:p>
        </p:txBody>
      </p:sp>
      <p:sp>
        <p:nvSpPr>
          <p:cNvPr id="45059" name="Rectangle 3"/>
          <p:cNvSpPr>
            <a:spLocks noChangeArrowheads="1"/>
          </p:cNvSpPr>
          <p:nvPr/>
        </p:nvSpPr>
        <p:spPr bwMode="auto">
          <a:xfrm>
            <a:off x="685800" y="51054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spcBef>
                <a:spcPct val="20000"/>
              </a:spcBef>
              <a:buFontTx/>
              <a:buNone/>
            </a:pPr>
            <a:r>
              <a:rPr lang="en-US" altLang="en-US" dirty="0">
                <a:latin typeface="Arial Unicode MS" panose="020B0604020202020204" pitchFamily="34" charset="-128"/>
              </a:rPr>
              <a:t>	</a:t>
            </a:r>
          </a:p>
          <a:p>
            <a:pPr algn="ctr">
              <a:spcBef>
                <a:spcPct val="20000"/>
              </a:spcBef>
              <a:buFontTx/>
              <a:buNone/>
            </a:pPr>
            <a:r>
              <a:rPr lang="en-US" altLang="en-US" dirty="0">
                <a:latin typeface="Times New Roman" panose="02020603050405020304" pitchFamily="18" charset="0"/>
                <a:cs typeface="Times New Roman" panose="02020603050405020304" pitchFamily="18" charset="0"/>
              </a:rPr>
              <a:t>by </a:t>
            </a:r>
            <a:r>
              <a:rPr lang="en-US" altLang="en-US" dirty="0" err="1">
                <a:latin typeface="Times New Roman" panose="02020603050405020304" pitchFamily="18" charset="0"/>
                <a:cs typeface="Times New Roman" panose="02020603050405020304" pitchFamily="18" charset="0"/>
              </a:rPr>
              <a:t>Abron</a:t>
            </a:r>
            <a:r>
              <a:rPr lang="en-US" altLang="en-US" dirty="0">
                <a:latin typeface="Times New Roman" panose="02020603050405020304" pitchFamily="18" charset="0"/>
                <a:cs typeface="Times New Roman" panose="02020603050405020304" pitchFamily="18" charset="0"/>
              </a:rPr>
              <a:t> New Zealand</a:t>
            </a:r>
          </a:p>
          <a:p>
            <a:pPr algn="ctr">
              <a:spcBef>
                <a:spcPct val="20000"/>
              </a:spcBef>
              <a:buFontTx/>
              <a:buNone/>
            </a:pPr>
            <a:r>
              <a:rPr lang="en-US" altLang="en-US" dirty="0">
                <a:latin typeface="Times New Roman" panose="02020603050405020304" pitchFamily="18" charset="0"/>
                <a:cs typeface="Times New Roman" panose="02020603050405020304" pitchFamily="18" charset="0"/>
              </a:rPr>
              <a:t>Russell Snodgrass, SFI Advisor</a:t>
            </a:r>
            <a:endParaRPr lang="en-AU" altLang="en-US" dirty="0">
              <a:latin typeface="Times New Roman" panose="02020603050405020304" pitchFamily="18" charset="0"/>
              <a:cs typeface="Times New Roman" panose="02020603050405020304" pitchFamily="18" charset="0"/>
            </a:endParaRPr>
          </a:p>
        </p:txBody>
      </p:sp>
      <p:sp>
        <p:nvSpPr>
          <p:cNvPr id="45060" name="Rectangle 4"/>
          <p:cNvSpPr>
            <a:spLocks noChangeArrowheads="1"/>
          </p:cNvSpPr>
          <p:nvPr/>
        </p:nvSpPr>
        <p:spPr bwMode="auto">
          <a:xfrm>
            <a:off x="685800" y="609600"/>
            <a:ext cx="7772400" cy="1524000"/>
          </a:xfrm>
          <a:prstGeom prst="rect">
            <a:avLst/>
          </a:prstGeom>
          <a:solidFill>
            <a:srgbClr val="005000"/>
          </a:solidFill>
          <a:ln w="9525">
            <a:solidFill>
              <a:schemeClr val="bg1"/>
            </a:solidFill>
            <a:miter lim="800000"/>
            <a:headEnd/>
            <a:tailEnd/>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Biological V’s Conventional</a:t>
            </a:r>
            <a:br>
              <a:rPr lang="en-US" altLang="en-US" sz="4400" b="1" dirty="0">
                <a:solidFill>
                  <a:schemeClr val="bg1"/>
                </a:solidFill>
                <a:latin typeface="Times New Roman" panose="02020603050405020304" pitchFamily="18" charset="0"/>
                <a:cs typeface="Times New Roman" panose="02020603050405020304" pitchFamily="18" charset="0"/>
              </a:rPr>
            </a:br>
            <a:r>
              <a:rPr lang="en-US" altLang="en-US" sz="4400" b="1" dirty="0">
                <a:solidFill>
                  <a:schemeClr val="bg1"/>
                </a:solidFill>
                <a:latin typeface="Times New Roman" panose="02020603050405020304" pitchFamily="18" charset="0"/>
                <a:cs typeface="Times New Roman" panose="02020603050405020304" pitchFamily="18" charset="0"/>
              </a:rPr>
              <a:t>Approach to Soil Management</a:t>
            </a:r>
          </a:p>
        </p:txBody>
      </p:sp>
    </p:spTree>
    <p:extLst>
      <p:ext uri="{BB962C8B-B14F-4D97-AF65-F5344CB8AC3E}">
        <p14:creationId xmlns:p14="http://schemas.microsoft.com/office/powerpoint/2010/main" val="173149941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Background</a:t>
            </a:r>
          </a:p>
        </p:txBody>
      </p:sp>
      <p:sp>
        <p:nvSpPr>
          <p:cNvPr id="549891" name="Rectangle 3"/>
          <p:cNvSpPr>
            <a:spLocks noGrp="1" noChangeArrowheads="1"/>
          </p:cNvSpPr>
          <p:nvPr>
            <p:ph idx="1"/>
          </p:nvPr>
        </p:nvSpPr>
        <p:spPr>
          <a:xfrm>
            <a:off x="0" y="1143000"/>
            <a:ext cx="9144000" cy="5715000"/>
          </a:xfrm>
        </p:spPr>
        <p:txBody>
          <a:bodyPr rtlCol="0">
            <a:normAutofit fontScale="85000" lnSpcReduction="10000"/>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Trial area consists of two plots fenced off from stock and the pasture harvested every 20-30 days using a mower</a:t>
            </a:r>
          </a:p>
          <a:p>
            <a:pPr eaLnBrk="1" fontAlgn="auto" hangingPunct="1">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Trial was carried out on a conventional dairy farm in the Bay of Plenty, New Zealand</a:t>
            </a:r>
          </a:p>
          <a:p>
            <a:pPr eaLnBrk="1" fontAlgn="auto" hangingPunct="1">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All testing is done by Hill Laboratories and the Soil </a:t>
            </a:r>
            <a:r>
              <a:rPr lang="en-US" dirty="0" err="1" smtClean="0">
                <a:latin typeface="Times New Roman" panose="02020603050405020304" pitchFamily="18" charset="0"/>
                <a:cs typeface="Times New Roman" panose="02020603050405020304" pitchFamily="18" charset="0"/>
              </a:rPr>
              <a:t>Foodweb</a:t>
            </a:r>
            <a:r>
              <a:rPr lang="en-US" dirty="0" smtClean="0">
                <a:latin typeface="Times New Roman" panose="02020603050405020304" pitchFamily="18" charset="0"/>
                <a:cs typeface="Times New Roman" panose="02020603050405020304" pitchFamily="18" charset="0"/>
              </a:rPr>
              <a:t> Institute NZ</a:t>
            </a:r>
          </a:p>
          <a:p>
            <a:pPr eaLnBrk="1" fontAlgn="auto" hangingPunct="1">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Trial overseen by Mark Macintosh of </a:t>
            </a:r>
            <a:r>
              <a:rPr lang="en-US" dirty="0" err="1" smtClean="0">
                <a:latin typeface="Times New Roman" panose="02020603050405020304" pitchFamily="18" charset="0"/>
                <a:cs typeface="Times New Roman" panose="02020603050405020304" pitchFamily="18" charset="0"/>
              </a:rPr>
              <a:t>Agfirst</a:t>
            </a:r>
            <a:r>
              <a:rPr lang="en-US" dirty="0" smtClean="0">
                <a:latin typeface="Times New Roman" panose="02020603050405020304" pitchFamily="18" charset="0"/>
                <a:cs typeface="Times New Roman" panose="02020603050405020304" pitchFamily="18" charset="0"/>
              </a:rPr>
              <a:t> Consultants</a:t>
            </a:r>
          </a:p>
          <a:p>
            <a:pPr eaLnBrk="1" fontAlgn="auto" hangingPunct="1">
              <a:spcAft>
                <a:spcPts val="0"/>
              </a:spcAft>
              <a:defRPr/>
            </a:pPr>
            <a:endParaRPr lang="en-US" dirty="0" smtClean="0">
              <a:latin typeface="Times New Roman" panose="02020603050405020304" pitchFamily="18" charset="0"/>
              <a:cs typeface="Times New Roman" panose="02020603050405020304" pitchFamily="18" charset="0"/>
            </a:endParaRPr>
          </a:p>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Trial started 1 October 2003</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Trial finished 24 February 2004</a:t>
            </a:r>
          </a:p>
        </p:txBody>
      </p:sp>
    </p:spTree>
    <p:extLst>
      <p:ext uri="{BB962C8B-B14F-4D97-AF65-F5344CB8AC3E}">
        <p14:creationId xmlns:p14="http://schemas.microsoft.com/office/powerpoint/2010/main" val="19474982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9891">
                                            <p:txEl>
                                              <p:pRg st="2" end="2"/>
                                            </p:txEl>
                                          </p:spTgt>
                                        </p:tgtEl>
                                        <p:attrNameLst>
                                          <p:attrName>style.visibility</p:attrName>
                                        </p:attrNameLst>
                                      </p:cBhvr>
                                      <p:to>
                                        <p:strVal val="visible"/>
                                      </p:to>
                                    </p:set>
                                    <p:anim calcmode="lin" valueType="num">
                                      <p:cBhvr additive="base">
                                        <p:cTn id="13" dur="500" fill="hold"/>
                                        <p:tgtEl>
                                          <p:spTgt spid="54989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9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9891">
                                            <p:txEl>
                                              <p:pRg st="4" end="4"/>
                                            </p:txEl>
                                          </p:spTgt>
                                        </p:tgtEl>
                                        <p:attrNameLst>
                                          <p:attrName>style.visibility</p:attrName>
                                        </p:attrNameLst>
                                      </p:cBhvr>
                                      <p:to>
                                        <p:strVal val="visible"/>
                                      </p:to>
                                    </p:set>
                                    <p:anim calcmode="lin" valueType="num">
                                      <p:cBhvr additive="base">
                                        <p:cTn id="19" dur="500" fill="hold"/>
                                        <p:tgtEl>
                                          <p:spTgt spid="54989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98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49891">
                                            <p:txEl>
                                              <p:pRg st="6" end="6"/>
                                            </p:txEl>
                                          </p:spTgt>
                                        </p:tgtEl>
                                        <p:attrNameLst>
                                          <p:attrName>style.visibility</p:attrName>
                                        </p:attrNameLst>
                                      </p:cBhvr>
                                      <p:to>
                                        <p:strVal val="visible"/>
                                      </p:to>
                                    </p:set>
                                    <p:anim calcmode="lin" valueType="num">
                                      <p:cBhvr additive="base">
                                        <p:cTn id="25" dur="500" fill="hold"/>
                                        <p:tgtEl>
                                          <p:spTgt spid="54989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498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9891">
                                            <p:txEl>
                                              <p:pRg st="8" end="8"/>
                                            </p:txEl>
                                          </p:spTgt>
                                        </p:tgtEl>
                                        <p:attrNameLst>
                                          <p:attrName>style.visibility</p:attrName>
                                        </p:attrNameLst>
                                      </p:cBhvr>
                                      <p:to>
                                        <p:strVal val="visible"/>
                                      </p:to>
                                    </p:set>
                                    <p:anim calcmode="lin" valueType="num">
                                      <p:cBhvr additive="base">
                                        <p:cTn id="31" dur="500" fill="hold"/>
                                        <p:tgtEl>
                                          <p:spTgt spid="549891">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498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Treatment</a:t>
            </a:r>
          </a:p>
        </p:txBody>
      </p:sp>
      <p:sp>
        <p:nvSpPr>
          <p:cNvPr id="550915" name="Rectangle 3"/>
          <p:cNvSpPr>
            <a:spLocks noGrp="1" noChangeArrowheads="1"/>
          </p:cNvSpPr>
          <p:nvPr>
            <p:ph idx="1"/>
          </p:nvPr>
        </p:nvSpPr>
        <p:spPr>
          <a:xfrm>
            <a:off x="0" y="1143000"/>
            <a:ext cx="9144000" cy="5715000"/>
          </a:xfrm>
        </p:spPr>
        <p:txBody>
          <a:bodyPr/>
          <a:lstStyle/>
          <a:p>
            <a:pPr eaLnBrk="1" hangingPunct="1"/>
            <a:r>
              <a:rPr lang="en-US" altLang="en-US" b="1" dirty="0" smtClean="0">
                <a:latin typeface="Times New Roman" panose="02020603050405020304" pitchFamily="18" charset="0"/>
                <a:cs typeface="Times New Roman" panose="02020603050405020304" pitchFamily="18" charset="0"/>
              </a:rPr>
              <a:t>Compost Tea Plot</a:t>
            </a:r>
          </a:p>
          <a:p>
            <a:pPr lvl="1" eaLnBrk="1" hangingPunct="1"/>
            <a:r>
              <a:rPr lang="en-US" altLang="en-US" dirty="0" smtClean="0">
                <a:latin typeface="Times New Roman" panose="02020603050405020304" pitchFamily="18" charset="0"/>
                <a:cs typeface="Times New Roman" panose="02020603050405020304" pitchFamily="18" charset="0"/>
              </a:rPr>
              <a:t>Three applications of compost tea and foods at 150L/ha applied every 4 weeks starting in October 2003</a:t>
            </a:r>
          </a:p>
          <a:p>
            <a:pPr lvl="1" eaLnBrk="1" hangingPunct="1"/>
            <a:r>
              <a:rPr lang="en-US" altLang="en-US" dirty="0" smtClean="0">
                <a:latin typeface="Times New Roman" panose="02020603050405020304" pitchFamily="18" charset="0"/>
                <a:cs typeface="Times New Roman" panose="02020603050405020304" pitchFamily="18" charset="0"/>
              </a:rPr>
              <a:t>No </a:t>
            </a:r>
            <a:r>
              <a:rPr lang="en-US" altLang="en-US" dirty="0" err="1" smtClean="0">
                <a:latin typeface="Times New Roman" panose="02020603050405020304" pitchFamily="18" charset="0"/>
                <a:cs typeface="Times New Roman" panose="02020603050405020304" pitchFamily="18" charset="0"/>
              </a:rPr>
              <a:t>fertiliser</a:t>
            </a:r>
            <a:r>
              <a:rPr lang="en-US" altLang="en-US" dirty="0" smtClean="0">
                <a:latin typeface="Times New Roman" panose="02020603050405020304" pitchFamily="18" charset="0"/>
                <a:cs typeface="Times New Roman" panose="02020603050405020304" pitchFamily="18" charset="0"/>
              </a:rPr>
              <a:t> had been applied to the compost tea trial plot for the 12 months prior or throughout the trial</a:t>
            </a:r>
          </a:p>
          <a:p>
            <a:pPr eaLnBrk="1" hangingPunct="1"/>
            <a:endParaRPr lang="en-US" altLang="en-US" dirty="0" smtClean="0">
              <a:latin typeface="Times New Roman" panose="02020603050405020304" pitchFamily="18" charset="0"/>
              <a:cs typeface="Times New Roman" panose="02020603050405020304" pitchFamily="18" charset="0"/>
            </a:endParaRPr>
          </a:p>
          <a:p>
            <a:pPr eaLnBrk="1" hangingPunct="1"/>
            <a:r>
              <a:rPr lang="en-US" altLang="en-US" b="1" dirty="0" smtClean="0">
                <a:latin typeface="Times New Roman" panose="02020603050405020304" pitchFamily="18" charset="0"/>
                <a:cs typeface="Times New Roman" panose="02020603050405020304" pitchFamily="18" charset="0"/>
              </a:rPr>
              <a:t>Control Plot</a:t>
            </a:r>
          </a:p>
          <a:p>
            <a:pPr lvl="1" eaLnBrk="1" hangingPunct="1"/>
            <a:r>
              <a:rPr lang="en-US" altLang="en-US" dirty="0" smtClean="0">
                <a:latin typeface="Times New Roman" panose="02020603050405020304" pitchFamily="18" charset="0"/>
                <a:cs typeface="Times New Roman" panose="02020603050405020304" pitchFamily="18" charset="0"/>
              </a:rPr>
              <a:t>Conventionally </a:t>
            </a:r>
            <a:r>
              <a:rPr lang="en-US" altLang="en-US" dirty="0" err="1" smtClean="0">
                <a:latin typeface="Times New Roman" panose="02020603050405020304" pitchFamily="18" charset="0"/>
                <a:cs typeface="Times New Roman" panose="02020603050405020304" pitchFamily="18" charset="0"/>
              </a:rPr>
              <a:t>fertilised</a:t>
            </a:r>
            <a:r>
              <a:rPr lang="en-US" altLang="en-US" dirty="0" smtClean="0">
                <a:latin typeface="Times New Roman" panose="02020603050405020304" pitchFamily="18" charset="0"/>
                <a:cs typeface="Times New Roman" panose="02020603050405020304" pitchFamily="18" charset="0"/>
              </a:rPr>
              <a:t> with urea at an application rate of 75kg/ha every 6-8 weeks (450kg/ha per year)</a:t>
            </a:r>
          </a:p>
          <a:p>
            <a:pPr lvl="1" eaLnBrk="1" hangingPunct="1"/>
            <a:r>
              <a:rPr lang="en-US" altLang="en-US" dirty="0" smtClean="0">
                <a:latin typeface="Times New Roman" panose="02020603050405020304" pitchFamily="18" charset="0"/>
                <a:cs typeface="Times New Roman" panose="02020603050405020304" pitchFamily="18" charset="0"/>
              </a:rPr>
              <a:t>Phosphate </a:t>
            </a:r>
            <a:r>
              <a:rPr lang="en-US" altLang="en-US" dirty="0" err="1" smtClean="0">
                <a:latin typeface="Times New Roman" panose="02020603050405020304" pitchFamily="18" charset="0"/>
                <a:cs typeface="Times New Roman" panose="02020603050405020304" pitchFamily="18" charset="0"/>
              </a:rPr>
              <a:t>Sulphur</a:t>
            </a:r>
            <a:r>
              <a:rPr lang="en-US" altLang="en-US" dirty="0" smtClean="0">
                <a:latin typeface="Times New Roman" panose="02020603050405020304" pitchFamily="18" charset="0"/>
                <a:cs typeface="Times New Roman" panose="02020603050405020304" pitchFamily="18" charset="0"/>
              </a:rPr>
              <a:t> Magnesium applied at industry maintenance levels</a:t>
            </a:r>
          </a:p>
        </p:txBody>
      </p:sp>
    </p:spTree>
    <p:extLst>
      <p:ext uri="{BB962C8B-B14F-4D97-AF65-F5344CB8AC3E}">
        <p14:creationId xmlns:p14="http://schemas.microsoft.com/office/powerpoint/2010/main" val="118142140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0915">
                                            <p:txEl>
                                              <p:pRg st="0" end="0"/>
                                            </p:txEl>
                                          </p:spTgt>
                                        </p:tgtEl>
                                        <p:attrNameLst>
                                          <p:attrName>style.visibility</p:attrName>
                                        </p:attrNameLst>
                                      </p:cBhvr>
                                      <p:to>
                                        <p:strVal val="visible"/>
                                      </p:to>
                                    </p:set>
                                    <p:anim calcmode="lin" valueType="num">
                                      <p:cBhvr additive="base">
                                        <p:cTn id="7" dur="500" fill="hold"/>
                                        <p:tgtEl>
                                          <p:spTgt spid="550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09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50915">
                                            <p:txEl>
                                              <p:pRg st="1" end="1"/>
                                            </p:txEl>
                                          </p:spTgt>
                                        </p:tgtEl>
                                        <p:attrNameLst>
                                          <p:attrName>style.visibility</p:attrName>
                                        </p:attrNameLst>
                                      </p:cBhvr>
                                      <p:to>
                                        <p:strVal val="visible"/>
                                      </p:to>
                                    </p:set>
                                    <p:anim calcmode="lin" valueType="num">
                                      <p:cBhvr additive="base">
                                        <p:cTn id="11" dur="500" fill="hold"/>
                                        <p:tgtEl>
                                          <p:spTgt spid="55091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5091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50915">
                                            <p:txEl>
                                              <p:pRg st="2" end="2"/>
                                            </p:txEl>
                                          </p:spTgt>
                                        </p:tgtEl>
                                        <p:attrNameLst>
                                          <p:attrName>style.visibility</p:attrName>
                                        </p:attrNameLst>
                                      </p:cBhvr>
                                      <p:to>
                                        <p:strVal val="visible"/>
                                      </p:to>
                                    </p:set>
                                    <p:anim calcmode="lin" valueType="num">
                                      <p:cBhvr additive="base">
                                        <p:cTn id="15" dur="500" fill="hold"/>
                                        <p:tgtEl>
                                          <p:spTgt spid="55091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50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50915">
                                            <p:txEl>
                                              <p:pRg st="4" end="4"/>
                                            </p:txEl>
                                          </p:spTgt>
                                        </p:tgtEl>
                                        <p:attrNameLst>
                                          <p:attrName>style.visibility</p:attrName>
                                        </p:attrNameLst>
                                      </p:cBhvr>
                                      <p:to>
                                        <p:strVal val="visible"/>
                                      </p:to>
                                    </p:set>
                                    <p:anim calcmode="lin" valueType="num">
                                      <p:cBhvr additive="base">
                                        <p:cTn id="21" dur="500" fill="hold"/>
                                        <p:tgtEl>
                                          <p:spTgt spid="550915">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50915">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50915">
                                            <p:txEl>
                                              <p:pRg st="5" end="5"/>
                                            </p:txEl>
                                          </p:spTgt>
                                        </p:tgtEl>
                                        <p:attrNameLst>
                                          <p:attrName>style.visibility</p:attrName>
                                        </p:attrNameLst>
                                      </p:cBhvr>
                                      <p:to>
                                        <p:strVal val="visible"/>
                                      </p:to>
                                    </p:set>
                                    <p:anim calcmode="lin" valueType="num">
                                      <p:cBhvr additive="base">
                                        <p:cTn id="25" dur="500" fill="hold"/>
                                        <p:tgtEl>
                                          <p:spTgt spid="55091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0915">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550915">
                                            <p:txEl>
                                              <p:pRg st="6" end="6"/>
                                            </p:txEl>
                                          </p:spTgt>
                                        </p:tgtEl>
                                        <p:attrNameLst>
                                          <p:attrName>style.visibility</p:attrName>
                                        </p:attrNameLst>
                                      </p:cBhvr>
                                      <p:to>
                                        <p:strVal val="visible"/>
                                      </p:to>
                                    </p:set>
                                    <p:anim calcmode="lin" valueType="num">
                                      <p:cBhvr additive="base">
                                        <p:cTn id="29" dur="500" fill="hold"/>
                                        <p:tgtEl>
                                          <p:spTgt spid="550915">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5091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0"/>
            <a:ext cx="82296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Total Dry Matter Grown</a:t>
            </a:r>
          </a:p>
        </p:txBody>
      </p:sp>
      <p:graphicFrame>
        <p:nvGraphicFramePr>
          <p:cNvPr id="48131" name="Object 3"/>
          <p:cNvGraphicFramePr>
            <a:graphicFrameLocks noGrp="1" noChangeAspect="1"/>
          </p:cNvGraphicFramePr>
          <p:nvPr>
            <p:ph idx="1"/>
          </p:nvPr>
        </p:nvGraphicFramePr>
        <p:xfrm>
          <a:off x="0" y="914400"/>
          <a:ext cx="9144000" cy="5943600"/>
        </p:xfrm>
        <a:graphic>
          <a:graphicData uri="http://schemas.openxmlformats.org/presentationml/2006/ole">
            <mc:AlternateContent xmlns:mc="http://schemas.openxmlformats.org/markup-compatibility/2006">
              <mc:Choice xmlns:v="urn:schemas-microsoft-com:vml" Requires="v">
                <p:oleObj spid="_x0000_s1027" name="Worksheet" r:id="rId4" imgW="3848100" imgH="1943100" progId="Excel.Sheet.8">
                  <p:embed/>
                </p:oleObj>
              </mc:Choice>
              <mc:Fallback>
                <p:oleObj name="Worksheet" r:id="rId4" imgW="3848100" imgH="19431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2" name="TextBox 1"/>
          <p:cNvSpPr txBox="1">
            <a:spLocks noChangeArrowheads="1"/>
          </p:cNvSpPr>
          <p:nvPr/>
        </p:nvSpPr>
        <p:spPr bwMode="auto">
          <a:xfrm>
            <a:off x="152400" y="5638800"/>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Is it true that lower yields occur in Organic Agriculture?</a:t>
            </a:r>
          </a:p>
          <a:p>
            <a:pPr>
              <a:lnSpc>
                <a:spcPct val="100000"/>
              </a:lnSpc>
              <a:spcBef>
                <a:spcPct val="0"/>
              </a:spcBef>
              <a:buFontTx/>
              <a:buNone/>
            </a:pPr>
            <a:r>
              <a:rPr lang="en-US" altLang="en-US">
                <a:latin typeface="Times New Roman" panose="02020603050405020304" pitchFamily="18" charset="0"/>
                <a:cs typeface="Times New Roman" panose="02020603050405020304" pitchFamily="18" charset="0"/>
              </a:rPr>
              <a:t>If you get the life in the soil correct, that is not true.  </a:t>
            </a:r>
          </a:p>
        </p:txBody>
      </p:sp>
    </p:spTree>
    <p:extLst>
      <p:ext uri="{BB962C8B-B14F-4D97-AF65-F5344CB8AC3E}">
        <p14:creationId xmlns:p14="http://schemas.microsoft.com/office/powerpoint/2010/main" val="34203746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0"/>
            <a:ext cx="9144000" cy="1143000"/>
          </a:xfrm>
        </p:spPr>
        <p:txBody>
          <a:bodyPr anchor="t"/>
          <a:lstStyle/>
          <a:p>
            <a:pPr eaLnBrk="1" hangingPunct="1"/>
            <a:r>
              <a:rPr lang="en-US" altLang="en-US" sz="4000" b="1" dirty="0" smtClean="0">
                <a:latin typeface="Times New Roman" panose="02020603050405020304" pitchFamily="18" charset="0"/>
                <a:cs typeface="Times New Roman" panose="02020603050405020304" pitchFamily="18" charset="0"/>
              </a:rPr>
              <a:t>Average Clover % in Pasture Sward</a:t>
            </a:r>
          </a:p>
        </p:txBody>
      </p:sp>
      <p:graphicFrame>
        <p:nvGraphicFramePr>
          <p:cNvPr id="49155" name="Object 3"/>
          <p:cNvGraphicFramePr>
            <a:graphicFrameLocks noGrp="1" noChangeAspect="1"/>
          </p:cNvGraphicFramePr>
          <p:nvPr>
            <p:ph idx="1"/>
          </p:nvPr>
        </p:nvGraphicFramePr>
        <p:xfrm>
          <a:off x="0" y="1262063"/>
          <a:ext cx="9144000" cy="5595937"/>
        </p:xfrm>
        <a:graphic>
          <a:graphicData uri="http://schemas.openxmlformats.org/presentationml/2006/ole">
            <mc:AlternateContent xmlns:mc="http://schemas.openxmlformats.org/markup-compatibility/2006">
              <mc:Choice xmlns:v="urn:schemas-microsoft-com:vml" Requires="v">
                <p:oleObj spid="_x0000_s2051" name="Worksheet" r:id="rId4" imgW="3771900" imgH="2038260" progId="Excel.Sheet.8">
                  <p:embed/>
                </p:oleObj>
              </mc:Choice>
              <mc:Fallback>
                <p:oleObj name="Worksheet" r:id="rId4" imgW="3771900" imgH="203826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62063"/>
                        <a:ext cx="91440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6" name="TextBox 1"/>
          <p:cNvSpPr txBox="1">
            <a:spLocks noChangeArrowheads="1"/>
          </p:cNvSpPr>
          <p:nvPr/>
        </p:nvSpPr>
        <p:spPr bwMode="auto">
          <a:xfrm>
            <a:off x="152400" y="5715000"/>
            <a:ext cx="8839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latin typeface="Arial Unicode MS" panose="020B0604020202020204" pitchFamily="34" charset="-128"/>
              </a:rPr>
              <a:t>No clover was sown in these fields.  Where did the clover come from?  There all along, just needed to NOT have the urea used.</a:t>
            </a:r>
          </a:p>
        </p:txBody>
      </p:sp>
    </p:spTree>
    <p:extLst>
      <p:ext uri="{BB962C8B-B14F-4D97-AF65-F5344CB8AC3E}">
        <p14:creationId xmlns:p14="http://schemas.microsoft.com/office/powerpoint/2010/main" val="105424312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smtClean="0"/>
              <a:t>.</a:t>
            </a:r>
            <a:r>
              <a:rPr lang="en-US" dirty="0" err="1" smtClean="0"/>
              <a:t>llllllllllllllllllllllllllllllllllllllllllll</a:t>
            </a:r>
            <a:endParaRPr lang="en-US" dirty="0" smtClean="0"/>
          </a:p>
        </p:txBody>
      </p:sp>
      <p:sp>
        <p:nvSpPr>
          <p:cNvPr id="72707"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en-US" smtClean="0"/>
          </a:p>
        </p:txBody>
      </p:sp>
      <p:pic>
        <p:nvPicPr>
          <p:cNvPr id="78852" name="Picture 4" descr="Soil Foodweb"/>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nchor="t">
            <a:normAutofit fontScale="90000"/>
          </a:bodyPr>
          <a:lstStyle/>
          <a:p>
            <a:pPr eaLnBrk="1" hangingPunct="1"/>
            <a:r>
              <a:rPr lang="en-US" altLang="en-US" b="1" dirty="0" smtClean="0">
                <a:latin typeface="Times New Roman" panose="02020603050405020304" pitchFamily="18" charset="0"/>
                <a:cs typeface="Times New Roman" panose="02020603050405020304" pitchFamily="18" charset="0"/>
              </a:rPr>
              <a:t>Herbage Mineral Levels Improved</a:t>
            </a:r>
          </a:p>
        </p:txBody>
      </p:sp>
      <p:graphicFrame>
        <p:nvGraphicFramePr>
          <p:cNvPr id="50179" name="Object 3"/>
          <p:cNvGraphicFramePr>
            <a:graphicFrameLocks noGrp="1" noChangeAspect="1"/>
          </p:cNvGraphicFramePr>
          <p:nvPr>
            <p:ph idx="1"/>
          </p:nvPr>
        </p:nvGraphicFramePr>
        <p:xfrm>
          <a:off x="0" y="838200"/>
          <a:ext cx="9144000" cy="6019800"/>
        </p:xfrm>
        <a:graphic>
          <a:graphicData uri="http://schemas.openxmlformats.org/presentationml/2006/ole">
            <mc:AlternateContent xmlns:mc="http://schemas.openxmlformats.org/markup-compatibility/2006">
              <mc:Choice xmlns:v="urn:schemas-microsoft-com:vml" Requires="v">
                <p:oleObj spid="_x0000_s3075" name="Worksheet" r:id="rId4" imgW="5591243" imgH="3066960" progId="Excel.Sheet.8">
                  <p:embed/>
                </p:oleObj>
              </mc:Choice>
              <mc:Fallback>
                <p:oleObj name="Worksheet" r:id="rId4" imgW="5591243" imgH="306696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66429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Biological Soil Test Results</a:t>
            </a:r>
          </a:p>
        </p:txBody>
      </p:sp>
      <p:graphicFrame>
        <p:nvGraphicFramePr>
          <p:cNvPr id="555011" name="Group 3"/>
          <p:cNvGraphicFramePr>
            <a:graphicFrameLocks noGrp="1"/>
          </p:cNvGraphicFramePr>
          <p:nvPr>
            <p:ph type="tbl" idx="1"/>
          </p:nvPr>
        </p:nvGraphicFramePr>
        <p:xfrm>
          <a:off x="0" y="1219200"/>
          <a:ext cx="9144000" cy="5638801"/>
        </p:xfrm>
        <a:graphic>
          <a:graphicData uri="http://schemas.openxmlformats.org/drawingml/2006/table">
            <a:tbl>
              <a:tblPr/>
              <a:tblGrid>
                <a:gridCol w="4930775"/>
                <a:gridCol w="1971675"/>
                <a:gridCol w="2241550"/>
              </a:tblGrid>
              <a:tr h="471488">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Biomass Data</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Control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Compost Tea</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Active Bacteria (ug/g)</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Total Bacteria (ug/g)</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64.2</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30.4</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257</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65188">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Active Fungi (ug/g)</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Total Fungi (ug/g)</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0.5</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144</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227</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Fungi to Bacteria Ratio</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0.88</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Fungi Hyphal Diameter (um)</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655762">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Protozoa (per gram)</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Flagellates</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Amoebae</a:t>
                      </a:r>
                    </a:p>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  Ciliates</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8395</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8395</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4046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58730</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5873</a:t>
                      </a:r>
                    </a:p>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1767</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4550">
                <a:tc>
                  <a:txBody>
                    <a:bodyPr/>
                    <a:lstStyle/>
                    <a:p>
                      <a:pPr marL="0" marR="0" lvl="0" indent="0" algn="l"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Mycorrhizal fungi root colonisation (%)</a:t>
                      </a:r>
                    </a:p>
                  </a:txBody>
                  <a:tcP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1237" name="Text Box 37"/>
          <p:cNvSpPr txBox="1">
            <a:spLocks noChangeArrowheads="1"/>
          </p:cNvSpPr>
          <p:nvPr/>
        </p:nvSpPr>
        <p:spPr bwMode="auto">
          <a:xfrm>
            <a:off x="1872576" y="838200"/>
            <a:ext cx="6179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1800" dirty="0">
                <a:latin typeface="Times New Roman" panose="02020603050405020304" pitchFamily="18" charset="0"/>
                <a:cs typeface="Times New Roman" panose="02020603050405020304" pitchFamily="18" charset="0"/>
              </a:rPr>
              <a:t>Soil </a:t>
            </a:r>
            <a:r>
              <a:rPr lang="en-GB" altLang="en-US" sz="1800" dirty="0" err="1">
                <a:latin typeface="Times New Roman" panose="02020603050405020304" pitchFamily="18" charset="0"/>
                <a:cs typeface="Times New Roman" panose="02020603050405020304" pitchFamily="18" charset="0"/>
              </a:rPr>
              <a:t>Foodweb</a:t>
            </a:r>
            <a:r>
              <a:rPr lang="en-GB" altLang="en-US" sz="1800" dirty="0">
                <a:latin typeface="Times New Roman" panose="02020603050405020304" pitchFamily="18" charset="0"/>
                <a:cs typeface="Times New Roman" panose="02020603050405020304" pitchFamily="18" charset="0"/>
              </a:rPr>
              <a:t> test done 4 weeks after 3rd application - Dec 2003</a:t>
            </a:r>
            <a:endParaRPr lang="en-GB"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270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0"/>
            <a:ext cx="77724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Nematodes</a:t>
            </a:r>
          </a:p>
        </p:txBody>
      </p:sp>
      <p:graphicFrame>
        <p:nvGraphicFramePr>
          <p:cNvPr id="556035" name="Group 3"/>
          <p:cNvGraphicFramePr>
            <a:graphicFrameLocks noGrp="1"/>
          </p:cNvGraphicFramePr>
          <p:nvPr>
            <p:ph type="tbl" idx="1"/>
          </p:nvPr>
        </p:nvGraphicFramePr>
        <p:xfrm>
          <a:off x="457200" y="1600200"/>
          <a:ext cx="8148638" cy="4681538"/>
        </p:xfrm>
        <a:graphic>
          <a:graphicData uri="http://schemas.openxmlformats.org/drawingml/2006/table">
            <a:tbl>
              <a:tblPr/>
              <a:tblGrid>
                <a:gridCol w="3211513"/>
                <a:gridCol w="1604962"/>
                <a:gridCol w="1727200"/>
                <a:gridCol w="1604963"/>
              </a:tblGrid>
              <a:tr h="82301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Type</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Control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Compost Tea</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Variance</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56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Bacteria feeders</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1.98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4.52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128%</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727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Fungal feeders</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0.99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1.58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60%</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9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Fungal / Root feeders</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1.09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0.24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Char char="-"/>
                        <a:tabLst/>
                      </a:pPr>
                      <a:r>
                        <a:rPr kumimoji="0" lang="en-US" sz="2800" b="0" i="0" u="none" strike="noStrike" cap="none" normalizeH="0" baseline="0" smtClean="0">
                          <a:ln>
                            <a:noFill/>
                          </a:ln>
                          <a:solidFill>
                            <a:schemeClr val="tx1"/>
                          </a:solidFill>
                          <a:effectLst/>
                          <a:latin typeface="Times New Roman" pitchFamily="18" charset="0"/>
                        </a:rPr>
                        <a:t>78%</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5568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Root feeders</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0.99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0.12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- 87%</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4494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Predatory Nematodes</a:t>
                      </a:r>
                    </a:p>
                  </a:txBody>
                  <a:tcPr marT="45723" marB="45723"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0</a:t>
                      </a:r>
                    </a:p>
                  </a:txBody>
                  <a:tcPr marT="45723" marB="45723"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52264" name="Text Box 40"/>
          <p:cNvSpPr txBox="1">
            <a:spLocks noChangeArrowheads="1"/>
          </p:cNvSpPr>
          <p:nvPr/>
        </p:nvSpPr>
        <p:spPr bwMode="auto">
          <a:xfrm>
            <a:off x="3200400" y="11430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50000"/>
              </a:spcBef>
              <a:buFontTx/>
              <a:buNone/>
            </a:pPr>
            <a:r>
              <a:rPr lang="en-US" altLang="en-US" sz="1400" b="1" dirty="0">
                <a:latin typeface="Arial" panose="020B0604020202020204" pitchFamily="34" charset="0"/>
              </a:rPr>
              <a:t>Numbers per gram fresh soil</a:t>
            </a:r>
          </a:p>
        </p:txBody>
      </p:sp>
    </p:spTree>
    <p:extLst>
      <p:ext uri="{BB962C8B-B14F-4D97-AF65-F5344CB8AC3E}">
        <p14:creationId xmlns:p14="http://schemas.microsoft.com/office/powerpoint/2010/main" val="284696832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0"/>
            <a:ext cx="8229600" cy="1143000"/>
          </a:xfrm>
        </p:spPr>
        <p:txBody>
          <a:bodyPr anchor="t"/>
          <a:lstStyle/>
          <a:p>
            <a:pPr eaLnBrk="1" hangingPunct="1"/>
            <a:r>
              <a:rPr lang="en-US" altLang="en-US" b="1" dirty="0" smtClean="0">
                <a:latin typeface="Times New Roman" panose="02020603050405020304" pitchFamily="18" charset="0"/>
                <a:cs typeface="Times New Roman" panose="02020603050405020304" pitchFamily="18" charset="0"/>
              </a:rPr>
              <a:t>Key Results</a:t>
            </a:r>
          </a:p>
        </p:txBody>
      </p:sp>
      <p:sp>
        <p:nvSpPr>
          <p:cNvPr id="557059" name="Rectangle 3"/>
          <p:cNvSpPr>
            <a:spLocks noGrp="1" noChangeArrowheads="1"/>
          </p:cNvSpPr>
          <p:nvPr>
            <p:ph idx="1"/>
          </p:nvPr>
        </p:nvSpPr>
        <p:spPr>
          <a:xfrm>
            <a:off x="0" y="1143000"/>
            <a:ext cx="9144000" cy="5486400"/>
          </a:xfrm>
        </p:spPr>
        <p:txBody>
          <a:bodyPr>
            <a:normAutofit fontScale="92500" lnSpcReduction="20000"/>
          </a:bodyPr>
          <a:lstStyle/>
          <a:p>
            <a:pPr eaLnBrk="1" hangingPunct="1"/>
            <a:r>
              <a:rPr lang="en-US" altLang="en-US" dirty="0" smtClean="0">
                <a:latin typeface="Times New Roman" panose="02020603050405020304" pitchFamily="18" charset="0"/>
                <a:cs typeface="Times New Roman" panose="02020603050405020304" pitchFamily="18" charset="0"/>
              </a:rPr>
              <a:t>11.78% increase in total dry matter grown over the control</a:t>
            </a:r>
          </a:p>
          <a:p>
            <a:pPr eaLnBrk="1" hangingPunct="1"/>
            <a:r>
              <a:rPr lang="en-US" altLang="en-US" dirty="0" smtClean="0">
                <a:latin typeface="Times New Roman" panose="02020603050405020304" pitchFamily="18" charset="0"/>
                <a:cs typeface="Times New Roman" panose="02020603050405020304" pitchFamily="18" charset="0"/>
              </a:rPr>
              <a:t>$307/ha increased milk income from the extra dry matter grown</a:t>
            </a:r>
          </a:p>
          <a:p>
            <a:pPr eaLnBrk="1" hangingPunct="1"/>
            <a:r>
              <a:rPr lang="en-US" altLang="en-US" dirty="0" smtClean="0">
                <a:latin typeface="Times New Roman" panose="02020603050405020304" pitchFamily="18" charset="0"/>
                <a:cs typeface="Times New Roman" panose="02020603050405020304" pitchFamily="18" charset="0"/>
              </a:rPr>
              <a:t>Big increases in herbage mineral levels, resulting in reduced animal health costs; recovery from facial eczema</a:t>
            </a:r>
          </a:p>
          <a:p>
            <a:pPr eaLnBrk="1" hangingPunct="1"/>
            <a:r>
              <a:rPr lang="en-US" altLang="en-US" dirty="0" smtClean="0">
                <a:latin typeface="Times New Roman" panose="02020603050405020304" pitchFamily="18" charset="0"/>
                <a:cs typeface="Times New Roman" panose="02020603050405020304" pitchFamily="18" charset="0"/>
              </a:rPr>
              <a:t>780% increase in clover content giving the soil access to more free nitrogen</a:t>
            </a:r>
          </a:p>
          <a:p>
            <a:pPr eaLnBrk="1" hangingPunct="1"/>
            <a:r>
              <a:rPr lang="en-US" altLang="en-US" dirty="0" smtClean="0">
                <a:latin typeface="Times New Roman" panose="02020603050405020304" pitchFamily="18" charset="0"/>
                <a:cs typeface="Times New Roman" panose="02020603050405020304" pitchFamily="18" charset="0"/>
              </a:rPr>
              <a:t>Huge reductions in root feeding nematodes, providing a better environment for increased clover growth</a:t>
            </a:r>
          </a:p>
          <a:p>
            <a:pPr eaLnBrk="1" hangingPunct="1"/>
            <a:r>
              <a:rPr lang="en-US" altLang="en-US" dirty="0" smtClean="0">
                <a:latin typeface="Times New Roman" panose="02020603050405020304" pitchFamily="18" charset="0"/>
                <a:cs typeface="Times New Roman" panose="02020603050405020304" pitchFamily="18" charset="0"/>
              </a:rPr>
              <a:t>Reduce costs by $200,000 on a 300 acre farm in the first growing season</a:t>
            </a:r>
          </a:p>
        </p:txBody>
      </p:sp>
    </p:spTree>
    <p:extLst>
      <p:ext uri="{BB962C8B-B14F-4D97-AF65-F5344CB8AC3E}">
        <p14:creationId xmlns:p14="http://schemas.microsoft.com/office/powerpoint/2010/main" val="5038446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 calcmode="lin" valueType="num">
                                      <p:cBhvr additive="base">
                                        <p:cTn id="7" dur="500" fill="hold"/>
                                        <p:tgtEl>
                                          <p:spTgt spid="557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70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57059">
                                            <p:txEl>
                                              <p:pRg st="1" end="1"/>
                                            </p:txEl>
                                          </p:spTgt>
                                        </p:tgtEl>
                                        <p:attrNameLst>
                                          <p:attrName>style.visibility</p:attrName>
                                        </p:attrNameLst>
                                      </p:cBhvr>
                                      <p:to>
                                        <p:strVal val="visible"/>
                                      </p:to>
                                    </p:set>
                                    <p:anim calcmode="lin" valueType="num">
                                      <p:cBhvr additive="base">
                                        <p:cTn id="13" dur="500" fill="hold"/>
                                        <p:tgtEl>
                                          <p:spTgt spid="557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70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57059">
                                            <p:txEl>
                                              <p:pRg st="2" end="2"/>
                                            </p:txEl>
                                          </p:spTgt>
                                        </p:tgtEl>
                                        <p:attrNameLst>
                                          <p:attrName>style.visibility</p:attrName>
                                        </p:attrNameLst>
                                      </p:cBhvr>
                                      <p:to>
                                        <p:strVal val="visible"/>
                                      </p:to>
                                    </p:set>
                                    <p:anim calcmode="lin" valueType="num">
                                      <p:cBhvr additive="base">
                                        <p:cTn id="19" dur="500" fill="hold"/>
                                        <p:tgtEl>
                                          <p:spTgt spid="557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70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57059">
                                            <p:txEl>
                                              <p:pRg st="3" end="3"/>
                                            </p:txEl>
                                          </p:spTgt>
                                        </p:tgtEl>
                                        <p:attrNameLst>
                                          <p:attrName>style.visibility</p:attrName>
                                        </p:attrNameLst>
                                      </p:cBhvr>
                                      <p:to>
                                        <p:strVal val="visible"/>
                                      </p:to>
                                    </p:set>
                                    <p:anim calcmode="lin" valueType="num">
                                      <p:cBhvr additive="base">
                                        <p:cTn id="25" dur="500" fill="hold"/>
                                        <p:tgtEl>
                                          <p:spTgt spid="557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70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57059">
                                            <p:txEl>
                                              <p:pRg st="4" end="4"/>
                                            </p:txEl>
                                          </p:spTgt>
                                        </p:tgtEl>
                                        <p:attrNameLst>
                                          <p:attrName>style.visibility</p:attrName>
                                        </p:attrNameLst>
                                      </p:cBhvr>
                                      <p:to>
                                        <p:strVal val="visible"/>
                                      </p:to>
                                    </p:set>
                                    <p:anim calcmode="lin" valueType="num">
                                      <p:cBhvr additive="base">
                                        <p:cTn id="31" dur="500" fill="hold"/>
                                        <p:tgtEl>
                                          <p:spTgt spid="5570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570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57059">
                                            <p:txEl>
                                              <p:pRg st="5" end="5"/>
                                            </p:txEl>
                                          </p:spTgt>
                                        </p:tgtEl>
                                        <p:attrNameLst>
                                          <p:attrName>style.visibility</p:attrName>
                                        </p:attrNameLst>
                                      </p:cBhvr>
                                      <p:to>
                                        <p:strVal val="visible"/>
                                      </p:to>
                                    </p:set>
                                    <p:anim calcmode="lin" valueType="num">
                                      <p:cBhvr additive="base">
                                        <p:cTn id="37" dur="500" fill="hold"/>
                                        <p:tgtEl>
                                          <p:spTgt spid="5570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570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1AC539F7-CD20-4CB7-8C98-6E02DD00B175}" type="slidenum">
              <a:rPr lang="en-US" sz="1400">
                <a:latin typeface="Times New Roman" panose="02020603050405020304" pitchFamily="18" charset="0"/>
              </a:rPr>
              <a:pPr algn="r" eaLnBrk="1" hangingPunct="1">
                <a:lnSpc>
                  <a:spcPct val="100000"/>
                </a:lnSpc>
                <a:spcBef>
                  <a:spcPct val="0"/>
                </a:spcBef>
                <a:buFontTx/>
                <a:buNone/>
              </a:pPr>
              <a:t>34</a:t>
            </a:fld>
            <a:endParaRPr lang="en-US" sz="1400">
              <a:latin typeface="Times New Roman" panose="02020603050405020304" pitchFamily="18" charset="0"/>
            </a:endParaRPr>
          </a:p>
        </p:txBody>
      </p:sp>
      <p:sp>
        <p:nvSpPr>
          <p:cNvPr id="161795" name="Rectangle 2"/>
          <p:cNvSpPr>
            <a:spLocks noGrp="1" noChangeArrowheads="1"/>
          </p:cNvSpPr>
          <p:nvPr>
            <p:ph type="title" idx="4294967295"/>
          </p:nvPr>
        </p:nvSpPr>
        <p:spPr>
          <a:xfrm>
            <a:off x="0" y="0"/>
            <a:ext cx="9144000" cy="1143000"/>
          </a:xfrm>
          <a:solidFill>
            <a:schemeClr val="accent6"/>
          </a:solidFill>
        </p:spPr>
        <p:txBody>
          <a:bodyPr/>
          <a:lstStyle/>
          <a:p>
            <a:pPr eaLnBrk="1" hangingPunct="1">
              <a:defRPr/>
            </a:pPr>
            <a:r>
              <a:rPr lang="en-US" b="1" dirty="0" smtClean="0">
                <a:latin typeface="Times New Roman" panose="02020603050405020304" pitchFamily="18" charset="0"/>
                <a:cs typeface="Times New Roman" panose="02020603050405020304" pitchFamily="18" charset="0"/>
              </a:rPr>
              <a:t>There is hope….. </a:t>
            </a:r>
          </a:p>
        </p:txBody>
      </p:sp>
      <p:sp>
        <p:nvSpPr>
          <p:cNvPr id="162820" name="Rectangle 3"/>
          <p:cNvSpPr>
            <a:spLocks noGrp="1" noChangeArrowheads="1"/>
          </p:cNvSpPr>
          <p:nvPr>
            <p:ph type="body" idx="4294967295"/>
          </p:nvPr>
        </p:nvSpPr>
        <p:spPr>
          <a:xfrm>
            <a:off x="0" y="1219200"/>
            <a:ext cx="7772400" cy="5638800"/>
          </a:xfrm>
          <a:solidFill>
            <a:srgbClr val="FFFFFF"/>
          </a:solidFill>
        </p:spPr>
        <p:txBody>
          <a:bodyPr/>
          <a:lstStyle/>
          <a:p>
            <a:pPr eaLnBrk="1" hangingPunct="1"/>
            <a:r>
              <a:rPr lang="en-US" sz="3200" smtClean="0">
                <a:latin typeface="Times New Roman" panose="02020603050405020304" pitchFamily="18" charset="0"/>
                <a:cs typeface="Times New Roman" panose="02020603050405020304" pitchFamily="18" charset="0"/>
              </a:rPr>
              <a:t>We can return the soil to health in a short time, and for little cost</a:t>
            </a:r>
          </a:p>
          <a:p>
            <a:pPr eaLnBrk="1" hangingPunct="1"/>
            <a:r>
              <a:rPr lang="en-US" sz="3200" smtClean="0">
                <a:latin typeface="Times New Roman" panose="02020603050405020304" pitchFamily="18" charset="0"/>
                <a:cs typeface="Times New Roman" panose="02020603050405020304" pitchFamily="18" charset="0"/>
              </a:rPr>
              <a:t>It will not cost billions, or even millions of dollars</a:t>
            </a:r>
          </a:p>
          <a:p>
            <a:pPr eaLnBrk="1" hangingPunct="1"/>
            <a:r>
              <a:rPr lang="en-US" sz="3200" smtClean="0">
                <a:latin typeface="Times New Roman" panose="02020603050405020304" pitchFamily="18" charset="0"/>
                <a:cs typeface="Times New Roman" panose="02020603050405020304" pitchFamily="18" charset="0"/>
              </a:rPr>
              <a:t>It will not take years</a:t>
            </a:r>
          </a:p>
          <a:p>
            <a:pPr eaLnBrk="1" hangingPunct="1"/>
            <a:r>
              <a:rPr lang="en-US" sz="3200" smtClean="0">
                <a:latin typeface="Times New Roman" panose="02020603050405020304" pitchFamily="18" charset="0"/>
                <a:cs typeface="Times New Roman" panose="02020603050405020304" pitchFamily="18" charset="0"/>
              </a:rPr>
              <a:t>Within one growing season, you can get the increased yields, decrease your costs and improve nutrition in the food you produce</a:t>
            </a:r>
          </a:p>
          <a:p>
            <a:pPr eaLnBrk="1" hangingPunct="1"/>
            <a:r>
              <a:rPr lang="en-US" sz="3200" smtClean="0">
                <a:latin typeface="Times New Roman" panose="02020603050405020304" pitchFamily="18" charset="0"/>
                <a:cs typeface="Times New Roman" panose="02020603050405020304" pitchFamily="18" charset="0"/>
              </a:rPr>
              <a:t>IF you get the biology right for your plant</a:t>
            </a:r>
          </a:p>
          <a:p>
            <a:pPr eaLnBrk="1" hangingPunct="1"/>
            <a:r>
              <a:rPr lang="en-US" sz="3200" smtClean="0">
                <a:latin typeface="Times New Roman" panose="02020603050405020304" pitchFamily="18" charset="0"/>
                <a:cs typeface="Times New Roman" panose="02020603050405020304" pitchFamily="18" charset="0"/>
              </a:rPr>
              <a:t>IF you get the WHOLE FOOD WEB back</a:t>
            </a:r>
          </a:p>
        </p:txBody>
      </p:sp>
    </p:spTree>
    <p:extLst>
      <p:ext uri="{BB962C8B-B14F-4D97-AF65-F5344CB8AC3E}">
        <p14:creationId xmlns:p14="http://schemas.microsoft.com/office/powerpoint/2010/main" val="2285639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fld id="{3C02C5DD-97D6-4A33-8737-EC42E1B59136}" type="slidenum">
              <a:rPr lang="en-US" sz="1400">
                <a:latin typeface="Times New Roman" panose="02020603050405020304" pitchFamily="18" charset="0"/>
              </a:rPr>
              <a:pPr algn="r" eaLnBrk="1" hangingPunct="1">
                <a:lnSpc>
                  <a:spcPct val="100000"/>
                </a:lnSpc>
                <a:spcBef>
                  <a:spcPct val="0"/>
                </a:spcBef>
                <a:buFontTx/>
                <a:buNone/>
              </a:pPr>
              <a:t>35</a:t>
            </a:fld>
            <a:endParaRPr lang="en-US" sz="1400">
              <a:latin typeface="Times New Roman" panose="02020603050405020304" pitchFamily="18" charset="0"/>
            </a:endParaRPr>
          </a:p>
        </p:txBody>
      </p:sp>
      <p:sp>
        <p:nvSpPr>
          <p:cNvPr id="163843" name="Rectangle 2"/>
          <p:cNvSpPr>
            <a:spLocks noGrp="1" noChangeArrowheads="1"/>
          </p:cNvSpPr>
          <p:nvPr>
            <p:ph type="title" idx="4294967295"/>
          </p:nvPr>
        </p:nvSpPr>
        <p:spPr>
          <a:xfrm>
            <a:off x="-17463" y="0"/>
            <a:ext cx="9161463" cy="1143000"/>
          </a:xfrm>
          <a:solidFill>
            <a:schemeClr val="accent6"/>
          </a:solidFill>
        </p:spPr>
        <p:txBody>
          <a:bodyPr/>
          <a:lstStyle/>
          <a:p>
            <a:pPr algn="ctr" eaLnBrk="1" hangingPunct="1"/>
            <a:r>
              <a:rPr lang="en-US" b="1" dirty="0" smtClean="0">
                <a:latin typeface="Times New Roman" panose="02020603050405020304" pitchFamily="18" charset="0"/>
                <a:cs typeface="Times New Roman" panose="02020603050405020304" pitchFamily="18" charset="0"/>
              </a:rPr>
              <a:t>Contact Information…..</a:t>
            </a:r>
          </a:p>
        </p:txBody>
      </p:sp>
      <p:sp>
        <p:nvSpPr>
          <p:cNvPr id="163844" name="Rectangle 3"/>
          <p:cNvSpPr>
            <a:spLocks noGrp="1" noChangeArrowheads="1"/>
          </p:cNvSpPr>
          <p:nvPr>
            <p:ph type="body" idx="4294967295"/>
          </p:nvPr>
        </p:nvSpPr>
        <p:spPr>
          <a:xfrm>
            <a:off x="0" y="1219200"/>
            <a:ext cx="7772400" cy="5638800"/>
          </a:xfrm>
          <a:solidFill>
            <a:srgbClr val="FFFFFF"/>
          </a:solidFill>
        </p:spPr>
        <p:txBody>
          <a:bodyPr/>
          <a:lstStyle/>
          <a:p>
            <a:pPr eaLnBrk="1" hangingPunct="1"/>
            <a:r>
              <a:rPr lang="en-US" sz="3600" smtClean="0">
                <a:latin typeface="Times New Roman" panose="02020603050405020304" pitchFamily="18" charset="0"/>
                <a:cs typeface="Times New Roman" panose="02020603050405020304" pitchFamily="18" charset="0"/>
              </a:rPr>
              <a:t>Dr. Elaine Ingham, B.S., M.S., Ph.D.</a:t>
            </a:r>
          </a:p>
          <a:p>
            <a:pPr eaLnBrk="1" hangingPunct="1"/>
            <a:endParaRPr lang="en-US" sz="3200" smtClean="0">
              <a:latin typeface="Times New Roman" panose="02020603050405020304" pitchFamily="18" charset="0"/>
              <a:cs typeface="Times New Roman" panose="02020603050405020304" pitchFamily="18" charset="0"/>
            </a:endParaRPr>
          </a:p>
          <a:p>
            <a:pPr eaLnBrk="1" hangingPunct="1"/>
            <a:r>
              <a:rPr lang="en-US" sz="3600" smtClean="0">
                <a:latin typeface="Times New Roman" panose="02020603050405020304" pitchFamily="18" charset="0"/>
                <a:cs typeface="Times New Roman" panose="02020603050405020304" pitchFamily="18" charset="0"/>
              </a:rPr>
              <a:t>Soil Foodweb Inc.    </a:t>
            </a:r>
            <a:r>
              <a:rPr lang="en-US" sz="3600" smtClean="0">
                <a:latin typeface="Times New Roman" panose="02020603050405020304" pitchFamily="18" charset="0"/>
                <a:cs typeface="Times New Roman" panose="02020603050405020304" pitchFamily="18" charset="0"/>
                <a:hlinkClick r:id="rId2"/>
              </a:rPr>
              <a:t>soilfoodweb@aol.com</a:t>
            </a:r>
            <a:endParaRPr lang="en-US" sz="3600" smtClean="0">
              <a:latin typeface="Times New Roman" panose="02020603050405020304" pitchFamily="18" charset="0"/>
              <a:cs typeface="Times New Roman" panose="02020603050405020304" pitchFamily="18" charset="0"/>
            </a:endParaRPr>
          </a:p>
          <a:p>
            <a:pPr lvl="1" eaLnBrk="1" hangingPunct="1"/>
            <a:r>
              <a:rPr lang="en-US" sz="3600" smtClean="0">
                <a:latin typeface="Times New Roman" panose="02020603050405020304" pitchFamily="18" charset="0"/>
                <a:cs typeface="Times New Roman" panose="02020603050405020304" pitchFamily="18" charset="0"/>
              </a:rPr>
              <a:t>2864 NW Monterey Pl, Corvallis, Oregon</a:t>
            </a:r>
          </a:p>
          <a:p>
            <a:pPr eaLnBrk="1" hangingPunct="1"/>
            <a:endParaRPr lang="en-US" sz="3200" smtClean="0">
              <a:latin typeface="Times New Roman" panose="02020603050405020304" pitchFamily="18" charset="0"/>
              <a:cs typeface="Times New Roman" panose="02020603050405020304" pitchFamily="18" charset="0"/>
            </a:endParaRPr>
          </a:p>
          <a:p>
            <a:pPr eaLnBrk="1" hangingPunct="1"/>
            <a:r>
              <a:rPr lang="en-US" sz="3600" smtClean="0">
                <a:latin typeface="Times New Roman" panose="02020603050405020304" pitchFamily="18" charset="0"/>
                <a:cs typeface="Times New Roman" panose="02020603050405020304" pitchFamily="18" charset="0"/>
              </a:rPr>
              <a:t>Soil Life Consultants    		  		soillifeconsultants.com</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81017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990600"/>
          </a:xfrm>
          <a:solidFill>
            <a:schemeClr val="accent6"/>
          </a:solidFill>
        </p:spPr>
        <p:txBody>
          <a:bodyPr/>
          <a:lstStyle/>
          <a:p>
            <a:r>
              <a:rPr lang="en-US" sz="4800" b="1" u="sng" dirty="0" smtClean="0">
                <a:latin typeface="Times New Roman" panose="02020603050405020304" pitchFamily="18" charset="0"/>
                <a:cs typeface="Times New Roman" panose="02020603050405020304" pitchFamily="18" charset="0"/>
              </a:rPr>
              <a:t>A Healthy Food Web Will: </a:t>
            </a:r>
            <a:endParaRPr lang="en-US" sz="4800" u="sng" dirty="0" smtClean="0">
              <a:latin typeface="Times New Roman" panose="02020603050405020304" pitchFamily="18" charset="0"/>
              <a:cs typeface="Times New Roman" panose="02020603050405020304" pitchFamily="18" charset="0"/>
            </a:endParaRPr>
          </a:p>
        </p:txBody>
      </p:sp>
      <p:sp>
        <p:nvSpPr>
          <p:cNvPr id="13315" name="Rectangle 3"/>
          <p:cNvSpPr>
            <a:spLocks noGrp="1" noChangeArrowheads="1"/>
          </p:cNvSpPr>
          <p:nvPr>
            <p:ph type="body" idx="1"/>
          </p:nvPr>
        </p:nvSpPr>
        <p:spPr>
          <a:xfrm>
            <a:off x="0" y="914400"/>
            <a:ext cx="9144000" cy="6324600"/>
          </a:xfrm>
        </p:spPr>
        <p:txBody>
          <a:bodyPr/>
          <a:lstStyle/>
          <a:p>
            <a:r>
              <a:rPr lang="en-US" sz="3600" b="1" dirty="0" smtClean="0">
                <a:latin typeface="Times New Roman" panose="02020603050405020304" pitchFamily="18" charset="0"/>
                <a:cs typeface="Times New Roman" panose="02020603050405020304" pitchFamily="18" charset="0"/>
              </a:rPr>
              <a:t>Suppress Disease (competition, inhibition, consumption; no more pesticides!)</a:t>
            </a:r>
          </a:p>
          <a:p>
            <a:r>
              <a:rPr lang="en-US" sz="3600" b="1" dirty="0" smtClean="0">
                <a:latin typeface="Times New Roman" panose="02020603050405020304" pitchFamily="18" charset="0"/>
                <a:cs typeface="Times New Roman" panose="02020603050405020304" pitchFamily="18" charset="0"/>
              </a:rPr>
              <a:t>Retain Nutrients (stop run-off, leaching)</a:t>
            </a:r>
          </a:p>
          <a:p>
            <a:r>
              <a:rPr lang="en-US" sz="3600" b="1" dirty="0" smtClean="0">
                <a:latin typeface="Times New Roman" panose="02020603050405020304" pitchFamily="18" charset="0"/>
                <a:cs typeface="Times New Roman" panose="02020603050405020304" pitchFamily="18" charset="0"/>
              </a:rPr>
              <a:t>Nutrients Available at rates plants require (eliminate fertilizer) leading to flavor and nutrition for animals and humans</a:t>
            </a:r>
          </a:p>
          <a:p>
            <a:r>
              <a:rPr lang="en-US" sz="3600" b="1" dirty="0" smtClean="0">
                <a:latin typeface="Times New Roman" panose="02020603050405020304" pitchFamily="18" charset="0"/>
                <a:cs typeface="Times New Roman" panose="02020603050405020304" pitchFamily="18" charset="0"/>
              </a:rPr>
              <a:t>Decompose Toxins</a:t>
            </a:r>
          </a:p>
          <a:p>
            <a:r>
              <a:rPr lang="en-US" sz="3600" b="1" dirty="0" smtClean="0">
                <a:latin typeface="Times New Roman" panose="02020603050405020304" pitchFamily="18" charset="0"/>
                <a:cs typeface="Times New Roman" panose="02020603050405020304" pitchFamily="18" charset="0"/>
              </a:rPr>
              <a:t>Build Soil Structure –(reduce water use, increase water holding capacity, increase rooting depth)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838200"/>
          <a:ext cx="9144001" cy="6708772"/>
        </p:xfrm>
        <a:graphic>
          <a:graphicData uri="http://schemas.openxmlformats.org/drawingml/2006/table">
            <a:tbl>
              <a:tblPr/>
              <a:tblGrid>
                <a:gridCol w="1443789"/>
                <a:gridCol w="1925053"/>
                <a:gridCol w="1925053"/>
                <a:gridCol w="1925053"/>
                <a:gridCol w="1925053"/>
              </a:tblGrid>
              <a:tr h="548686">
                <a:tc>
                  <a:txBody>
                    <a:bodyPr/>
                    <a:lstStyle/>
                    <a:p>
                      <a:pPr algn="l"/>
                      <a:r>
                        <a:rPr lang="en-US" sz="1800" b="1" dirty="0" smtClean="0">
                          <a:effectLst/>
                          <a:latin typeface="Arial"/>
                        </a:rPr>
                        <a:t>Element </a:t>
                      </a:r>
                      <a:endParaRPr lang="en-US" sz="1800" dirty="0">
                        <a:effectLst/>
                      </a:endParaRPr>
                    </a:p>
                  </a:txBody>
                  <a:tcPr marL="0" marR="0" marT="0" marB="0">
                    <a:lnL>
                      <a:noFill/>
                    </a:lnL>
                    <a:lnR>
                      <a:noFill/>
                    </a:lnR>
                    <a:lnT>
                      <a:noFill/>
                    </a:lnT>
                    <a:lnB>
                      <a:noFill/>
                    </a:lnB>
                  </a:tcPr>
                </a:tc>
                <a:tc gridSpan="2">
                  <a:txBody>
                    <a:bodyPr/>
                    <a:lstStyle/>
                    <a:p>
                      <a:pPr algn="ctr"/>
                      <a:r>
                        <a:rPr lang="en-US" sz="1800" b="1" dirty="0" smtClean="0">
                          <a:effectLst/>
                          <a:latin typeface="Arial"/>
                        </a:rPr>
                        <a:t>Soils </a:t>
                      </a:r>
                      <a:r>
                        <a:rPr lang="en-US" sz="1800" b="1" dirty="0">
                          <a:effectLst/>
                          <a:latin typeface="Arial"/>
                        </a:rPr>
                        <a:t>(mg/kg</a:t>
                      </a:r>
                      <a:r>
                        <a:rPr lang="en-US" sz="1800" b="1">
                          <a:effectLst/>
                          <a:latin typeface="Arial"/>
                        </a:rPr>
                        <a:t>) </a:t>
                      </a:r>
                      <a:endParaRPr lang="en-US" sz="1800" b="1" smtClean="0">
                        <a:effectLst/>
                        <a:latin typeface="Arial"/>
                      </a:endParaRPr>
                    </a:p>
                    <a:p>
                      <a:pPr algn="ctr"/>
                      <a:r>
                        <a:rPr lang="en-US" sz="1800" b="1" smtClean="0">
                          <a:effectLst/>
                          <a:latin typeface="Arial"/>
                        </a:rPr>
                        <a:t>Median                Range</a:t>
                      </a:r>
                      <a:endParaRPr lang="en-US" sz="1800" dirty="0">
                        <a:effectLst/>
                      </a:endParaRPr>
                    </a:p>
                  </a:txBody>
                  <a:tcPr marL="0" marR="0" marT="0" marB="0">
                    <a:lnL>
                      <a:noFill/>
                    </a:lnL>
                    <a:lnR>
                      <a:noFill/>
                    </a:lnR>
                    <a:lnT>
                      <a:noFill/>
                    </a:lnT>
                    <a:lnB>
                      <a:noFill/>
                    </a:lnB>
                  </a:tcPr>
                </a:tc>
                <a:tc hMerge="1">
                  <a:txBody>
                    <a:bodyPr/>
                    <a:lstStyle/>
                    <a:p>
                      <a:endParaRPr lang="en-US" dirty="0"/>
                    </a:p>
                  </a:txBody>
                  <a:tcPr/>
                </a:tc>
                <a:tc>
                  <a:txBody>
                    <a:bodyPr/>
                    <a:lstStyle/>
                    <a:p>
                      <a:pPr algn="ctr"/>
                      <a:r>
                        <a:rPr lang="en-US" sz="1800" b="1" dirty="0" smtClean="0">
                          <a:effectLst/>
                          <a:latin typeface="Arial"/>
                        </a:rPr>
                        <a:t>In the Earth’s </a:t>
                      </a:r>
                      <a:r>
                        <a:rPr lang="en-US" sz="1800" b="1" dirty="0">
                          <a:effectLst/>
                          <a:latin typeface="Arial"/>
                        </a:rPr>
                        <a:t>crust (mean) </a:t>
                      </a:r>
                      <a:endParaRPr lang="en-US" sz="1800" dirty="0">
                        <a:effectLst/>
                      </a:endParaRPr>
                    </a:p>
                  </a:txBody>
                  <a:tcPr marL="0" marR="0" marT="0" marB="0">
                    <a:lnL>
                      <a:noFill/>
                    </a:lnL>
                    <a:lnR>
                      <a:noFill/>
                    </a:lnR>
                    <a:lnT>
                      <a:noFill/>
                    </a:lnT>
                    <a:lnB>
                      <a:noFill/>
                    </a:lnB>
                  </a:tcPr>
                </a:tc>
                <a:tc>
                  <a:txBody>
                    <a:bodyPr/>
                    <a:lstStyle/>
                    <a:p>
                      <a:pPr algn="ctr"/>
                      <a:r>
                        <a:rPr lang="en-US" sz="1800" b="1" dirty="0" smtClean="0">
                          <a:effectLst/>
                          <a:latin typeface="Arial"/>
                        </a:rPr>
                        <a:t>In Sediments </a:t>
                      </a:r>
                      <a:r>
                        <a:rPr lang="en-US" sz="1800" b="1" dirty="0">
                          <a:effectLst/>
                          <a:latin typeface="Arial"/>
                        </a:rPr>
                        <a:t>(mean</a:t>
                      </a:r>
                      <a:r>
                        <a:rPr lang="en-US" sz="1800" b="1" dirty="0" smtClean="0">
                          <a:effectLst/>
                          <a:latin typeface="Arial"/>
                        </a:rPr>
                        <a:t>)</a:t>
                      </a:r>
                      <a:endParaRPr lang="en-US" sz="1800" dirty="0">
                        <a:effectLst/>
                      </a:endParaRPr>
                    </a:p>
                  </a:txBody>
                  <a:tcPr marL="0" marR="0" marT="0" marB="0">
                    <a:lnL>
                      <a:noFill/>
                    </a:lnL>
                    <a:lnR>
                      <a:noFill/>
                    </a:lnR>
                    <a:lnT>
                      <a:noFill/>
                    </a:lnT>
                    <a:lnB>
                      <a:noFill/>
                    </a:lnB>
                  </a:tcPr>
                </a:tc>
              </a:tr>
              <a:tr h="274343">
                <a:tc>
                  <a:txBody>
                    <a:bodyPr/>
                    <a:lstStyle/>
                    <a:p>
                      <a:pPr algn="l"/>
                      <a:endParaRPr lang="en-US" sz="1000" dirty="0">
                        <a:effectLst/>
                      </a:endParaRPr>
                    </a:p>
                  </a:txBody>
                  <a:tcPr marL="0" marR="0" marT="0" marB="0">
                    <a:lnL>
                      <a:noFill/>
                    </a:lnL>
                    <a:lnR>
                      <a:noFill/>
                    </a:lnR>
                    <a:lnT>
                      <a:noFill/>
                    </a:lnT>
                    <a:lnB>
                      <a:noFill/>
                    </a:lnB>
                  </a:tcPr>
                </a:tc>
                <a:tc>
                  <a:txBody>
                    <a:bodyPr/>
                    <a:lstStyle/>
                    <a:p>
                      <a:pPr algn="ctr"/>
                      <a:endParaRPr lang="en-US" sz="1800" dirty="0">
                        <a:effectLst/>
                      </a:endParaRPr>
                    </a:p>
                  </a:txBody>
                  <a:tcPr marL="0" marR="0" marT="0" marB="0">
                    <a:lnL>
                      <a:noFill/>
                    </a:lnL>
                    <a:lnR>
                      <a:noFill/>
                    </a:lnR>
                    <a:lnT>
                      <a:noFill/>
                    </a:lnT>
                    <a:lnB>
                      <a:noFill/>
                    </a:lnB>
                  </a:tcPr>
                </a:tc>
                <a:tc>
                  <a:txBody>
                    <a:bodyPr/>
                    <a:lstStyle/>
                    <a:p>
                      <a:pPr algn="ctr"/>
                      <a:endParaRPr lang="en-US" sz="1800" dirty="0">
                        <a:effectLst/>
                      </a:endParaRPr>
                    </a:p>
                  </a:txBody>
                  <a:tcPr marL="0" marR="0" marT="0" marB="0">
                    <a:lnL>
                      <a:noFill/>
                    </a:lnL>
                    <a:lnR>
                      <a:noFill/>
                    </a:lnR>
                    <a:lnT>
                      <a:noFill/>
                    </a:lnT>
                    <a:lnB>
                      <a:noFill/>
                    </a:lnB>
                  </a:tcPr>
                </a:tc>
                <a:tc>
                  <a:txBody>
                    <a:bodyPr/>
                    <a:lstStyle/>
                    <a:p>
                      <a:pPr algn="ctr"/>
                      <a:endParaRPr lang="en-US" sz="1800" dirty="0">
                        <a:effectLst/>
                      </a:endParaRPr>
                    </a:p>
                  </a:txBody>
                  <a:tcPr marL="0" marR="0" marT="0" marB="0">
                    <a:lnL>
                      <a:noFill/>
                    </a:lnL>
                    <a:lnR>
                      <a:noFill/>
                    </a:lnR>
                    <a:lnT>
                      <a:noFill/>
                    </a:lnT>
                    <a:lnB>
                      <a:noFill/>
                    </a:lnB>
                  </a:tcPr>
                </a:tc>
                <a:tc>
                  <a:txBody>
                    <a:bodyPr/>
                    <a:lstStyle/>
                    <a:p>
                      <a:pPr algn="ctr"/>
                      <a:endParaRPr lang="en-US" sz="1800" dirty="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O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490,000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474,000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486,000 </a:t>
                      </a:r>
                      <a:endParaRPr lang="en-US" sz="1800" dirty="0">
                        <a:effectLst/>
                      </a:endParaRPr>
                    </a:p>
                  </a:txBody>
                  <a:tcPr marL="0" marR="0" marT="0" marB="0">
                    <a:lnL>
                      <a:noFill/>
                    </a:lnL>
                    <a:lnR>
                      <a:noFill/>
                    </a:lnR>
                    <a:lnT>
                      <a:noFill/>
                    </a:lnT>
                    <a:lnB>
                      <a:noFill/>
                    </a:lnB>
                  </a:tcPr>
                </a:tc>
              </a:tr>
              <a:tr h="420113">
                <a:tc>
                  <a:txBody>
                    <a:bodyPr/>
                    <a:lstStyle/>
                    <a:p>
                      <a:pPr algn="ctr"/>
                      <a:r>
                        <a:rPr lang="en-US" sz="1800" b="1" dirty="0">
                          <a:effectLst/>
                          <a:latin typeface="Arial"/>
                        </a:rPr>
                        <a:t>Si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330,000 </a:t>
                      </a:r>
                      <a:endParaRPr lang="en-US" sz="1800">
                        <a:effectLst/>
                      </a:endParaRPr>
                    </a:p>
                  </a:txBody>
                  <a:tcPr marL="0" marR="0" marT="0" marB="0">
                    <a:lnL>
                      <a:noFill/>
                    </a:lnL>
                    <a:lnR>
                      <a:noFill/>
                    </a:lnR>
                    <a:lnT>
                      <a:noFill/>
                    </a:lnT>
                    <a:lnB>
                      <a:noFill/>
                    </a:lnB>
                  </a:tcPr>
                </a:tc>
                <a:tc>
                  <a:txBody>
                    <a:bodyPr/>
                    <a:lstStyle/>
                    <a:p>
                      <a:pPr algn="ctr"/>
                      <a:r>
                        <a:rPr lang="en-US" sz="1800" dirty="0">
                          <a:effectLst/>
                          <a:latin typeface="Arial"/>
                        </a:rPr>
                        <a:t>250,000-410,000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277,000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245,000 </a:t>
                      </a:r>
                      <a:endParaRPr lang="en-US" sz="1800" dirty="0">
                        <a:effectLst/>
                      </a:endParaRPr>
                    </a:p>
                  </a:txBody>
                  <a:tcPr marL="0" marR="0" marT="0" marB="0">
                    <a:lnL>
                      <a:noFill/>
                    </a:lnL>
                    <a:lnR>
                      <a:noFill/>
                    </a:lnR>
                    <a:lnT>
                      <a:noFill/>
                    </a:lnT>
                    <a:lnB>
                      <a:noFill/>
                    </a:lnB>
                  </a:tcPr>
                </a:tc>
              </a:tr>
              <a:tr h="420113">
                <a:tc>
                  <a:txBody>
                    <a:bodyPr/>
                    <a:lstStyle/>
                    <a:p>
                      <a:pPr algn="ctr"/>
                      <a:r>
                        <a:rPr lang="en-US" sz="1800" b="1" dirty="0">
                          <a:effectLst/>
                          <a:latin typeface="Arial"/>
                        </a:rPr>
                        <a:t>Al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71,000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10,000-300,000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82,000 </a:t>
                      </a:r>
                      <a:endParaRPr lang="en-US" sz="1800">
                        <a:effectLst/>
                      </a:endParaRPr>
                    </a:p>
                  </a:txBody>
                  <a:tcPr marL="0" marR="0" marT="0" marB="0">
                    <a:lnL>
                      <a:noFill/>
                    </a:lnL>
                    <a:lnR>
                      <a:noFill/>
                    </a:lnR>
                    <a:lnT>
                      <a:noFill/>
                    </a:lnT>
                    <a:lnB>
                      <a:noFill/>
                    </a:lnB>
                  </a:tcPr>
                </a:tc>
                <a:tc>
                  <a:txBody>
                    <a:bodyPr/>
                    <a:lstStyle/>
                    <a:p>
                      <a:pPr algn="ctr"/>
                      <a:r>
                        <a:rPr lang="en-US" sz="1800" dirty="0">
                          <a:effectLst/>
                          <a:latin typeface="Arial"/>
                        </a:rPr>
                        <a:t>72,000 </a:t>
                      </a:r>
                      <a:endParaRPr lang="en-US" sz="1800" dirty="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Fe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40,000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2,000-550,000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41,000 </a:t>
                      </a:r>
                      <a:endParaRPr lang="en-US" sz="1800">
                        <a:effectLst/>
                      </a:endParaRPr>
                    </a:p>
                  </a:txBody>
                  <a:tcPr marL="0" marR="0" marT="0" marB="0">
                    <a:lnL>
                      <a:noFill/>
                    </a:lnL>
                    <a:lnR>
                      <a:noFill/>
                    </a:lnR>
                    <a:lnT>
                      <a:noFill/>
                    </a:lnT>
                    <a:lnB>
                      <a:noFill/>
                    </a:lnB>
                  </a:tcPr>
                </a:tc>
                <a:tc>
                  <a:txBody>
                    <a:bodyPr/>
                    <a:lstStyle/>
                    <a:p>
                      <a:pPr algn="ctr"/>
                      <a:r>
                        <a:rPr lang="en-US" sz="1800" dirty="0">
                          <a:effectLst/>
                          <a:latin typeface="Arial"/>
                        </a:rPr>
                        <a:t>41,000 </a:t>
                      </a:r>
                      <a:endParaRPr lang="en-US" sz="1800" dirty="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C (total)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20,000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7,000-500,000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480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29,400 </a:t>
                      </a:r>
                      <a:endParaRPr lang="en-US" sz="1800">
                        <a:effectLst/>
                      </a:endParaRPr>
                    </a:p>
                  </a:txBody>
                  <a:tcPr marL="0" marR="0" marT="0" marB="0">
                    <a:lnL>
                      <a:noFill/>
                    </a:lnL>
                    <a:lnR>
                      <a:noFill/>
                    </a:lnR>
                    <a:lnT>
                      <a:noFill/>
                    </a:lnT>
                    <a:lnB>
                      <a:noFill/>
                    </a:lnB>
                  </a:tcPr>
                </a:tc>
              </a:tr>
              <a:tr h="297573">
                <a:tc>
                  <a:txBody>
                    <a:bodyPr/>
                    <a:lstStyle/>
                    <a:p>
                      <a:pPr algn="ctr"/>
                      <a:r>
                        <a:rPr lang="en-US" sz="1800" b="1" dirty="0" err="1">
                          <a:effectLst/>
                          <a:latin typeface="Arial"/>
                        </a:rPr>
                        <a:t>Ca</a:t>
                      </a:r>
                      <a:r>
                        <a:rPr lang="en-US" sz="1800" b="1" dirty="0">
                          <a:effectLst/>
                          <a:latin typeface="Arial"/>
                        </a:rPr>
                        <a:t>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15,000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700-500,000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41,000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66,000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Mg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5,000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400-9,000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23,000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14,000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K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14,000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80-37,000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21,000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20,000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Na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5,000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150-25,000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23,000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5,700 </a:t>
                      </a:r>
                      <a:endParaRPr lang="en-US" sz="1800">
                        <a:effectLst/>
                      </a:endParaRPr>
                    </a:p>
                  </a:txBody>
                  <a:tcPr marL="0" marR="0" marT="0" marB="0">
                    <a:lnL>
                      <a:noFill/>
                    </a:lnL>
                    <a:lnR>
                      <a:noFill/>
                    </a:lnR>
                    <a:lnT>
                      <a:noFill/>
                    </a:lnT>
                    <a:lnB>
                      <a:noFill/>
                    </a:lnB>
                  </a:tcPr>
                </a:tc>
              </a:tr>
              <a:tr h="297573">
                <a:tc>
                  <a:txBody>
                    <a:bodyPr/>
                    <a:lstStyle/>
                    <a:p>
                      <a:pPr algn="ctr"/>
                      <a:r>
                        <a:rPr lang="en-US" sz="1800" b="1" dirty="0" err="1">
                          <a:effectLst/>
                          <a:latin typeface="Arial"/>
                        </a:rPr>
                        <a:t>Mn</a:t>
                      </a:r>
                      <a:r>
                        <a:rPr lang="en-US" sz="1800" b="1" dirty="0">
                          <a:effectLst/>
                          <a:latin typeface="Arial"/>
                        </a:rPr>
                        <a:t>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1,000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20-10,000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950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770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Zn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90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1-900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75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95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Mo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1.2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0.1-40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1.5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Ni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50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2-750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80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52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Cu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30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2-250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50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33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N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2,000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200-5,000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25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470 </a:t>
                      </a:r>
                      <a:endParaRPr lang="en-US" sz="1800">
                        <a:effectLst/>
                      </a:endParaRPr>
                    </a:p>
                  </a:txBody>
                  <a:tcPr marL="0" marR="0" marT="0" marB="0">
                    <a:lnL>
                      <a:noFill/>
                    </a:lnL>
                    <a:lnR>
                      <a:noFill/>
                    </a:lnR>
                    <a:lnT>
                      <a:noFill/>
                    </a:lnT>
                    <a:lnB>
                      <a:noFill/>
                    </a:lnB>
                  </a:tcPr>
                </a:tc>
              </a:tr>
              <a:tr h="297573">
                <a:tc>
                  <a:txBody>
                    <a:bodyPr/>
                    <a:lstStyle/>
                    <a:p>
                      <a:pPr algn="ctr"/>
                      <a:r>
                        <a:rPr lang="en-US" sz="1800" b="1" dirty="0">
                          <a:effectLst/>
                          <a:latin typeface="Arial"/>
                        </a:rPr>
                        <a:t>P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800 </a:t>
                      </a:r>
                      <a:endParaRPr lang="en-US" sz="1800" dirty="0">
                        <a:effectLst/>
                      </a:endParaRPr>
                    </a:p>
                  </a:txBody>
                  <a:tcPr marL="0" marR="0" marT="0" marB="0">
                    <a:lnL>
                      <a:noFill/>
                    </a:lnL>
                    <a:lnR>
                      <a:noFill/>
                    </a:lnR>
                    <a:lnT>
                      <a:noFill/>
                    </a:lnT>
                    <a:lnB>
                      <a:noFill/>
                    </a:lnB>
                  </a:tcPr>
                </a:tc>
                <a:tc>
                  <a:txBody>
                    <a:bodyPr/>
                    <a:lstStyle/>
                    <a:p>
                      <a:pPr algn="ctr"/>
                      <a:r>
                        <a:rPr lang="en-US" sz="1800">
                          <a:effectLst/>
                          <a:latin typeface="Arial"/>
                        </a:rPr>
                        <a:t>35-5,300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1,000 </a:t>
                      </a:r>
                      <a:endParaRPr lang="en-US" sz="1800">
                        <a:effectLst/>
                      </a:endParaRPr>
                    </a:p>
                  </a:txBody>
                  <a:tcPr marL="0" marR="0" marT="0" marB="0">
                    <a:lnL>
                      <a:noFill/>
                    </a:lnL>
                    <a:lnR>
                      <a:noFill/>
                    </a:lnR>
                    <a:lnT>
                      <a:noFill/>
                    </a:lnT>
                    <a:lnB>
                      <a:noFill/>
                    </a:lnB>
                  </a:tcPr>
                </a:tc>
                <a:tc>
                  <a:txBody>
                    <a:bodyPr/>
                    <a:lstStyle/>
                    <a:p>
                      <a:pPr algn="ctr"/>
                      <a:r>
                        <a:rPr lang="en-US" sz="1800">
                          <a:effectLst/>
                          <a:latin typeface="Arial"/>
                        </a:rPr>
                        <a:t>670 </a:t>
                      </a:r>
                      <a:endParaRPr lang="en-US" sz="1800">
                        <a:effectLst/>
                      </a:endParaRPr>
                    </a:p>
                  </a:txBody>
                  <a:tcPr marL="0" marR="0" marT="0" marB="0">
                    <a:lnL>
                      <a:noFill/>
                    </a:lnL>
                    <a:lnR>
                      <a:noFill/>
                    </a:lnR>
                    <a:lnT>
                      <a:noFill/>
                    </a:lnT>
                    <a:lnB>
                      <a:noFill/>
                    </a:lnB>
                  </a:tcPr>
                </a:tc>
              </a:tr>
              <a:tr h="879495">
                <a:tc>
                  <a:txBody>
                    <a:bodyPr/>
                    <a:lstStyle/>
                    <a:p>
                      <a:pPr algn="ctr"/>
                      <a:r>
                        <a:rPr lang="en-US" sz="1800" b="1" dirty="0">
                          <a:effectLst/>
                          <a:latin typeface="Arial"/>
                        </a:rPr>
                        <a:t>S (total)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700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30-1,600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260 </a:t>
                      </a:r>
                      <a:endParaRPr lang="en-US" sz="1800" dirty="0">
                        <a:effectLst/>
                      </a:endParaRPr>
                    </a:p>
                  </a:txBody>
                  <a:tcPr marL="0" marR="0" marT="0" marB="0">
                    <a:lnL>
                      <a:noFill/>
                    </a:lnL>
                    <a:lnR>
                      <a:noFill/>
                    </a:lnR>
                    <a:lnT>
                      <a:noFill/>
                    </a:lnT>
                    <a:lnB>
                      <a:noFill/>
                    </a:lnB>
                  </a:tcPr>
                </a:tc>
                <a:tc>
                  <a:txBody>
                    <a:bodyPr/>
                    <a:lstStyle/>
                    <a:p>
                      <a:pPr algn="ctr"/>
                      <a:r>
                        <a:rPr lang="en-US" sz="1800" dirty="0">
                          <a:effectLst/>
                          <a:latin typeface="Arial"/>
                        </a:rPr>
                        <a:t>2,200</a:t>
                      </a:r>
                      <a:endParaRPr lang="en-US" sz="1800" dirty="0">
                        <a:effectLst/>
                      </a:endParaRPr>
                    </a:p>
                  </a:txBody>
                  <a:tcPr marL="0" marR="0" marT="0" marB="0">
                    <a:lnL>
                      <a:noFill/>
                    </a:lnL>
                    <a:lnR>
                      <a:noFill/>
                    </a:lnR>
                    <a:lnT>
                      <a:noFill/>
                    </a:lnT>
                    <a:lnB>
                      <a:noFill/>
                    </a:lnB>
                  </a:tcPr>
                </a:tc>
              </a:tr>
            </a:tbl>
          </a:graphicData>
        </a:graphic>
      </p:graphicFrame>
      <p:sp>
        <p:nvSpPr>
          <p:cNvPr id="69729" name="TextBox 3"/>
          <p:cNvSpPr txBox="1">
            <a:spLocks noChangeArrowheads="1"/>
          </p:cNvSpPr>
          <p:nvPr/>
        </p:nvSpPr>
        <p:spPr bwMode="auto">
          <a:xfrm>
            <a:off x="0" y="0"/>
            <a:ext cx="9144000" cy="708025"/>
          </a:xfrm>
          <a:prstGeom prst="rect">
            <a:avLst/>
          </a:prstGeom>
          <a:solidFill>
            <a:schemeClr val="accent6"/>
          </a:solidFill>
          <a:ln>
            <a:noFill/>
          </a:ln>
          <a:extLst/>
        </p:spPr>
        <p:txBody>
          <a:bodyPr wrap="square">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ctr"/>
            <a:r>
              <a:rPr lang="en-US" sz="4000" b="1" dirty="0">
                <a:latin typeface="Arial" charset="0"/>
                <a:cs typeface="Arial" charset="0"/>
              </a:rPr>
              <a:t> </a:t>
            </a:r>
            <a:r>
              <a:rPr lang="en-US" sz="4000" b="1" dirty="0">
                <a:latin typeface="Times New Roman" panose="02020603050405020304" pitchFamily="18" charset="0"/>
                <a:cs typeface="Times New Roman" panose="02020603050405020304" pitchFamily="18" charset="0"/>
              </a:rPr>
              <a:t>Minerals in soil (Sparks 2003) </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89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4600" y="1066800"/>
            <a:ext cx="2895600" cy="510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dirty="0"/>
          </a:p>
        </p:txBody>
      </p:sp>
      <p:sp>
        <p:nvSpPr>
          <p:cNvPr id="77827" name="TextBox 4"/>
          <p:cNvSpPr txBox="1">
            <a:spLocks noChangeArrowheads="1"/>
          </p:cNvSpPr>
          <p:nvPr/>
        </p:nvSpPr>
        <p:spPr bwMode="auto">
          <a:xfrm>
            <a:off x="0" y="838200"/>
            <a:ext cx="1981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Total – everything </a:t>
            </a:r>
          </a:p>
        </p:txBody>
      </p:sp>
      <p:sp>
        <p:nvSpPr>
          <p:cNvPr id="6" name="Rectangle 5"/>
          <p:cNvSpPr/>
          <p:nvPr/>
        </p:nvSpPr>
        <p:spPr>
          <a:xfrm>
            <a:off x="2514600" y="4572000"/>
            <a:ext cx="1143000" cy="1600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dirty="0"/>
          </a:p>
        </p:txBody>
      </p:sp>
      <p:sp>
        <p:nvSpPr>
          <p:cNvPr id="77829" name="TextBox 6"/>
          <p:cNvSpPr txBox="1">
            <a:spLocks noChangeArrowheads="1"/>
          </p:cNvSpPr>
          <p:nvPr/>
        </p:nvSpPr>
        <p:spPr bwMode="auto">
          <a:xfrm>
            <a:off x="76200" y="2268538"/>
            <a:ext cx="2286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Exchangeable - easily pulled off surfaces; easy to make soluble</a:t>
            </a:r>
          </a:p>
        </p:txBody>
      </p:sp>
      <p:sp>
        <p:nvSpPr>
          <p:cNvPr id="8" name="Rectangle 7"/>
          <p:cNvSpPr/>
          <p:nvPr/>
        </p:nvSpPr>
        <p:spPr>
          <a:xfrm>
            <a:off x="2590800" y="5715000"/>
            <a:ext cx="3048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dirty="0"/>
          </a:p>
        </p:txBody>
      </p:sp>
      <p:sp>
        <p:nvSpPr>
          <p:cNvPr id="77831" name="TextBox 8"/>
          <p:cNvSpPr txBox="1">
            <a:spLocks noChangeArrowheads="1"/>
          </p:cNvSpPr>
          <p:nvPr/>
        </p:nvSpPr>
        <p:spPr bwMode="auto">
          <a:xfrm>
            <a:off x="0" y="4800600"/>
            <a:ext cx="2438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Soluble – dissolved in soil solution; potentially available to plants</a:t>
            </a:r>
          </a:p>
        </p:txBody>
      </p:sp>
      <p:cxnSp>
        <p:nvCxnSpPr>
          <p:cNvPr id="11" name="Straight Arrow Connector 10"/>
          <p:cNvCxnSpPr/>
          <p:nvPr/>
        </p:nvCxnSpPr>
        <p:spPr>
          <a:xfrm>
            <a:off x="1219200" y="1143000"/>
            <a:ext cx="1524000" cy="6858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3429000"/>
            <a:ext cx="914400" cy="15240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600200" y="5638800"/>
            <a:ext cx="1143000" cy="38100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7835" name="TextBox 21"/>
          <p:cNvSpPr txBox="1">
            <a:spLocks noChangeArrowheads="1"/>
          </p:cNvSpPr>
          <p:nvPr/>
        </p:nvSpPr>
        <p:spPr bwMode="auto">
          <a:xfrm>
            <a:off x="0" y="152400"/>
            <a:ext cx="9144000" cy="646113"/>
          </a:xfrm>
          <a:prstGeom prst="rect">
            <a:avLst/>
          </a:prstGeom>
          <a:solidFill>
            <a:schemeClr val="accent6"/>
          </a:solidFill>
          <a:ln>
            <a:noFill/>
          </a:ln>
          <a:extLst/>
        </p:spPr>
        <p:txBody>
          <a:bodyPr wrap="square">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ctr" eaLnBrk="1" hangingPunct="1"/>
            <a:r>
              <a:rPr lang="en-US" sz="3600" b="1" dirty="0">
                <a:latin typeface="Times New Roman" pitchFamily="18" charset="0"/>
              </a:rPr>
              <a:t>Nutrient Pools in Soil</a:t>
            </a:r>
          </a:p>
        </p:txBody>
      </p:sp>
      <p:sp>
        <p:nvSpPr>
          <p:cNvPr id="77836" name="TextBox 22"/>
          <p:cNvSpPr txBox="1">
            <a:spLocks noChangeArrowheads="1"/>
          </p:cNvSpPr>
          <p:nvPr/>
        </p:nvSpPr>
        <p:spPr bwMode="auto">
          <a:xfrm>
            <a:off x="5943600" y="838200"/>
            <a:ext cx="3200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Without organisms to retain the soluble nutrients that a plant does not take up, or to change plant-not-available forms in plant-available forms, no new soluble nutrients will occur.   Plants will suffer.</a:t>
            </a:r>
          </a:p>
          <a:p>
            <a:pPr algn="l" eaLnBrk="1" hangingPunct="1"/>
            <a:endParaRPr lang="en-US">
              <a:latin typeface="Times New Roman" pitchFamily="18" charset="0"/>
            </a:endParaRPr>
          </a:p>
          <a:p>
            <a:pPr algn="l" eaLnBrk="1" hangingPunct="1"/>
            <a:r>
              <a:rPr lang="en-US">
                <a:latin typeface="Times New Roman" pitchFamily="18" charset="0"/>
              </a:rPr>
              <a:t>What biomass of each organism is needed so the plant gets the nutrients it needs? </a:t>
            </a:r>
          </a:p>
        </p:txBody>
      </p:sp>
      <p:sp>
        <p:nvSpPr>
          <p:cNvPr id="77837" name="TextBox 27"/>
          <p:cNvSpPr txBox="1">
            <a:spLocks noChangeArrowheads="1"/>
          </p:cNvSpPr>
          <p:nvPr/>
        </p:nvSpPr>
        <p:spPr bwMode="auto">
          <a:xfrm>
            <a:off x="3276600" y="2209800"/>
            <a:ext cx="251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b="1">
                <a:latin typeface="Times New Roman" pitchFamily="18" charset="0"/>
              </a:rPr>
              <a:t>Bacteria, Fungi, Protozoa, Nematodes</a:t>
            </a:r>
          </a:p>
          <a:p>
            <a:pPr algn="l" eaLnBrk="1" hangingPunct="1"/>
            <a:r>
              <a:rPr lang="en-US" b="1">
                <a:latin typeface="Times New Roman" pitchFamily="18" charset="0"/>
              </a:rPr>
              <a:t>Microarthropods</a:t>
            </a:r>
          </a:p>
        </p:txBody>
      </p:sp>
      <p:cxnSp>
        <p:nvCxnSpPr>
          <p:cNvPr id="30" name="Straight Arrow Connector 29"/>
          <p:cNvCxnSpPr/>
          <p:nvPr/>
        </p:nvCxnSpPr>
        <p:spPr>
          <a:xfrm rot="5400000">
            <a:off x="3009900" y="4076700"/>
            <a:ext cx="1371600" cy="6858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2667000" y="5334000"/>
            <a:ext cx="685800" cy="5334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50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bwMode="auto">
          <a:xfrm>
            <a:off x="0" y="0"/>
            <a:ext cx="9144000" cy="914400"/>
          </a:xfrm>
          <a:prstGeom prst="rect">
            <a:avLst/>
          </a:prstGeom>
          <a:solidFill>
            <a:schemeClr val="accent6"/>
          </a:solidFill>
          <a:extLst/>
        </p:spPr>
        <p:txBody>
          <a:bodyPr anchor="ctr">
            <a:normAutofit/>
          </a:bodyPr>
          <a:lstStyle/>
          <a:p>
            <a:pPr eaLnBrk="1" hangingPunct="1"/>
            <a:r>
              <a:rPr lang="en-US" b="1" dirty="0" smtClean="0">
                <a:latin typeface="Times New Roman" panose="02020603050405020304" pitchFamily="18" charset="0"/>
                <a:cs typeface="Times New Roman" panose="02020603050405020304" pitchFamily="18" charset="0"/>
              </a:rPr>
              <a:t>Soil Chemistry:  Nutrient Pools</a:t>
            </a:r>
          </a:p>
        </p:txBody>
      </p:sp>
      <p:sp>
        <p:nvSpPr>
          <p:cNvPr id="935939" name="Rectangle 3"/>
          <p:cNvSpPr>
            <a:spLocks noGrp="1" noChangeArrowheads="1"/>
          </p:cNvSpPr>
          <p:nvPr>
            <p:ph type="body" idx="4294967295"/>
          </p:nvPr>
        </p:nvSpPr>
        <p:spPr bwMode="auto">
          <a:xfrm>
            <a:off x="0" y="919223"/>
            <a:ext cx="9144000" cy="60198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endParaRPr lang="en-US" sz="1600" b="1" dirty="0" smtClean="0"/>
          </a:p>
          <a:p>
            <a:pPr eaLnBrk="1" hangingPunct="1"/>
            <a:r>
              <a:rPr lang="en-US" sz="3600" b="1" dirty="0" smtClean="0">
                <a:latin typeface="Times New Roman" panose="02020603050405020304" pitchFamily="18" charset="0"/>
                <a:cs typeface="Times New Roman" panose="02020603050405020304" pitchFamily="18" charset="0"/>
              </a:rPr>
              <a:t>Total Nutrients</a:t>
            </a:r>
            <a:r>
              <a:rPr lang="en-US" sz="3600" dirty="0" smtClean="0">
                <a:latin typeface="Times New Roman" panose="02020603050405020304" pitchFamily="18" charset="0"/>
                <a:cs typeface="Times New Roman" panose="02020603050405020304" pitchFamily="18" charset="0"/>
              </a:rPr>
              <a:t> – not normally reported</a:t>
            </a:r>
          </a:p>
          <a:p>
            <a:pPr lvl="1" eaLnBrk="1" hangingPunct="1"/>
            <a:r>
              <a:rPr lang="en-US" sz="3200" dirty="0" smtClean="0">
                <a:latin typeface="Times New Roman" panose="02020603050405020304" pitchFamily="18" charset="0"/>
                <a:cs typeface="Times New Roman" panose="02020603050405020304" pitchFamily="18" charset="0"/>
              </a:rPr>
              <a:t>Grind, complete digestion and combustion </a:t>
            </a:r>
          </a:p>
          <a:p>
            <a:pPr eaLnBrk="1" hangingPunct="1"/>
            <a:r>
              <a:rPr lang="en-US" sz="3600" b="1" dirty="0" smtClean="0">
                <a:latin typeface="Times New Roman" panose="02020603050405020304" pitchFamily="18" charset="0"/>
                <a:cs typeface="Times New Roman" panose="02020603050405020304" pitchFamily="18" charset="0"/>
              </a:rPr>
              <a:t>Exchangeable Nutrients</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Melick</a:t>
            </a:r>
            <a:r>
              <a:rPr lang="en-US" sz="3600" dirty="0" smtClean="0">
                <a:latin typeface="Times New Roman" panose="02020603050405020304" pitchFamily="18" charset="0"/>
                <a:cs typeface="Times New Roman" panose="02020603050405020304" pitchFamily="18" charset="0"/>
              </a:rPr>
              <a:t> 3, Ammonium Acetate 1N)</a:t>
            </a:r>
          </a:p>
          <a:p>
            <a:pPr lvl="1" eaLnBrk="1" hangingPunct="1"/>
            <a:r>
              <a:rPr lang="en-US" sz="3200" dirty="0" smtClean="0">
                <a:latin typeface="Times New Roman" panose="02020603050405020304" pitchFamily="18" charset="0"/>
                <a:cs typeface="Times New Roman" panose="02020603050405020304" pitchFamily="18" charset="0"/>
              </a:rPr>
              <a:t>Strong extracting agents, but not ALL nutrients</a:t>
            </a:r>
          </a:p>
          <a:p>
            <a:pPr eaLnBrk="1" hangingPunct="1"/>
            <a:r>
              <a:rPr lang="en-US" sz="3600" b="1" dirty="0" smtClean="0">
                <a:latin typeface="Times New Roman" panose="02020603050405020304" pitchFamily="18" charset="0"/>
                <a:cs typeface="Times New Roman" panose="02020603050405020304" pitchFamily="18" charset="0"/>
              </a:rPr>
              <a:t>Soluble Nutrients</a:t>
            </a:r>
            <a:r>
              <a:rPr lang="en-US" sz="3600" dirty="0" smtClean="0">
                <a:latin typeface="Times New Roman" panose="02020603050405020304" pitchFamily="18" charset="0"/>
                <a:cs typeface="Times New Roman" panose="02020603050405020304" pitchFamily="18" charset="0"/>
              </a:rPr>
              <a:t> </a:t>
            </a:r>
          </a:p>
          <a:p>
            <a:pPr lvl="1" eaLnBrk="1" hangingPunct="1"/>
            <a:r>
              <a:rPr lang="en-US" sz="3200" dirty="0" smtClean="0">
                <a:latin typeface="Times New Roman" panose="02020603050405020304" pitchFamily="18" charset="0"/>
                <a:cs typeface="Times New Roman" panose="02020603050405020304" pitchFamily="18" charset="0"/>
              </a:rPr>
              <a:t>Extracts soil solution or water soluble nutrients</a:t>
            </a:r>
          </a:p>
          <a:p>
            <a:pPr lvl="1" eaLnBrk="1" hangingPunct="1"/>
            <a:r>
              <a:rPr lang="en-US" sz="3200" dirty="0" smtClean="0">
                <a:latin typeface="Times New Roman" panose="02020603050405020304" pitchFamily="18" charset="0"/>
                <a:cs typeface="Times New Roman" panose="02020603050405020304" pitchFamily="18" charset="0"/>
              </a:rPr>
              <a:t>Available nutrients – made available how? </a:t>
            </a:r>
          </a:p>
          <a:p>
            <a:pPr eaLnBrk="1" hangingPunct="1"/>
            <a:r>
              <a:rPr lang="en-US" sz="3600" b="1" dirty="0" smtClean="0">
                <a:latin typeface="Times New Roman" panose="02020603050405020304" pitchFamily="18" charset="0"/>
                <a:cs typeface="Times New Roman" panose="02020603050405020304" pitchFamily="18" charset="0"/>
              </a:rPr>
              <a:t>Plant Tissue Tests</a:t>
            </a:r>
          </a:p>
          <a:p>
            <a:pPr lvl="1" eaLnBrk="1" hangingPunct="1"/>
            <a:r>
              <a:rPr lang="en-US" sz="3200" dirty="0" smtClean="0">
                <a:latin typeface="Times New Roman" panose="02020603050405020304" pitchFamily="18" charset="0"/>
                <a:cs typeface="Times New Roman" panose="02020603050405020304" pitchFamily="18" charset="0"/>
              </a:rPr>
              <a:t>Total chemical components….. Balanced?</a:t>
            </a:r>
          </a:p>
        </p:txBody>
      </p:sp>
    </p:spTree>
    <p:extLst>
      <p:ext uri="{BB962C8B-B14F-4D97-AF65-F5344CB8AC3E}">
        <p14:creationId xmlns:p14="http://schemas.microsoft.com/office/powerpoint/2010/main" val="70928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5939">
                                            <p:txEl>
                                              <p:pRg st="1" end="1"/>
                                            </p:txEl>
                                          </p:spTgt>
                                        </p:tgtEl>
                                        <p:attrNameLst>
                                          <p:attrName>style.visibility</p:attrName>
                                        </p:attrNameLst>
                                      </p:cBhvr>
                                      <p:to>
                                        <p:strVal val="visible"/>
                                      </p:to>
                                    </p:set>
                                    <p:anim calcmode="lin" valueType="num">
                                      <p:cBhvr additive="base">
                                        <p:cTn id="7" dur="500" fill="hold"/>
                                        <p:tgtEl>
                                          <p:spTgt spid="93593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5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35939">
                                            <p:txEl>
                                              <p:pRg st="2" end="2"/>
                                            </p:txEl>
                                          </p:spTgt>
                                        </p:tgtEl>
                                        <p:attrNameLst>
                                          <p:attrName>style.visibility</p:attrName>
                                        </p:attrNameLst>
                                      </p:cBhvr>
                                      <p:to>
                                        <p:strVal val="visible"/>
                                      </p:to>
                                    </p:set>
                                    <p:anim calcmode="lin" valueType="num">
                                      <p:cBhvr additive="base">
                                        <p:cTn id="13" dur="500" fill="hold"/>
                                        <p:tgtEl>
                                          <p:spTgt spid="93593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35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35939">
                                            <p:txEl>
                                              <p:pRg st="3" end="3"/>
                                            </p:txEl>
                                          </p:spTgt>
                                        </p:tgtEl>
                                        <p:attrNameLst>
                                          <p:attrName>style.visibility</p:attrName>
                                        </p:attrNameLst>
                                      </p:cBhvr>
                                      <p:to>
                                        <p:strVal val="visible"/>
                                      </p:to>
                                    </p:set>
                                    <p:anim calcmode="lin" valueType="num">
                                      <p:cBhvr additive="base">
                                        <p:cTn id="19" dur="500" fill="hold"/>
                                        <p:tgtEl>
                                          <p:spTgt spid="93593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3593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35939">
                                            <p:txEl>
                                              <p:pRg st="4" end="4"/>
                                            </p:txEl>
                                          </p:spTgt>
                                        </p:tgtEl>
                                        <p:attrNameLst>
                                          <p:attrName>style.visibility</p:attrName>
                                        </p:attrNameLst>
                                      </p:cBhvr>
                                      <p:to>
                                        <p:strVal val="visible"/>
                                      </p:to>
                                    </p:set>
                                    <p:anim calcmode="lin" valueType="num">
                                      <p:cBhvr additive="base">
                                        <p:cTn id="23" dur="500" fill="hold"/>
                                        <p:tgtEl>
                                          <p:spTgt spid="93593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359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35939">
                                            <p:txEl>
                                              <p:pRg st="5" end="5"/>
                                            </p:txEl>
                                          </p:spTgt>
                                        </p:tgtEl>
                                        <p:attrNameLst>
                                          <p:attrName>style.visibility</p:attrName>
                                        </p:attrNameLst>
                                      </p:cBhvr>
                                      <p:to>
                                        <p:strVal val="visible"/>
                                      </p:to>
                                    </p:set>
                                    <p:anim calcmode="lin" valueType="num">
                                      <p:cBhvr additive="base">
                                        <p:cTn id="29" dur="500" fill="hold"/>
                                        <p:tgtEl>
                                          <p:spTgt spid="93593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3593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35939">
                                            <p:txEl>
                                              <p:pRg st="6" end="6"/>
                                            </p:txEl>
                                          </p:spTgt>
                                        </p:tgtEl>
                                        <p:attrNameLst>
                                          <p:attrName>style.visibility</p:attrName>
                                        </p:attrNameLst>
                                      </p:cBhvr>
                                      <p:to>
                                        <p:strVal val="visible"/>
                                      </p:to>
                                    </p:set>
                                    <p:anim calcmode="lin" valueType="num">
                                      <p:cBhvr additive="base">
                                        <p:cTn id="33" dur="500" fill="hold"/>
                                        <p:tgtEl>
                                          <p:spTgt spid="935939">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93593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35939">
                                            <p:txEl>
                                              <p:pRg st="7" end="7"/>
                                            </p:txEl>
                                          </p:spTgt>
                                        </p:tgtEl>
                                        <p:attrNameLst>
                                          <p:attrName>style.visibility</p:attrName>
                                        </p:attrNameLst>
                                      </p:cBhvr>
                                      <p:to>
                                        <p:strVal val="visible"/>
                                      </p:to>
                                    </p:set>
                                    <p:anim calcmode="lin" valueType="num">
                                      <p:cBhvr additive="base">
                                        <p:cTn id="37" dur="500" fill="hold"/>
                                        <p:tgtEl>
                                          <p:spTgt spid="935939">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359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35939">
                                            <p:txEl>
                                              <p:pRg st="8" end="8"/>
                                            </p:txEl>
                                          </p:spTgt>
                                        </p:tgtEl>
                                        <p:attrNameLst>
                                          <p:attrName>style.visibility</p:attrName>
                                        </p:attrNameLst>
                                      </p:cBhvr>
                                      <p:to>
                                        <p:strVal val="visible"/>
                                      </p:to>
                                    </p:set>
                                    <p:anim calcmode="lin" valueType="num">
                                      <p:cBhvr additive="base">
                                        <p:cTn id="43" dur="500" fill="hold"/>
                                        <p:tgtEl>
                                          <p:spTgt spid="935939">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35939">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35939">
                                            <p:txEl>
                                              <p:pRg st="9" end="9"/>
                                            </p:txEl>
                                          </p:spTgt>
                                        </p:tgtEl>
                                        <p:attrNameLst>
                                          <p:attrName>style.visibility</p:attrName>
                                        </p:attrNameLst>
                                      </p:cBhvr>
                                      <p:to>
                                        <p:strVal val="visible"/>
                                      </p:to>
                                    </p:set>
                                    <p:anim calcmode="lin" valueType="num">
                                      <p:cBhvr additive="base">
                                        <p:cTn id="47" dur="500" fill="hold"/>
                                        <p:tgtEl>
                                          <p:spTgt spid="935939">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9359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5715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p:cNvSpPr txBox="1">
            <a:spLocks noChangeArrowheads="1"/>
          </p:cNvSpPr>
          <p:nvPr/>
        </p:nvSpPr>
        <p:spPr bwMode="auto">
          <a:xfrm>
            <a:off x="6096000" y="990600"/>
            <a:ext cx="30480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spcBef>
                <a:spcPct val="50000"/>
              </a:spcBef>
            </a:pPr>
            <a:r>
              <a:rPr lang="en-US" sz="2800" dirty="0">
                <a:latin typeface="Times New Roman" pitchFamily="18" charset="0"/>
              </a:rPr>
              <a:t>Without biology, you are stuck with pH as the sole arbiter of what is available to plant roots, as indicated to the left.  But add organisms, and plant nutrition is no longer ruled by chemistry alone.</a:t>
            </a:r>
          </a:p>
        </p:txBody>
      </p:sp>
      <p:sp>
        <p:nvSpPr>
          <p:cNvPr id="2" name="TextBox 1"/>
          <p:cNvSpPr txBox="1"/>
          <p:nvPr/>
        </p:nvSpPr>
        <p:spPr>
          <a:xfrm>
            <a:off x="0" y="0"/>
            <a:ext cx="9144000" cy="830997"/>
          </a:xfrm>
          <a:prstGeom prst="rect">
            <a:avLst/>
          </a:prstGeom>
          <a:solidFill>
            <a:schemeClr val="accent6"/>
          </a:solidFill>
        </p:spPr>
        <p:txBody>
          <a:bodyPr wrap="square">
            <a:spAutoFit/>
          </a:bodyPr>
          <a:lstStyle/>
          <a:p>
            <a:pPr algn="ctr">
              <a:defRPr/>
            </a:pPr>
            <a:endParaRPr lang="en-US" sz="1100" b="1" dirty="0" smtClean="0">
              <a:latin typeface="+mj-lt"/>
            </a:endParaRPr>
          </a:p>
          <a:p>
            <a:pPr algn="ctr">
              <a:defRPr/>
            </a:pPr>
            <a:r>
              <a:rPr lang="en-US" sz="3600" b="1" dirty="0" smtClean="0">
                <a:latin typeface="+mj-lt"/>
              </a:rPr>
              <a:t>Availability </a:t>
            </a:r>
            <a:r>
              <a:rPr lang="en-US" sz="3600" b="1" dirty="0">
                <a:latin typeface="+mj-lt"/>
              </a:rPr>
              <a:t>of Minerals Relative to pH</a:t>
            </a:r>
          </a:p>
        </p:txBody>
      </p:sp>
    </p:spTree>
    <p:extLst>
      <p:ext uri="{BB962C8B-B14F-4D97-AF65-F5344CB8AC3E}">
        <p14:creationId xmlns:p14="http://schemas.microsoft.com/office/powerpoint/2010/main" val="649988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1828800"/>
            <a:ext cx="1905000" cy="3505200"/>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62467" name="TextBox 4"/>
          <p:cNvSpPr txBox="1">
            <a:spLocks noChangeArrowheads="1"/>
          </p:cNvSpPr>
          <p:nvPr/>
        </p:nvSpPr>
        <p:spPr bwMode="auto">
          <a:xfrm>
            <a:off x="0" y="1828800"/>
            <a:ext cx="1981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buFontTx/>
              <a:buChar char="-"/>
            </a:pPr>
            <a:r>
              <a:rPr lang="en-US">
                <a:latin typeface="Times New Roman" pitchFamily="18" charset="0"/>
              </a:rPr>
              <a:t>Organisms </a:t>
            </a:r>
          </a:p>
          <a:p>
            <a:pPr algn="l" eaLnBrk="1" hangingPunct="1"/>
            <a:r>
              <a:rPr lang="en-US">
                <a:latin typeface="Times New Roman" pitchFamily="18" charset="0"/>
              </a:rPr>
              <a:t> build structure</a:t>
            </a:r>
          </a:p>
          <a:p>
            <a:pPr algn="l" eaLnBrk="1" hangingPunct="1"/>
            <a:endParaRPr lang="en-US">
              <a:latin typeface="Times New Roman" pitchFamily="18" charset="0"/>
            </a:endParaRPr>
          </a:p>
          <a:p>
            <a:pPr algn="l" eaLnBrk="1" hangingPunct="1">
              <a:buFontTx/>
              <a:buChar char="-"/>
            </a:pPr>
            <a:r>
              <a:rPr lang="en-US">
                <a:latin typeface="Times New Roman" pitchFamily="18" charset="0"/>
              </a:rPr>
              <a:t>Nutrients held</a:t>
            </a:r>
          </a:p>
          <a:p>
            <a:pPr algn="l" eaLnBrk="1" hangingPunct="1">
              <a:buFontTx/>
              <a:buChar char="-"/>
            </a:pPr>
            <a:endParaRPr lang="en-US">
              <a:latin typeface="Times New Roman" pitchFamily="18" charset="0"/>
            </a:endParaRPr>
          </a:p>
          <a:p>
            <a:pPr algn="l" eaLnBrk="1" hangingPunct="1">
              <a:buFontTx/>
              <a:buChar char="-"/>
            </a:pPr>
            <a:r>
              <a:rPr lang="en-US">
                <a:latin typeface="Times New Roman" pitchFamily="18" charset="0"/>
              </a:rPr>
              <a:t>Water is</a:t>
            </a:r>
          </a:p>
          <a:p>
            <a:pPr algn="l" eaLnBrk="1" hangingPunct="1"/>
            <a:r>
              <a:rPr lang="en-US">
                <a:latin typeface="Times New Roman" pitchFamily="18" charset="0"/>
              </a:rPr>
              <a:t>  retained </a:t>
            </a:r>
          </a:p>
          <a:p>
            <a:pPr algn="l" eaLnBrk="1" hangingPunct="1"/>
            <a:r>
              <a:rPr lang="en-US">
                <a:latin typeface="Times New Roman" pitchFamily="18" charset="0"/>
              </a:rPr>
              <a:t>  and moves </a:t>
            </a:r>
          </a:p>
          <a:p>
            <a:pPr algn="l" eaLnBrk="1" hangingPunct="1"/>
            <a:r>
              <a:rPr lang="en-US">
                <a:latin typeface="Times New Roman" pitchFamily="18" charset="0"/>
              </a:rPr>
              <a:t>  slowly thru</a:t>
            </a:r>
          </a:p>
          <a:p>
            <a:pPr algn="l" eaLnBrk="1" hangingPunct="1"/>
            <a:r>
              <a:rPr lang="en-US">
                <a:latin typeface="Times New Roman" pitchFamily="18" charset="0"/>
              </a:rPr>
              <a:t>  the soil</a:t>
            </a:r>
          </a:p>
        </p:txBody>
      </p:sp>
      <p:sp>
        <p:nvSpPr>
          <p:cNvPr id="62468" name="TextBox 6"/>
          <p:cNvSpPr txBox="1">
            <a:spLocks noChangeArrowheads="1"/>
          </p:cNvSpPr>
          <p:nvPr/>
        </p:nvSpPr>
        <p:spPr bwMode="auto">
          <a:xfrm>
            <a:off x="6934200" y="990600"/>
            <a:ext cx="2260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buFontTx/>
              <a:buChar char="-"/>
            </a:pPr>
            <a:r>
              <a:rPr lang="en-US">
                <a:latin typeface="Times New Roman" pitchFamily="18" charset="0"/>
              </a:rPr>
              <a:t>no organisms,  </a:t>
            </a:r>
          </a:p>
          <a:p>
            <a:pPr algn="l" eaLnBrk="1" hangingPunct="1"/>
            <a:r>
              <a:rPr lang="en-US">
                <a:latin typeface="Times New Roman" pitchFamily="18" charset="0"/>
              </a:rPr>
              <a:t>   no structure</a:t>
            </a:r>
          </a:p>
          <a:p>
            <a:pPr algn="l" eaLnBrk="1" hangingPunct="1"/>
            <a:endParaRPr lang="en-US">
              <a:latin typeface="Times New Roman" pitchFamily="18" charset="0"/>
            </a:endParaRPr>
          </a:p>
          <a:p>
            <a:pPr algn="l" eaLnBrk="1" hangingPunct="1"/>
            <a:r>
              <a:rPr lang="en-US">
                <a:latin typeface="Times New Roman" pitchFamily="18" charset="0"/>
              </a:rPr>
              <a:t>-Nutrients move</a:t>
            </a:r>
          </a:p>
          <a:p>
            <a:pPr algn="l" eaLnBrk="1" hangingPunct="1"/>
            <a:r>
              <a:rPr lang="en-US">
                <a:latin typeface="Times New Roman" pitchFamily="18" charset="0"/>
              </a:rPr>
              <a:t> with the water</a:t>
            </a:r>
          </a:p>
          <a:p>
            <a:pPr algn="l" eaLnBrk="1" hangingPunct="1"/>
            <a:endParaRPr lang="en-US">
              <a:latin typeface="Times New Roman" pitchFamily="18" charset="0"/>
            </a:endParaRPr>
          </a:p>
          <a:p>
            <a:pPr algn="l" eaLnBrk="1" hangingPunct="1">
              <a:buFontTx/>
              <a:buChar char="-"/>
            </a:pPr>
            <a:r>
              <a:rPr lang="en-US">
                <a:latin typeface="Times New Roman" pitchFamily="18" charset="0"/>
              </a:rPr>
              <a:t>Water not held in soil pores, moves rapidly thru soil</a:t>
            </a:r>
          </a:p>
          <a:p>
            <a:pPr algn="l" eaLnBrk="1" hangingPunct="1"/>
            <a:endParaRPr lang="en-US" sz="1200">
              <a:latin typeface="Times New Roman" pitchFamily="18" charset="0"/>
            </a:endParaRPr>
          </a:p>
          <a:p>
            <a:pPr algn="l" eaLnBrk="1" hangingPunct="1">
              <a:buFontTx/>
              <a:buChar char="-"/>
            </a:pPr>
            <a:r>
              <a:rPr lang="en-US">
                <a:latin typeface="Times New Roman" pitchFamily="18" charset="0"/>
              </a:rPr>
              <a:t>Leaching, erosion and run-off are problems</a:t>
            </a:r>
          </a:p>
        </p:txBody>
      </p:sp>
      <p:sp>
        <p:nvSpPr>
          <p:cNvPr id="8" name="Rectangle 7"/>
          <p:cNvSpPr/>
          <p:nvPr/>
        </p:nvSpPr>
        <p:spPr>
          <a:xfrm>
            <a:off x="4876800" y="1828800"/>
            <a:ext cx="1905000" cy="3505200"/>
          </a:xfrm>
          <a:prstGeom prst="rect">
            <a:avLst/>
          </a:prstGeom>
          <a:gradFill flip="none" rotWithShape="1">
            <a:gsLst>
              <a:gs pos="0">
                <a:srgbClr val="E5994D">
                  <a:shade val="30000"/>
                  <a:satMod val="115000"/>
                </a:srgbClr>
              </a:gs>
              <a:gs pos="50000">
                <a:srgbClr val="E5994D">
                  <a:shade val="67500"/>
                  <a:satMod val="115000"/>
                </a:srgbClr>
              </a:gs>
              <a:gs pos="100000">
                <a:srgbClr val="E5994D">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a:p>
        </p:txBody>
      </p:sp>
      <p:sp>
        <p:nvSpPr>
          <p:cNvPr id="62470" name="TextBox 8"/>
          <p:cNvSpPr txBox="1">
            <a:spLocks noChangeArrowheads="1"/>
          </p:cNvSpPr>
          <p:nvPr/>
        </p:nvSpPr>
        <p:spPr bwMode="auto">
          <a:xfrm>
            <a:off x="3886200" y="1219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Rainfall</a:t>
            </a:r>
          </a:p>
        </p:txBody>
      </p:sp>
      <p:cxnSp>
        <p:nvCxnSpPr>
          <p:cNvPr id="11" name="Straight Arrow Connector 10"/>
          <p:cNvCxnSpPr/>
          <p:nvPr/>
        </p:nvCxnSpPr>
        <p:spPr>
          <a:xfrm rot="5400000">
            <a:off x="2134394" y="14470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2743994" y="14470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277394" y="14470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4801394" y="1370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410994" y="1370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020594" y="1370806"/>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362994" y="4876006"/>
            <a:ext cx="1371600" cy="158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62478" name="TextBox 19"/>
          <p:cNvSpPr txBox="1">
            <a:spLocks noChangeArrowheads="1"/>
          </p:cNvSpPr>
          <p:nvPr/>
        </p:nvSpPr>
        <p:spPr bwMode="auto">
          <a:xfrm>
            <a:off x="2057400" y="56388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Clean Water</a:t>
            </a:r>
          </a:p>
        </p:txBody>
      </p:sp>
      <p:cxnSp>
        <p:nvCxnSpPr>
          <p:cNvPr id="22" name="Straight Arrow Connector 21"/>
          <p:cNvCxnSpPr/>
          <p:nvPr/>
        </p:nvCxnSpPr>
        <p:spPr>
          <a:xfrm>
            <a:off x="5638800" y="2971800"/>
            <a:ext cx="1524000" cy="381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480" name="TextBox 22"/>
          <p:cNvSpPr txBox="1">
            <a:spLocks noChangeArrowheads="1"/>
          </p:cNvSpPr>
          <p:nvPr/>
        </p:nvSpPr>
        <p:spPr bwMode="auto">
          <a:xfrm>
            <a:off x="4114800" y="5562600"/>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a:latin typeface="Times New Roman" pitchFamily="18" charset="0"/>
              </a:rPr>
              <a:t>Water moves clay, </a:t>
            </a:r>
          </a:p>
          <a:p>
            <a:pPr algn="l" eaLnBrk="1" hangingPunct="1"/>
            <a:r>
              <a:rPr lang="en-US">
                <a:latin typeface="Times New Roman" pitchFamily="18" charset="0"/>
              </a:rPr>
              <a:t>silt and inorganic chemicals so no “cleaning” process </a:t>
            </a:r>
          </a:p>
        </p:txBody>
      </p:sp>
      <p:cxnSp>
        <p:nvCxnSpPr>
          <p:cNvPr id="24" name="Straight Arrow Connector 23"/>
          <p:cNvCxnSpPr/>
          <p:nvPr/>
        </p:nvCxnSpPr>
        <p:spPr>
          <a:xfrm rot="5400000">
            <a:off x="5068094" y="4914106"/>
            <a:ext cx="12954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2482" name="TextBox 25"/>
          <p:cNvSpPr txBox="1">
            <a:spLocks noChangeArrowheads="1"/>
          </p:cNvSpPr>
          <p:nvPr/>
        </p:nvSpPr>
        <p:spPr bwMode="auto">
          <a:xfrm>
            <a:off x="0" y="0"/>
            <a:ext cx="9144000" cy="708025"/>
          </a:xfrm>
          <a:prstGeom prst="rect">
            <a:avLst/>
          </a:prstGeom>
          <a:solidFill>
            <a:schemeClr val="accent6"/>
          </a:solidFill>
          <a:ln>
            <a:noFill/>
          </a:ln>
          <a:extLst/>
        </p:spPr>
        <p:txBody>
          <a:bodyPr wrap="square">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ctr" eaLnBrk="1" hangingPunct="1"/>
            <a:r>
              <a:rPr lang="en-US" sz="4000" b="1" dirty="0">
                <a:latin typeface="Times New Roman" pitchFamily="18" charset="0"/>
              </a:rPr>
              <a:t>          Soil vs Dirt: Clean water?  </a:t>
            </a:r>
          </a:p>
        </p:txBody>
      </p:sp>
      <p:sp>
        <p:nvSpPr>
          <p:cNvPr id="62483" name="TextBox 26"/>
          <p:cNvSpPr txBox="1">
            <a:spLocks noChangeArrowheads="1"/>
          </p:cNvSpPr>
          <p:nvPr/>
        </p:nvSpPr>
        <p:spPr bwMode="auto">
          <a:xfrm>
            <a:off x="2438400" y="2438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sz="3600" b="1">
                <a:latin typeface="Times New Roman" pitchFamily="18" charset="0"/>
              </a:rPr>
              <a:t>Soil</a:t>
            </a:r>
            <a:endParaRPr lang="en-US" b="1">
              <a:latin typeface="Times New Roman" pitchFamily="18" charset="0"/>
            </a:endParaRPr>
          </a:p>
        </p:txBody>
      </p:sp>
      <p:sp>
        <p:nvSpPr>
          <p:cNvPr id="62484" name="TextBox 27"/>
          <p:cNvSpPr txBox="1">
            <a:spLocks noChangeArrowheads="1"/>
          </p:cNvSpPr>
          <p:nvPr/>
        </p:nvSpPr>
        <p:spPr bwMode="auto">
          <a:xfrm>
            <a:off x="5181600" y="24384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defRPr>
            </a:lvl1pPr>
            <a:lvl2pPr marL="742950" indent="-285750">
              <a:defRPr sz="2400">
                <a:solidFill>
                  <a:schemeClr val="tx1"/>
                </a:solidFill>
                <a:latin typeface="Arial Unicode MS" pitchFamily="34" charset="-128"/>
              </a:defRPr>
            </a:lvl2pPr>
            <a:lvl3pPr marL="1143000" indent="-228600">
              <a:defRPr sz="2400">
                <a:solidFill>
                  <a:schemeClr val="tx1"/>
                </a:solidFill>
                <a:latin typeface="Arial Unicode MS" pitchFamily="34" charset="-128"/>
              </a:defRPr>
            </a:lvl3pPr>
            <a:lvl4pPr marL="1600200" indent="-228600">
              <a:defRPr sz="2400">
                <a:solidFill>
                  <a:schemeClr val="tx1"/>
                </a:solidFill>
                <a:latin typeface="Arial Unicode MS" pitchFamily="34" charset="-128"/>
              </a:defRPr>
            </a:lvl4pPr>
            <a:lvl5pPr marL="2057400" indent="-228600">
              <a:defRPr sz="2400">
                <a:solidFill>
                  <a:schemeClr val="tx1"/>
                </a:solidFill>
                <a:latin typeface="Arial Unicode MS" pitchFamily="34" charset="-128"/>
              </a:defRPr>
            </a:lvl5pPr>
            <a:lvl6pPr marL="2514600" indent="-228600" algn="ctr" eaLnBrk="0" fontAlgn="base" hangingPunct="0">
              <a:spcBef>
                <a:spcPct val="0"/>
              </a:spcBef>
              <a:spcAft>
                <a:spcPct val="0"/>
              </a:spcAft>
              <a:defRPr sz="2400">
                <a:solidFill>
                  <a:schemeClr val="tx1"/>
                </a:solidFill>
                <a:latin typeface="Arial Unicode MS" pitchFamily="34" charset="-128"/>
              </a:defRPr>
            </a:lvl6pPr>
            <a:lvl7pPr marL="2971800" indent="-228600" algn="ctr" eaLnBrk="0" fontAlgn="base" hangingPunct="0">
              <a:spcBef>
                <a:spcPct val="0"/>
              </a:spcBef>
              <a:spcAft>
                <a:spcPct val="0"/>
              </a:spcAft>
              <a:defRPr sz="2400">
                <a:solidFill>
                  <a:schemeClr val="tx1"/>
                </a:solidFill>
                <a:latin typeface="Arial Unicode MS" pitchFamily="34" charset="-128"/>
              </a:defRPr>
            </a:lvl7pPr>
            <a:lvl8pPr marL="3429000" indent="-228600" algn="ctr" eaLnBrk="0" fontAlgn="base" hangingPunct="0">
              <a:spcBef>
                <a:spcPct val="0"/>
              </a:spcBef>
              <a:spcAft>
                <a:spcPct val="0"/>
              </a:spcAft>
              <a:defRPr sz="2400">
                <a:solidFill>
                  <a:schemeClr val="tx1"/>
                </a:solidFill>
                <a:latin typeface="Arial Unicode MS" pitchFamily="34" charset="-128"/>
              </a:defRPr>
            </a:lvl8pPr>
            <a:lvl9pPr marL="3886200" indent="-228600" algn="ctr" eaLnBrk="0" fontAlgn="base" hangingPunct="0">
              <a:spcBef>
                <a:spcPct val="0"/>
              </a:spcBef>
              <a:spcAft>
                <a:spcPct val="0"/>
              </a:spcAft>
              <a:defRPr sz="2400">
                <a:solidFill>
                  <a:schemeClr val="tx1"/>
                </a:solidFill>
                <a:latin typeface="Arial Unicode MS" pitchFamily="34" charset="-128"/>
              </a:defRPr>
            </a:lvl9pPr>
          </a:lstStyle>
          <a:p>
            <a:pPr algn="l" eaLnBrk="1" hangingPunct="1"/>
            <a:r>
              <a:rPr lang="en-US" sz="3600" b="1">
                <a:latin typeface="Times New Roman" pitchFamily="18" charset="0"/>
              </a:rPr>
              <a:t>Dirt</a:t>
            </a:r>
            <a:endParaRPr lang="en-US" b="1">
              <a:latin typeface="Times New Roman" pitchFamily="18" charset="0"/>
            </a:endParaRPr>
          </a:p>
        </p:txBody>
      </p:sp>
    </p:spTree>
    <p:extLst>
      <p:ext uri="{BB962C8B-B14F-4D97-AF65-F5344CB8AC3E}">
        <p14:creationId xmlns:p14="http://schemas.microsoft.com/office/powerpoint/2010/main" val="1824446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1593</Words>
  <Application>Microsoft Office PowerPoint</Application>
  <PresentationFormat>On-screen Show (4:3)</PresentationFormat>
  <Paragraphs>403</Paragraphs>
  <Slides>35</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 Unicode MS</vt:lpstr>
      <vt:lpstr>Arial</vt:lpstr>
      <vt:lpstr>Calibri</vt:lpstr>
      <vt:lpstr>Tahoma</vt:lpstr>
      <vt:lpstr>Times</vt:lpstr>
      <vt:lpstr>Times New Roman</vt:lpstr>
      <vt:lpstr>Office Theme</vt:lpstr>
      <vt:lpstr>Worksheet</vt:lpstr>
      <vt:lpstr>PowerPoint Presentation</vt:lpstr>
      <vt:lpstr>PowerPoint Presentation</vt:lpstr>
      <vt:lpstr>.llllllllllllllllllllllllllllllllllllllllllll</vt:lpstr>
      <vt:lpstr>A Healthy Food Web Will: </vt:lpstr>
      <vt:lpstr>PowerPoint Presentation</vt:lpstr>
      <vt:lpstr>PowerPoint Presentation</vt:lpstr>
      <vt:lpstr>Soil Chemistry:  Nutrient Pools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Josh Webber: Portmore Golf Course,  North Devon, UK</vt:lpstr>
      <vt:lpstr>PowerPoint Presentation</vt:lpstr>
      <vt:lpstr>PowerPoint Presentation</vt:lpstr>
      <vt:lpstr>PowerPoint Presentation</vt:lpstr>
      <vt:lpstr>PowerPoint Presentation</vt:lpstr>
      <vt:lpstr>PowerPoint Presentation</vt:lpstr>
      <vt:lpstr>PowerPoint Presentation</vt:lpstr>
      <vt:lpstr>Background</vt:lpstr>
      <vt:lpstr>Treatment</vt:lpstr>
      <vt:lpstr>Total Dry Matter Grown</vt:lpstr>
      <vt:lpstr>Average Clover % in Pasture Sward</vt:lpstr>
      <vt:lpstr>Herbage Mineral Levels Improved</vt:lpstr>
      <vt:lpstr>Biological Soil Test Results</vt:lpstr>
      <vt:lpstr>Nematodes</vt:lpstr>
      <vt:lpstr>Key Results</vt:lpstr>
      <vt:lpstr>There is hope….. </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Elaine Ingham</dc:creator>
  <cp:lastModifiedBy>Elaine</cp:lastModifiedBy>
  <cp:revision>52</cp:revision>
  <dcterms:created xsi:type="dcterms:W3CDTF">2010-07-15T14:39:45Z</dcterms:created>
  <dcterms:modified xsi:type="dcterms:W3CDTF">2015-01-05T15:00:40Z</dcterms:modified>
</cp:coreProperties>
</file>