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69" r:id="rId3"/>
    <p:sldId id="266" r:id="rId4"/>
    <p:sldId id="267" r:id="rId5"/>
    <p:sldId id="258" r:id="rId6"/>
    <p:sldId id="270" r:id="rId7"/>
    <p:sldId id="263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A4F43-56F2-42DF-AB8A-C35B7D8175DD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1A920-4933-4FAE-8736-94AE6FFA1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9DC35-39FB-4ED8-B5A4-8008D46549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1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Quinoa growers</a:t>
            </a:r>
            <a:r>
              <a:rPr lang="en-GB" baseline="0" dirty="0" smtClean="0"/>
              <a:t> in Peru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A920-4933-4FAE-8736-94AE6FFA14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9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Nw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for wheat, east </a:t>
            </a:r>
            <a:r>
              <a:rPr lang="en-GB" dirty="0" err="1" smtClean="0"/>
              <a:t>asia</a:t>
            </a:r>
            <a:r>
              <a:rPr lang="en-GB" dirty="0" smtClean="0"/>
              <a:t> for rice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9DC35-39FB-4ED8-B5A4-8008D46549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9DC35-39FB-4ED8-B5A4-8008D46549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1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9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93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4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1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8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4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496F-B692-4C06-AF34-71227DDF6A71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A0A-44BD-4C23-A083-6CA1F71F4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cid:568D0272-2169-40BA-9290-92ED48BD02CF@thespacecreativ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cid:568D0272-2169-40BA-9290-92ED48BD02CF@thespacecreative.com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cid:568D0272-2169-40BA-9290-92ED48BD02CF@thespacecreativ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cid:568D0272-2169-40BA-9290-92ED48BD02CF@thespacecreative.com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568D0272-2169-40BA-9290-92ED48BD02CF@thespacecreative.com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568D0272-2169-40BA-9290-92ED48BD02CF@thespacecreative.com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cid:568D0272-2169-40BA-9290-92ED48BD02CF@thespacecreative.com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cid:568D0272-2169-40BA-9290-92ED48BD02CF@thespacecreative.co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cid:568D0272-2169-40BA-9290-92ED48BD02CF@thespacecreative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0" y="-603448"/>
            <a:ext cx="9242052" cy="13863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01054" y="2780928"/>
            <a:ext cx="9721080" cy="347515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id:568D0272-2169-40BA-9290-92ED48BD02CF@thespacecreative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76494" y="3263626"/>
            <a:ext cx="8471970" cy="22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defRPr/>
            </a:pPr>
            <a:r>
              <a:rPr lang="en-GB" altLang="en-US" sz="8000" dirty="0" smtClean="0">
                <a:latin typeface="indy pimp" panose="02000800000000000000" pitchFamily="2" charset="0"/>
                <a:ea typeface="+mn-ea"/>
                <a:cs typeface="+mn-cs"/>
              </a:rPr>
              <a:t>Grassroots </a:t>
            </a:r>
            <a:r>
              <a:rPr lang="en-GB" altLang="en-US" sz="8000" dirty="0" err="1" smtClean="0">
                <a:latin typeface="indy pimp" panose="02000800000000000000" pitchFamily="2" charset="0"/>
                <a:ea typeface="+mn-ea"/>
                <a:cs typeface="+mn-cs"/>
              </a:rPr>
              <a:t>r&amp;D</a:t>
            </a:r>
            <a:r>
              <a:rPr lang="en-GB" altLang="en-US" sz="8000" dirty="0" smtClean="0">
                <a:latin typeface="indy pimp" panose="02000800000000000000" pitchFamily="2" charset="0"/>
                <a:ea typeface="+mn-ea"/>
                <a:cs typeface="+mn-cs"/>
              </a:rPr>
              <a:t/>
            </a:r>
            <a:br>
              <a:rPr lang="en-GB" altLang="en-US" sz="8000" dirty="0" smtClean="0">
                <a:latin typeface="indy pimp" panose="02000800000000000000" pitchFamily="2" charset="0"/>
                <a:ea typeface="+mn-ea"/>
                <a:cs typeface="+mn-cs"/>
              </a:rPr>
            </a:br>
            <a: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  <a:t>Why it </a:t>
            </a:r>
            <a: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  <a:t>matters more </a:t>
            </a:r>
            <a: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  <a:t>than ever</a:t>
            </a:r>
            <a:b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</a:br>
            <a: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  <a:t>and where you can find support</a:t>
            </a:r>
            <a:br>
              <a:rPr lang="en-GB" altLang="en-US" dirty="0" smtClean="0">
                <a:latin typeface="indy pimp" panose="02000800000000000000" pitchFamily="2" charset="0"/>
                <a:ea typeface="+mn-ea"/>
                <a:cs typeface="+mn-cs"/>
              </a:rPr>
            </a:br>
            <a:endParaRPr lang="en-GB" altLang="en-US" sz="3600" dirty="0">
              <a:latin typeface="indy pimp" panose="02000800000000000000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494" y="5445224"/>
            <a:ext cx="4486280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Tom MacMillan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7872"/>
            <a:ext cx="9239534" cy="11549418"/>
          </a:xfrm>
          <a:prstGeom prst="rect">
            <a:avLst/>
          </a:prstGeom>
        </p:spPr>
      </p:pic>
      <p:sp>
        <p:nvSpPr>
          <p:cNvPr id="23" name="Pie 22"/>
          <p:cNvSpPr/>
          <p:nvPr/>
        </p:nvSpPr>
        <p:spPr>
          <a:xfrm>
            <a:off x="539552" y="2212190"/>
            <a:ext cx="3153700" cy="3153700"/>
          </a:xfrm>
          <a:prstGeom prst="pie">
            <a:avLst>
              <a:gd name="adj1" fmla="val 16240011"/>
              <a:gd name="adj2" fmla="val 1622949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3377" y="3056469"/>
            <a:ext cx="1306736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$18 </a:t>
            </a:r>
            <a:r>
              <a:rPr lang="en-GB" sz="2400" b="1" dirty="0" err="1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bn</a:t>
            </a:r>
            <a:endParaRPr lang="en-GB" sz="2400" b="1" dirty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377" y="3518118"/>
            <a:ext cx="1438182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Business</a:t>
            </a:r>
            <a:endParaRPr lang="en-GB" sz="2400" b="1" dirty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199" y="3518118"/>
            <a:ext cx="1098345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  <a:latin typeface="Segoe Print" pitchFamily="2" charset="0"/>
              </a:rPr>
              <a:t>Public</a:t>
            </a:r>
            <a:endParaRPr lang="en-GB" sz="2400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17" y="3063002"/>
            <a:ext cx="1306736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Segoe Print" pitchFamily="2" charset="0"/>
              </a:rPr>
              <a:t>$31 </a:t>
            </a:r>
            <a:r>
              <a:rPr lang="en-GB" sz="2400" b="1" dirty="0" err="1">
                <a:solidFill>
                  <a:srgbClr val="FFC000"/>
                </a:solidFill>
                <a:latin typeface="Segoe Print" pitchFamily="2" charset="0"/>
              </a:rPr>
              <a:t>bn</a:t>
            </a:r>
            <a:endParaRPr lang="en-GB" sz="2400" b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0136" y="1673524"/>
            <a:ext cx="3910216" cy="440118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= £12 billion 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per year</a:t>
            </a:r>
          </a:p>
          <a:p>
            <a:endParaRPr lang="en-GB" sz="2400" b="1" dirty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Includes:</a:t>
            </a: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Machinery,</a:t>
            </a: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Pesticides,</a:t>
            </a: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Seeds</a:t>
            </a: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Breeding </a:t>
            </a:r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and </a:t>
            </a: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Processing industries…</a:t>
            </a:r>
          </a:p>
          <a:p>
            <a:endParaRPr lang="en-GB" sz="2400" b="1" dirty="0" smtClean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…but 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not farming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907" y="548680"/>
            <a:ext cx="5524237" cy="64631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latin typeface="indy pimp" panose="02000800000000000000" pitchFamily="2" charset="0"/>
              </a:rPr>
              <a:t>GLOBAL AGRICULTURAL R&amp;D</a:t>
            </a:r>
          </a:p>
        </p:txBody>
      </p:sp>
      <p:sp>
        <p:nvSpPr>
          <p:cNvPr id="22" name="Pie 21"/>
          <p:cNvSpPr/>
          <p:nvPr/>
        </p:nvSpPr>
        <p:spPr>
          <a:xfrm>
            <a:off x="554519" y="2212190"/>
            <a:ext cx="3153700" cy="3153700"/>
          </a:xfrm>
          <a:prstGeom prst="pie">
            <a:avLst>
              <a:gd name="adj1" fmla="val 2597733"/>
              <a:gd name="adj2" fmla="val 260092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Pie 16"/>
          <p:cNvSpPr/>
          <p:nvPr/>
        </p:nvSpPr>
        <p:spPr>
          <a:xfrm>
            <a:off x="554204" y="2212190"/>
            <a:ext cx="3153700" cy="3153700"/>
          </a:xfrm>
          <a:prstGeom prst="pie">
            <a:avLst>
              <a:gd name="adj1" fmla="val 16240011"/>
              <a:gd name="adj2" fmla="val 2579782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8" name="Picture 17" descr="cid:568D0272-2169-40BA-9290-92ED48BD02CF@thespacecreative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 rot="20832457">
            <a:off x="6379133" y="3311987"/>
            <a:ext cx="2346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(c. 3-11% of revenue)</a:t>
            </a:r>
            <a:endParaRPr lang="en-GB" sz="2800" b="1" dirty="0" smtClean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" name="Picture 4" descr="http://comps.gograph.com/round-arrow-sketch_gg59290783.jp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10" b="93094" l="40857" r="95429">
                        <a14:backgroundMark x1="48286" y1="68232" x2="64571" y2="92541"/>
                        <a14:backgroundMark x1="66571" y1="87845" x2="66571" y2="87845"/>
                        <a14:backgroundMark x1="64286" y1="85912" x2="64286" y2="85912"/>
                        <a14:backgroundMark x1="60857" y1="84530" x2="60857" y2="84530"/>
                        <a14:backgroundMark x1="63143" y1="83425" x2="63143" y2="83425"/>
                        <a14:backgroundMark x1="66000" y1="83425" x2="66000" y2="83425"/>
                        <a14:backgroundMark x1="66857" y1="65746" x2="66857" y2="65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04987" flipV="1">
            <a:off x="2904807" y="1832778"/>
            <a:ext cx="1080075" cy="11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dercoins.co.uk/database/3543/reve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1245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id:568D0272-2169-40BA-9290-92ED48BD02CF@thespacecreative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9/9f/Peru_Chenopodium_quin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6928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5811952"/>
            <a:ext cx="280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Image: Crops for the Future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id:568D0272-2169-40BA-9290-92ED48BD02CF@thespacecreative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9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fc00.deviantart.net/fs70/i/2011/046/0/2/cork_board_by_limited_vision_stock-d39lt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294"/>
            <a:ext cx="10567060" cy="79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753262" y="-4493351"/>
            <a:ext cx="6320442" cy="11086218"/>
            <a:chOff x="-1629677" y="-5305426"/>
            <a:chExt cx="6554101" cy="11496065"/>
          </a:xfrm>
        </p:grpSpPr>
        <p:pic>
          <p:nvPicPr>
            <p:cNvPr id="8" name="Picture 4" descr="https://c2.staticflickr.com/4/3135/3086181468_113f022180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0E0E0E"/>
                </a:clrFrom>
                <a:clrTo>
                  <a:srgbClr val="0E0E0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82"/>
            <a:stretch/>
          </p:blipFill>
          <p:spPr bwMode="auto">
            <a:xfrm rot="16320000">
              <a:off x="-6109576" y="-621146"/>
              <a:ext cx="11291684" cy="23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500061" y="-5305426"/>
              <a:ext cx="4424363" cy="1147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4" descr="https://c2.staticflickr.com/4/3135/3086181468_113f022180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2"/>
          <a:stretch/>
        </p:blipFill>
        <p:spPr bwMode="auto">
          <a:xfrm rot="16351920" flipH="1" flipV="1">
            <a:off x="4221341" y="5674397"/>
            <a:ext cx="11123442" cy="22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r="32948"/>
          <a:stretch/>
        </p:blipFill>
        <p:spPr bwMode="auto">
          <a:xfrm>
            <a:off x="4724399" y="1262780"/>
            <a:ext cx="4160849" cy="87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9750" y="6115051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 &amp; </a:t>
            </a:r>
            <a:r>
              <a:rPr lang="en-GB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Edmeades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(2010)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2605" y="2895353"/>
            <a:ext cx="0" cy="495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002145" y="2880765"/>
            <a:ext cx="72828" cy="129472"/>
          </a:xfrm>
          <a:custGeom>
            <a:avLst/>
            <a:gdLst>
              <a:gd name="connsiteX0" fmla="*/ 0 w 64736"/>
              <a:gd name="connsiteY0" fmla="*/ 56644 h 56644"/>
              <a:gd name="connsiteX1" fmla="*/ 40460 w 64736"/>
              <a:gd name="connsiteY1" fmla="*/ 0 h 56644"/>
              <a:gd name="connsiteX2" fmla="*/ 64736 w 64736"/>
              <a:gd name="connsiteY2" fmla="*/ 56644 h 5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36" h="56644">
                <a:moveTo>
                  <a:pt x="0" y="56644"/>
                </a:moveTo>
                <a:cubicBezTo>
                  <a:pt x="14835" y="28322"/>
                  <a:pt x="29671" y="0"/>
                  <a:pt x="40460" y="0"/>
                </a:cubicBezTo>
                <a:cubicBezTo>
                  <a:pt x="51249" y="0"/>
                  <a:pt x="57992" y="28322"/>
                  <a:pt x="64736" y="5664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994053" y="3285367"/>
            <a:ext cx="97105" cy="105309"/>
          </a:xfrm>
          <a:custGeom>
            <a:avLst/>
            <a:gdLst>
              <a:gd name="connsiteX0" fmla="*/ 0 w 97105"/>
              <a:gd name="connsiteY0" fmla="*/ 0 h 105309"/>
              <a:gd name="connsiteX1" fmla="*/ 32368 w 97105"/>
              <a:gd name="connsiteY1" fmla="*/ 105196 h 105309"/>
              <a:gd name="connsiteX2" fmla="*/ 97105 w 97105"/>
              <a:gd name="connsiteY2" fmla="*/ 16184 h 10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05" h="105309">
                <a:moveTo>
                  <a:pt x="0" y="0"/>
                </a:moveTo>
                <a:cubicBezTo>
                  <a:pt x="8092" y="51249"/>
                  <a:pt x="16184" y="102499"/>
                  <a:pt x="32368" y="105196"/>
                </a:cubicBezTo>
                <a:cubicBezTo>
                  <a:pt x="48552" y="107893"/>
                  <a:pt x="72828" y="62038"/>
                  <a:pt x="97105" y="1618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6749367" y="3402765"/>
            <a:ext cx="1104821" cy="696927"/>
          </a:xfrm>
          <a:custGeom>
            <a:avLst/>
            <a:gdLst>
              <a:gd name="connsiteX0" fmla="*/ 436360 w 1104821"/>
              <a:gd name="connsiteY0" fmla="*/ 58930 h 696927"/>
              <a:gd name="connsiteX1" fmla="*/ 112679 w 1104821"/>
              <a:gd name="connsiteY1" fmla="*/ 131758 h 696927"/>
              <a:gd name="connsiteX2" fmla="*/ 7483 w 1104821"/>
              <a:gd name="connsiteY2" fmla="*/ 439255 h 696927"/>
              <a:gd name="connsiteX3" fmla="*/ 290704 w 1104821"/>
              <a:gd name="connsiteY3" fmla="*/ 673924 h 696927"/>
              <a:gd name="connsiteX4" fmla="*/ 760042 w 1104821"/>
              <a:gd name="connsiteY4" fmla="*/ 649648 h 696927"/>
              <a:gd name="connsiteX5" fmla="*/ 1091815 w 1104821"/>
              <a:gd name="connsiteY5" fmla="*/ 334059 h 696927"/>
              <a:gd name="connsiteX6" fmla="*/ 994711 w 1104821"/>
              <a:gd name="connsiteY6" fmla="*/ 180310 h 696927"/>
              <a:gd name="connsiteX7" fmla="*/ 598201 w 1104821"/>
              <a:gd name="connsiteY7" fmla="*/ 18469 h 696927"/>
              <a:gd name="connsiteX8" fmla="*/ 339256 w 1104821"/>
              <a:gd name="connsiteY8" fmla="*/ 10377 h 69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821" h="696927">
                <a:moveTo>
                  <a:pt x="436360" y="58930"/>
                </a:moveTo>
                <a:cubicBezTo>
                  <a:pt x="310259" y="63650"/>
                  <a:pt x="184158" y="68371"/>
                  <a:pt x="112679" y="131758"/>
                </a:cubicBezTo>
                <a:cubicBezTo>
                  <a:pt x="41200" y="195145"/>
                  <a:pt x="-22188" y="348894"/>
                  <a:pt x="7483" y="439255"/>
                </a:cubicBezTo>
                <a:cubicBezTo>
                  <a:pt x="37154" y="529616"/>
                  <a:pt x="165277" y="638859"/>
                  <a:pt x="290704" y="673924"/>
                </a:cubicBezTo>
                <a:cubicBezTo>
                  <a:pt x="416130" y="708990"/>
                  <a:pt x="626524" y="706292"/>
                  <a:pt x="760042" y="649648"/>
                </a:cubicBezTo>
                <a:cubicBezTo>
                  <a:pt x="893561" y="593004"/>
                  <a:pt x="1052704" y="412282"/>
                  <a:pt x="1091815" y="334059"/>
                </a:cubicBezTo>
                <a:cubicBezTo>
                  <a:pt x="1130926" y="255836"/>
                  <a:pt x="1076980" y="232908"/>
                  <a:pt x="994711" y="180310"/>
                </a:cubicBezTo>
                <a:cubicBezTo>
                  <a:pt x="912442" y="127712"/>
                  <a:pt x="707444" y="46791"/>
                  <a:pt x="598201" y="18469"/>
                </a:cubicBezTo>
                <a:cubicBezTo>
                  <a:pt x="488959" y="-9853"/>
                  <a:pt x="414107" y="262"/>
                  <a:pt x="339256" y="1037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6369248" y="2022904"/>
            <a:ext cx="1563486" cy="665962"/>
          </a:xfrm>
          <a:custGeom>
            <a:avLst/>
            <a:gdLst>
              <a:gd name="connsiteX0" fmla="*/ 403786 w 1563486"/>
              <a:gd name="connsiteY0" fmla="*/ 3259 h 665962"/>
              <a:gd name="connsiteX1" fmla="*/ 88196 w 1563486"/>
              <a:gd name="connsiteY1" fmla="*/ 165100 h 665962"/>
              <a:gd name="connsiteX2" fmla="*/ 15368 w 1563486"/>
              <a:gd name="connsiteY2" fmla="*/ 496873 h 665962"/>
              <a:gd name="connsiteX3" fmla="*/ 339049 w 1563486"/>
              <a:gd name="connsiteY3" fmla="*/ 618254 h 665962"/>
              <a:gd name="connsiteX4" fmla="*/ 1099701 w 1563486"/>
              <a:gd name="connsiteY4" fmla="*/ 658714 h 665962"/>
              <a:gd name="connsiteX5" fmla="*/ 1536671 w 1563486"/>
              <a:gd name="connsiteY5" fmla="*/ 480689 h 665962"/>
              <a:gd name="connsiteX6" fmla="*/ 1455750 w 1563486"/>
              <a:gd name="connsiteY6" fmla="*/ 76087 h 665962"/>
              <a:gd name="connsiteX7" fmla="*/ 962136 w 1563486"/>
              <a:gd name="connsiteY7" fmla="*/ 3259 h 665962"/>
              <a:gd name="connsiteX8" fmla="*/ 500890 w 1563486"/>
              <a:gd name="connsiteY8" fmla="*/ 19443 h 6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486" h="665962">
                <a:moveTo>
                  <a:pt x="403786" y="3259"/>
                </a:moveTo>
                <a:cubicBezTo>
                  <a:pt x="278359" y="43045"/>
                  <a:pt x="152932" y="82831"/>
                  <a:pt x="88196" y="165100"/>
                </a:cubicBezTo>
                <a:cubicBezTo>
                  <a:pt x="23460" y="247369"/>
                  <a:pt x="-26441" y="421347"/>
                  <a:pt x="15368" y="496873"/>
                </a:cubicBezTo>
                <a:cubicBezTo>
                  <a:pt x="57177" y="572399"/>
                  <a:pt x="158327" y="591281"/>
                  <a:pt x="339049" y="618254"/>
                </a:cubicBezTo>
                <a:cubicBezTo>
                  <a:pt x="519771" y="645227"/>
                  <a:pt x="900097" y="681642"/>
                  <a:pt x="1099701" y="658714"/>
                </a:cubicBezTo>
                <a:cubicBezTo>
                  <a:pt x="1299305" y="635786"/>
                  <a:pt x="1477329" y="577794"/>
                  <a:pt x="1536671" y="480689"/>
                </a:cubicBezTo>
                <a:cubicBezTo>
                  <a:pt x="1596013" y="383584"/>
                  <a:pt x="1551506" y="155659"/>
                  <a:pt x="1455750" y="76087"/>
                </a:cubicBezTo>
                <a:cubicBezTo>
                  <a:pt x="1359994" y="-3485"/>
                  <a:pt x="1121279" y="12700"/>
                  <a:pt x="962136" y="3259"/>
                </a:cubicBezTo>
                <a:cubicBezTo>
                  <a:pt x="802993" y="-6182"/>
                  <a:pt x="651941" y="6630"/>
                  <a:pt x="500890" y="194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cid:568D0272-2169-40BA-9290-92ED48BD02CF@thespacecreative.com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0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89" y="-782821"/>
            <a:ext cx="10553132" cy="7035421"/>
          </a:xfrm>
          <a:prstGeom prst="rect">
            <a:avLst/>
          </a:prstGeom>
        </p:spPr>
      </p:pic>
      <p:pic>
        <p:nvPicPr>
          <p:cNvPr id="3076" name="Picture 4" descr="https://c2.staticflickr.com/4/3135/3086181468_113f0221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54">
            <a:off x="-629589" y="2691994"/>
            <a:ext cx="11291684" cy="38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638300" y="4823772"/>
            <a:ext cx="13754100" cy="25104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17000">
                <a:schemeClr val="bg1">
                  <a:lumMod val="10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77" y="5446706"/>
            <a:ext cx="2066762" cy="1238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98" y="5437898"/>
            <a:ext cx="1318093" cy="1294555"/>
          </a:xfrm>
          <a:prstGeom prst="rect">
            <a:avLst/>
          </a:prstGeom>
        </p:spPr>
      </p:pic>
      <p:pic>
        <p:nvPicPr>
          <p:cNvPr id="15" name="Picture 2" descr="https://si0.twimg.com/profile_images/306937131/grey_version_log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01" y="5423192"/>
            <a:ext cx="1277728" cy="1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797152"/>
            <a:ext cx="714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indy pimp" panose="02000800000000000000" pitchFamily="2" charset="0"/>
              </a:rPr>
              <a:t>DUCHY ORIGINALS FUTURE FARMING PROGRAMME</a:t>
            </a:r>
            <a:endParaRPr lang="en-GB" sz="2800" b="1" dirty="0">
              <a:latin typeface="indy pimp" panose="02000800000000000000" pitchFamily="2" charset="0"/>
            </a:endParaRPr>
          </a:p>
        </p:txBody>
      </p:sp>
      <p:pic>
        <p:nvPicPr>
          <p:cNvPr id="10" name="Picture 9" descr="cid:568D0272-2169-40BA-9290-92ED48BD02CF@thespacecreative.com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id:568D0272-2169-40BA-9290-92ED48BD02CF@thespacecreative.com"/>
          <p:cNvPicPr/>
          <p:nvPr/>
        </p:nvPicPr>
        <p:blipFill>
          <a:blip r:embed="rId9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23192"/>
            <a:ext cx="2232248" cy="1369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5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t="-542" r="84" b="3490"/>
          <a:stretch/>
        </p:blipFill>
        <p:spPr bwMode="auto">
          <a:xfrm>
            <a:off x="-114305" y="-54824"/>
            <a:ext cx="9586913" cy="69842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id:568D0272-2169-40BA-9290-92ED48BD02CF@thespacecreative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116632"/>
            <a:ext cx="626023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4800" dirty="0" smtClean="0">
                <a:latin typeface="indy pimp" panose="02000800000000000000" pitchFamily="2" charset="0"/>
                <a:ea typeface="+mn-ea"/>
                <a:cs typeface="+mn-cs"/>
              </a:rPr>
              <a:t>Field labs</a:t>
            </a:r>
            <a:endParaRPr lang="en-GB" altLang="en-US" sz="4800" dirty="0">
              <a:latin typeface="indy pimp" panose="02000800000000000000" pitchFamily="2" charset="0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83278" y="3876755"/>
            <a:ext cx="3080717" cy="3080717"/>
          </a:xfrm>
          <a:prstGeom prst="ellipse">
            <a:avLst/>
          </a:prstGeom>
          <a:solidFill>
            <a:srgbClr val="34A0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0" dirty="0" smtClean="0">
                <a:latin typeface="indy pimp" panose="02000800000000000000" pitchFamily="2" charset="0"/>
                <a:cs typeface="Aharoni" panose="02010803020104030203" pitchFamily="2" charset="-79"/>
              </a:rPr>
              <a:t>80%</a:t>
            </a:r>
            <a:r>
              <a:rPr lang="en-GB" sz="4000" dirty="0" smtClean="0">
                <a:latin typeface="indy pimp" panose="02000800000000000000" pitchFamily="2" charset="0"/>
                <a:cs typeface="Aharoni" panose="02010803020104030203" pitchFamily="2" charset="-79"/>
              </a:rPr>
              <a:t/>
            </a:r>
            <a:br>
              <a:rPr lang="en-GB" sz="4000" dirty="0" smtClean="0">
                <a:latin typeface="indy pimp" panose="02000800000000000000" pitchFamily="2" charset="0"/>
                <a:cs typeface="Aharoni" panose="02010803020104030203" pitchFamily="2" charset="-79"/>
              </a:rPr>
            </a:br>
            <a:r>
              <a:rPr lang="en-GB" dirty="0" smtClean="0">
                <a:latin typeface="indy pimp" panose="02000800000000000000" pitchFamily="2" charset="0"/>
                <a:cs typeface="Aharoni" panose="02010803020104030203" pitchFamily="2" charset="-79"/>
              </a:rPr>
              <a:t>of farmers we surveyed made practical improvements because of their field lab</a:t>
            </a:r>
            <a:endParaRPr lang="en-GB" dirty="0">
              <a:latin typeface="indy pimp" panose="02000800000000000000" pitchFamily="2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61230" y="4736094"/>
            <a:ext cx="1362037" cy="1362037"/>
          </a:xfrm>
          <a:prstGeom prst="ellipse">
            <a:avLst/>
          </a:prstGeom>
          <a:solidFill>
            <a:srgbClr val="34A0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indy pimp" panose="02000800000000000000" pitchFamily="2" charset="0"/>
                <a:cs typeface="Arial" panose="020B0604020202020204" pitchFamily="34" charset="0"/>
              </a:rPr>
              <a:t>28</a:t>
            </a:r>
            <a:r>
              <a:rPr lang="en-GB" sz="4000" b="1" dirty="0" smtClean="0">
                <a:solidFill>
                  <a:schemeClr val="bg1"/>
                </a:solidFill>
                <a:latin typeface="indy pimp" panose="02000800000000000000" pitchFamily="2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indy pimp" panose="02000800000000000000" pitchFamily="2" charset="0"/>
                <a:cs typeface="Arial" panose="020B0604020202020204" pitchFamily="34" charset="0"/>
              </a:rPr>
              <a:t>topics</a:t>
            </a:r>
            <a:endParaRPr lang="en-GB" sz="2000" dirty="0">
              <a:solidFill>
                <a:schemeClr val="bg1"/>
              </a:solidFill>
              <a:latin typeface="indy pimp" panose="02000800000000000000" pitchFamily="2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578727" y="3066009"/>
            <a:ext cx="1670085" cy="1670085"/>
          </a:xfrm>
          <a:prstGeom prst="ellipse">
            <a:avLst/>
          </a:prstGeom>
          <a:solidFill>
            <a:srgbClr val="34A0C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indy pimp" panose="02000800000000000000" pitchFamily="2" charset="0"/>
                <a:cs typeface="Arial" panose="020B0604020202020204" pitchFamily="34" charset="0"/>
              </a:rPr>
              <a:t>650 </a:t>
            </a:r>
            <a:r>
              <a:rPr lang="en-GB" sz="2000" b="1" dirty="0" smtClean="0">
                <a:solidFill>
                  <a:schemeClr val="bg1"/>
                </a:solidFill>
                <a:latin typeface="indy pimp" panose="02000800000000000000" pitchFamily="2" charset="0"/>
                <a:cs typeface="Arial" panose="020B0604020202020204" pitchFamily="34" charset="0"/>
              </a:rPr>
              <a:t>farmers</a:t>
            </a:r>
            <a:endParaRPr lang="en-GB" sz="2000" dirty="0">
              <a:solidFill>
                <a:schemeClr val="bg1"/>
              </a:solidFill>
              <a:latin typeface="indy pimp" panose="02000800000000000000" pitchFamily="2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596331" y="927286"/>
            <a:ext cx="2454610" cy="2454610"/>
          </a:xfrm>
          <a:prstGeom prst="ellipse">
            <a:avLst/>
          </a:prstGeom>
          <a:solidFill>
            <a:srgbClr val="FEE10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indy pimp" panose="02000800000000000000" pitchFamily="2" charset="0"/>
                <a:cs typeface="Aharoni" panose="02010803020104030203" pitchFamily="2" charset="-79"/>
              </a:rPr>
              <a:t>“from advice takers to advice makers</a:t>
            </a:r>
            <a:r>
              <a:rPr lang="en-GB" sz="2000" dirty="0" smtClean="0">
                <a:solidFill>
                  <a:schemeClr val="tx1"/>
                </a:solidFill>
                <a:latin typeface="indy pimp" panose="02000800000000000000" pitchFamily="2" charset="0"/>
                <a:cs typeface="Aharoni" panose="02010803020104030203" pitchFamily="2" charset="-79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Pressland\Documents\DOFF Research Manager\DOFFP ResearchFund\DOFFP research project docs and reports\R1 ADAS couch project\Sowing seed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7112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9512" y="374799"/>
            <a:ext cx="626023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4800" dirty="0" smtClean="0">
                <a:latin typeface="indy pimp" panose="02000800000000000000" pitchFamily="2" charset="0"/>
                <a:ea typeface="+mn-ea"/>
                <a:cs typeface="+mn-cs"/>
              </a:rPr>
              <a:t>Farmer-led</a:t>
            </a:r>
          </a:p>
          <a:p>
            <a:pPr>
              <a:defRPr/>
            </a:pPr>
            <a:r>
              <a:rPr lang="en-GB" altLang="en-US" sz="4800" dirty="0" smtClean="0">
                <a:latin typeface="indy pimp" panose="02000800000000000000" pitchFamily="2" charset="0"/>
                <a:ea typeface="+mn-ea"/>
                <a:cs typeface="+mn-cs"/>
              </a:rPr>
              <a:t>Funding</a:t>
            </a:r>
            <a:endParaRPr lang="en-GB" altLang="en-US" sz="4800" dirty="0">
              <a:latin typeface="indy pimp" panose="02000800000000000000" pitchFamily="2" charset="0"/>
              <a:ea typeface="+mn-ea"/>
              <a:cs typeface="+mn-cs"/>
            </a:endParaRPr>
          </a:p>
        </p:txBody>
      </p:sp>
      <p:pic>
        <p:nvPicPr>
          <p:cNvPr id="4" name="Picture 3" descr="cid:568D0272-2169-40BA-9290-92ED48BD02CF@thespacecreative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299753" y="2215387"/>
            <a:ext cx="2454610" cy="2454610"/>
          </a:xfrm>
          <a:prstGeom prst="ellipse">
            <a:avLst/>
          </a:prstGeom>
          <a:solidFill>
            <a:srgbClr val="FEE10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7200" dirty="0" smtClean="0">
                <a:solidFill>
                  <a:schemeClr val="tx1"/>
                </a:solidFill>
                <a:latin typeface="Segoe Print" panose="02000600000000000000" pitchFamily="2" charset="0"/>
                <a:cs typeface="Aharoni" panose="02010803020104030203" pitchFamily="2" charset="-79"/>
              </a:rPr>
              <a:t>£</a:t>
            </a:r>
            <a:r>
              <a:rPr lang="en-GB" sz="5400" dirty="0" smtClean="0">
                <a:solidFill>
                  <a:schemeClr val="tx1"/>
                </a:solidFill>
                <a:latin typeface="indy pimp" panose="02000800000000000000" pitchFamily="2" charset="0"/>
                <a:cs typeface="Aharoni" panose="02010803020104030203" pitchFamily="2" charset="-79"/>
              </a:rPr>
              <a:t>16K</a:t>
            </a:r>
            <a:r>
              <a:rPr lang="en-GB" sz="2800" dirty="0" smtClean="0">
                <a:solidFill>
                  <a:schemeClr val="tx1"/>
                </a:solidFill>
                <a:latin typeface="indy pimp" panose="02000800000000000000" pitchFamily="2" charset="0"/>
                <a:cs typeface="Aharoni" panose="02010803020104030203" pitchFamily="2" charset="-79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indy pimp" panose="02000800000000000000" pitchFamily="2" charset="0"/>
                <a:cs typeface="Aharoni" panose="02010803020104030203" pitchFamily="2" charset="-79"/>
              </a:rPr>
              <a:t>average grant</a:t>
            </a:r>
            <a:endParaRPr lang="en-GB" sz="2000" dirty="0" smtClean="0">
              <a:solidFill>
                <a:schemeClr val="tx1"/>
              </a:solidFill>
              <a:latin typeface="indy pimp" panose="020008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36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7872"/>
            <a:ext cx="9239534" cy="11549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050" y="457225"/>
            <a:ext cx="5896134" cy="830981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  <a:latin typeface="indy pimp" panose="02000800000000000000" pitchFamily="2" charset="0"/>
              </a:rPr>
              <a:t>Opportunities in 2015</a:t>
            </a:r>
            <a:endParaRPr lang="en-GB" sz="4800" dirty="0">
              <a:solidFill>
                <a:schemeClr val="bg1">
                  <a:lumMod val="85000"/>
                </a:schemeClr>
              </a:solidFill>
              <a:latin typeface="indy pimp" panose="02000800000000000000" pitchFamily="2" charset="0"/>
            </a:endParaRPr>
          </a:p>
        </p:txBody>
      </p:sp>
      <p:pic>
        <p:nvPicPr>
          <p:cNvPr id="18" name="Picture 17" descr="cid:568D0272-2169-40BA-9290-92ED48BD02CF@thespacecreative.com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4624"/>
            <a:ext cx="26997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716017" y="2420888"/>
            <a:ext cx="1725488" cy="101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altLang="en-US" sz="8000" dirty="0" smtClean="0">
                <a:solidFill>
                  <a:srgbClr val="BC8F00"/>
                </a:solidFill>
                <a:latin typeface="indy pimp" panose="02000800000000000000" pitchFamily="2" charset="0"/>
                <a:ea typeface="+mn-ea"/>
                <a:cs typeface="+mn-cs"/>
              </a:rPr>
              <a:t>?</a:t>
            </a:r>
            <a:endParaRPr lang="en-GB" altLang="en-US" sz="11500" dirty="0">
              <a:solidFill>
                <a:srgbClr val="BC8F00"/>
              </a:solidFill>
              <a:latin typeface="indy pimp" panose="02000800000000000000" pitchFamily="2" charset="0"/>
              <a:ea typeface="+mn-ea"/>
              <a:cs typeface="+mn-cs"/>
            </a:endParaRPr>
          </a:p>
        </p:txBody>
      </p:sp>
      <p:pic>
        <p:nvPicPr>
          <p:cNvPr id="21" name="Picture 4" descr="https://agritech.blog.gov.uk/wp-content/uploads/sites/103/2014/05/AgriTechLogo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2981537" cy="10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ec.europa.eu/eip/agriculture/sites/agri-eip/files/styles/core_spotlight/public/field_news_image/eiplogo_0.png?itok=w6yb8kgH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0"/>
          <a:stretch/>
        </p:blipFill>
        <p:spPr bwMode="auto">
          <a:xfrm>
            <a:off x="1431786" y="4005064"/>
            <a:ext cx="4405561" cy="20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exnet.files.wordpress.com/2013/02/kliponious-black-tic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67" y="4221088"/>
            <a:ext cx="1180221" cy="13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40773" y="2312730"/>
            <a:ext cx="9721080" cy="3475155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26903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Innovation clubs:</a:t>
            </a: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- </a:t>
            </a:r>
            <a:r>
              <a:rPr lang="en-GB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Field labs</a:t>
            </a: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- </a:t>
            </a:r>
            <a:r>
              <a:rPr lang="en-GB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MATCHMAKING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 farmers WITH RESEARCHERS</a:t>
            </a: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- Help applying for </a:t>
            </a:r>
            <a:r>
              <a:rPr lang="en-GB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grants</a:t>
            </a: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- Plus Our own </a:t>
            </a:r>
            <a:r>
              <a:rPr lang="en-GB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ndy pimp" panose="02000800000000000000" pitchFamily="2" charset="0"/>
              </a:rPr>
              <a:t>RESEARCH FUND</a:t>
            </a:r>
            <a:endParaRPr lang="en-GB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indy pimp" panose="020008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165" y="5138028"/>
            <a:ext cx="857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Interested? Email atoner@soilassociation.org </a:t>
            </a:r>
            <a:endParaRPr lang="en-GB" sz="28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131</Words>
  <Application>Microsoft Office PowerPoint</Application>
  <PresentationFormat>On-screen Show (4:3)</PresentationFormat>
  <Paragraphs>43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Soil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MacMillan</dc:creator>
  <cp:lastModifiedBy>Tom MacMillan</cp:lastModifiedBy>
  <cp:revision>17</cp:revision>
  <dcterms:created xsi:type="dcterms:W3CDTF">2015-01-04T14:22:42Z</dcterms:created>
  <dcterms:modified xsi:type="dcterms:W3CDTF">2015-01-04T19:19:40Z</dcterms:modified>
</cp:coreProperties>
</file>