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Lst>
  <p:notesMasterIdLst>
    <p:notesMasterId r:id="rId16"/>
  </p:notesMasterIdLst>
  <p:sldIdLst>
    <p:sldId id="258" r:id="rId2"/>
    <p:sldId id="274" r:id="rId3"/>
    <p:sldId id="259" r:id="rId4"/>
    <p:sldId id="271" r:id="rId5"/>
    <p:sldId id="277" r:id="rId6"/>
    <p:sldId id="278" r:id="rId7"/>
    <p:sldId id="272" r:id="rId8"/>
    <p:sldId id="273" r:id="rId9"/>
    <p:sldId id="263" r:id="rId10"/>
    <p:sldId id="270" r:id="rId11"/>
    <p:sldId id="268" r:id="rId12"/>
    <p:sldId id="267" r:id="rId13"/>
    <p:sldId id="266" r:id="rId14"/>
    <p:sldId id="265" r:id="rId15"/>
  </p:sldIdLst>
  <p:sldSz cx="12192000" cy="6858000"/>
  <p:notesSz cx="6858000" cy="9144000"/>
  <p:embeddedFontLst>
    <p:embeddedFont>
      <p:font typeface="ClearviewHwy-2-B" panose="02000904060000020004" pitchFamily="2"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B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34" autoAdjust="0"/>
    <p:restoredTop sz="94660"/>
  </p:normalViewPr>
  <p:slideViewPr>
    <p:cSldViewPr snapToGrid="0">
      <p:cViewPr varScale="1">
        <p:scale>
          <a:sx n="53" d="100"/>
          <a:sy n="53" d="100"/>
        </p:scale>
        <p:origin x="90" y="10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6C4D2-EF48-40A2-9FBD-102BA529D895}" type="datetimeFigureOut">
              <a:rPr lang="en-GB" smtClean="0"/>
              <a:t>06/01/2020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13B3D-0CBA-43D9-A688-00ABD160C39D}" type="slidenum">
              <a:rPr lang="en-GB" smtClean="0"/>
              <a:t>‹#›</a:t>
            </a:fld>
            <a:endParaRPr lang="en-GB"/>
          </a:p>
        </p:txBody>
      </p:sp>
    </p:spTree>
    <p:extLst>
      <p:ext uri="{BB962C8B-B14F-4D97-AF65-F5344CB8AC3E}">
        <p14:creationId xmlns:p14="http://schemas.microsoft.com/office/powerpoint/2010/main" val="3155202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ethinkx.com/food-and-agricultu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larfoods.fi/"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orbes.com/sites/brianfrank/2019/07/17/making-protein-from-thin-air-yes-startups-are-doing-it/#71d36a1661e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fuonline.com/nfu-online/business/regulation/achieving-net-zero-farmings-2040-goa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ersa.org/globalassets/pdfs/reports/rsa-our-common-ground.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nsult.defra.gov.uk/agri-food-chain-directorate/national-food-strategy-call-for-evidenc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ixjcTGhB4U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Rethinking</a:t>
            </a:r>
            <a:r>
              <a:rPr lang="en-GB" baseline="0" dirty="0" smtClean="0"/>
              <a:t> Food and Agriculture 2020-2030: </a:t>
            </a:r>
            <a:r>
              <a:rPr lang="en-GB" sz="1200" u="sng" kern="1200" dirty="0" smtClean="0">
                <a:solidFill>
                  <a:schemeClr val="tx1"/>
                </a:solidFill>
                <a:effectLst/>
                <a:latin typeface="+mn-lt"/>
                <a:ea typeface="+mn-ea"/>
                <a:cs typeface="+mn-cs"/>
                <a:hlinkClick r:id="rId3"/>
              </a:rPr>
              <a:t>https://www.rethinkx.com/food-and-agriculture</a:t>
            </a:r>
            <a:endParaRPr lang="en-GB" dirty="0"/>
          </a:p>
        </p:txBody>
      </p:sp>
      <p:sp>
        <p:nvSpPr>
          <p:cNvPr id="4" name="Slide Number Placeholder 3"/>
          <p:cNvSpPr>
            <a:spLocks noGrp="1"/>
          </p:cNvSpPr>
          <p:nvPr>
            <p:ph type="sldNum" sz="quarter" idx="10"/>
          </p:nvPr>
        </p:nvSpPr>
        <p:spPr/>
        <p:txBody>
          <a:bodyPr/>
          <a:lstStyle/>
          <a:p>
            <a:fld id="{C3313B3D-0CBA-43D9-A688-00ABD160C39D}" type="slidenum">
              <a:rPr lang="en-GB" smtClean="0"/>
              <a:t>9</a:t>
            </a:fld>
            <a:endParaRPr lang="en-GB"/>
          </a:p>
        </p:txBody>
      </p:sp>
    </p:spTree>
    <p:extLst>
      <p:ext uri="{BB962C8B-B14F-4D97-AF65-F5344CB8AC3E}">
        <p14:creationId xmlns:p14="http://schemas.microsoft.com/office/powerpoint/2010/main" val="1729293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Solar Foods: </a:t>
            </a:r>
            <a:r>
              <a:rPr lang="en-GB" dirty="0" smtClean="0">
                <a:hlinkClick r:id="rId3"/>
              </a:rPr>
              <a:t>https://solarfoods.fi/</a:t>
            </a:r>
            <a:r>
              <a:rPr lang="en-GB" dirty="0" smtClean="0"/>
              <a:t> See also: </a:t>
            </a:r>
            <a:r>
              <a:rPr lang="en-GB" sz="1200" u="sng" kern="1200" dirty="0" smtClean="0">
                <a:solidFill>
                  <a:schemeClr val="tx1"/>
                </a:solidFill>
                <a:effectLst/>
                <a:latin typeface="+mn-lt"/>
                <a:ea typeface="+mn-ea"/>
                <a:cs typeface="+mn-cs"/>
                <a:hlinkClick r:id="rId4"/>
              </a:rPr>
              <a:t>https://www.forbes.com/sites/brianfrank/2019/07/17/making-protein-from-thin-air-yes-startups-are-doing-it/#71d36a1661ee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3313B3D-0CBA-43D9-A688-00ABD160C39D}" type="slidenum">
              <a:rPr lang="en-GB" smtClean="0"/>
              <a:t>10</a:t>
            </a:fld>
            <a:endParaRPr lang="en-GB"/>
          </a:p>
        </p:txBody>
      </p:sp>
    </p:spTree>
    <p:extLst>
      <p:ext uri="{BB962C8B-B14F-4D97-AF65-F5344CB8AC3E}">
        <p14:creationId xmlns:p14="http://schemas.microsoft.com/office/powerpoint/2010/main" val="44815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Achieving Net Zero Farming’s 2040 </a:t>
            </a:r>
            <a:r>
              <a:rPr lang="en-GB" sz="1200" kern="1200" dirty="0" err="1" smtClean="0">
                <a:solidFill>
                  <a:schemeClr val="tx1"/>
                </a:solidFill>
                <a:effectLst/>
                <a:latin typeface="+mn-lt"/>
                <a:ea typeface="+mn-ea"/>
                <a:cs typeface="+mn-cs"/>
              </a:rPr>
              <a:t>Goa:l</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https://www.nfuonline.com/nfu-online/business/regulation/achieving-net-zero-farmings-2040-goal/</a:t>
            </a:r>
            <a:endParaRPr lang="en-GB" dirty="0"/>
          </a:p>
        </p:txBody>
      </p:sp>
      <p:sp>
        <p:nvSpPr>
          <p:cNvPr id="4" name="Slide Number Placeholder 3"/>
          <p:cNvSpPr>
            <a:spLocks noGrp="1"/>
          </p:cNvSpPr>
          <p:nvPr>
            <p:ph type="sldNum" sz="quarter" idx="10"/>
          </p:nvPr>
        </p:nvSpPr>
        <p:spPr/>
        <p:txBody>
          <a:bodyPr/>
          <a:lstStyle/>
          <a:p>
            <a:fld id="{C3313B3D-0CBA-43D9-A688-00ABD160C39D}" type="slidenum">
              <a:rPr lang="en-GB" smtClean="0"/>
              <a:t>11</a:t>
            </a:fld>
            <a:endParaRPr lang="en-GB"/>
          </a:p>
        </p:txBody>
      </p:sp>
    </p:spTree>
    <p:extLst>
      <p:ext uri="{BB962C8B-B14F-4D97-AF65-F5344CB8AC3E}">
        <p14:creationId xmlns:p14="http://schemas.microsoft.com/office/powerpoint/2010/main" val="249342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Common Ground: </a:t>
            </a:r>
            <a:r>
              <a:rPr lang="en-GB" dirty="0" smtClean="0">
                <a:hlinkClick r:id="rId3"/>
              </a:rPr>
              <a:t>https://www.thersa.org/globalassets/pdfs/reports/rsa-our-common-ground.pdf</a:t>
            </a:r>
            <a:endParaRPr lang="en-GB" dirty="0"/>
          </a:p>
        </p:txBody>
      </p:sp>
      <p:sp>
        <p:nvSpPr>
          <p:cNvPr id="4" name="Slide Number Placeholder 3"/>
          <p:cNvSpPr>
            <a:spLocks noGrp="1"/>
          </p:cNvSpPr>
          <p:nvPr>
            <p:ph type="sldNum" sz="quarter" idx="10"/>
          </p:nvPr>
        </p:nvSpPr>
        <p:spPr/>
        <p:txBody>
          <a:bodyPr/>
          <a:lstStyle/>
          <a:p>
            <a:fld id="{C3313B3D-0CBA-43D9-A688-00ABD160C39D}" type="slidenum">
              <a:rPr lang="en-GB" smtClean="0"/>
              <a:t>12</a:t>
            </a:fld>
            <a:endParaRPr lang="en-GB"/>
          </a:p>
        </p:txBody>
      </p:sp>
    </p:spTree>
    <p:extLst>
      <p:ext uri="{BB962C8B-B14F-4D97-AF65-F5344CB8AC3E}">
        <p14:creationId xmlns:p14="http://schemas.microsoft.com/office/powerpoint/2010/main" val="3073860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National Food Strategy - Call for Evidence: </a:t>
            </a:r>
            <a:r>
              <a:rPr lang="en-GB" dirty="0" smtClean="0">
                <a:hlinkClick r:id="rId3"/>
              </a:rPr>
              <a:t>https://consult.defra.gov.uk/agri-food-chain-directorate/national-food-strategy-call-for-evidence/</a:t>
            </a:r>
            <a:endParaRPr lang="en-GB" dirty="0"/>
          </a:p>
        </p:txBody>
      </p:sp>
      <p:sp>
        <p:nvSpPr>
          <p:cNvPr id="4" name="Slide Number Placeholder 3"/>
          <p:cNvSpPr>
            <a:spLocks noGrp="1"/>
          </p:cNvSpPr>
          <p:nvPr>
            <p:ph type="sldNum" sz="quarter" idx="10"/>
          </p:nvPr>
        </p:nvSpPr>
        <p:spPr/>
        <p:txBody>
          <a:bodyPr/>
          <a:lstStyle/>
          <a:p>
            <a:fld id="{C3313B3D-0CBA-43D9-A688-00ABD160C39D}" type="slidenum">
              <a:rPr lang="en-GB" smtClean="0"/>
              <a:t>13</a:t>
            </a:fld>
            <a:endParaRPr lang="en-GB"/>
          </a:p>
        </p:txBody>
      </p:sp>
    </p:spTree>
    <p:extLst>
      <p:ext uri="{BB962C8B-B14F-4D97-AF65-F5344CB8AC3E}">
        <p14:creationId xmlns:p14="http://schemas.microsoft.com/office/powerpoint/2010/main" val="1885681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Beyond GM video: </a:t>
            </a:r>
            <a:r>
              <a:rPr lang="en-GB" dirty="0" smtClean="0">
                <a:hlinkClick r:id="rId3"/>
              </a:rPr>
              <a:t>https://www.youtube.com/watch?v=ixjcTGhB4UA</a:t>
            </a:r>
            <a:endParaRPr lang="en-GB" dirty="0"/>
          </a:p>
        </p:txBody>
      </p:sp>
      <p:sp>
        <p:nvSpPr>
          <p:cNvPr id="4" name="Slide Number Placeholder 3"/>
          <p:cNvSpPr>
            <a:spLocks noGrp="1"/>
          </p:cNvSpPr>
          <p:nvPr>
            <p:ph type="sldNum" sz="quarter" idx="10"/>
          </p:nvPr>
        </p:nvSpPr>
        <p:spPr/>
        <p:txBody>
          <a:bodyPr/>
          <a:lstStyle/>
          <a:p>
            <a:fld id="{C3313B3D-0CBA-43D9-A688-00ABD160C39D}" type="slidenum">
              <a:rPr lang="en-GB" smtClean="0"/>
              <a:t>14</a:t>
            </a:fld>
            <a:endParaRPr lang="en-GB"/>
          </a:p>
        </p:txBody>
      </p:sp>
    </p:spTree>
    <p:extLst>
      <p:ext uri="{BB962C8B-B14F-4D97-AF65-F5344CB8AC3E}">
        <p14:creationId xmlns:p14="http://schemas.microsoft.com/office/powerpoint/2010/main" val="2674379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5A64BD-5C4F-40F8-9326-BE66D9D52644}" type="datetimeFigureOut">
              <a:rPr lang="en-GB" smtClean="0"/>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EBC544-1353-41DE-9B7B-387DE724A81B}" type="slidenum">
              <a:rPr lang="en-GB" smtClean="0"/>
              <a:t>‹#›</a:t>
            </a:fld>
            <a:endParaRPr lang="en-GB"/>
          </a:p>
        </p:txBody>
      </p:sp>
    </p:spTree>
    <p:extLst>
      <p:ext uri="{BB962C8B-B14F-4D97-AF65-F5344CB8AC3E}">
        <p14:creationId xmlns:p14="http://schemas.microsoft.com/office/powerpoint/2010/main" val="3778412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5A64BD-5C4F-40F8-9326-BE66D9D52644}" type="datetimeFigureOut">
              <a:rPr lang="en-GB" smtClean="0"/>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EBC544-1353-41DE-9B7B-387DE724A81B}" type="slidenum">
              <a:rPr lang="en-GB" smtClean="0"/>
              <a:t>‹#›</a:t>
            </a:fld>
            <a:endParaRPr lang="en-GB"/>
          </a:p>
        </p:txBody>
      </p:sp>
    </p:spTree>
    <p:extLst>
      <p:ext uri="{BB962C8B-B14F-4D97-AF65-F5344CB8AC3E}">
        <p14:creationId xmlns:p14="http://schemas.microsoft.com/office/powerpoint/2010/main" val="315909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5A64BD-5C4F-40F8-9326-BE66D9D52644}" type="datetimeFigureOut">
              <a:rPr lang="en-GB" smtClean="0"/>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EBC544-1353-41DE-9B7B-387DE724A81B}" type="slidenum">
              <a:rPr lang="en-GB" smtClean="0"/>
              <a:t>‹#›</a:t>
            </a:fld>
            <a:endParaRPr lang="en-GB"/>
          </a:p>
        </p:txBody>
      </p:sp>
    </p:spTree>
    <p:extLst>
      <p:ext uri="{BB962C8B-B14F-4D97-AF65-F5344CB8AC3E}">
        <p14:creationId xmlns:p14="http://schemas.microsoft.com/office/powerpoint/2010/main" val="387378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5A64BD-5C4F-40F8-9326-BE66D9D52644}" type="datetimeFigureOut">
              <a:rPr lang="en-GB" smtClean="0"/>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EBC544-1353-41DE-9B7B-387DE724A81B}" type="slidenum">
              <a:rPr lang="en-GB" smtClean="0"/>
              <a:t>‹#›</a:t>
            </a:fld>
            <a:endParaRPr lang="en-GB"/>
          </a:p>
        </p:txBody>
      </p:sp>
    </p:spTree>
    <p:extLst>
      <p:ext uri="{BB962C8B-B14F-4D97-AF65-F5344CB8AC3E}">
        <p14:creationId xmlns:p14="http://schemas.microsoft.com/office/powerpoint/2010/main" val="250640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5A64BD-5C4F-40F8-9326-BE66D9D52644}" type="datetimeFigureOut">
              <a:rPr lang="en-GB" smtClean="0"/>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EBC544-1353-41DE-9B7B-387DE724A81B}" type="slidenum">
              <a:rPr lang="en-GB" smtClean="0"/>
              <a:t>‹#›</a:t>
            </a:fld>
            <a:endParaRPr lang="en-GB"/>
          </a:p>
        </p:txBody>
      </p:sp>
    </p:spTree>
    <p:extLst>
      <p:ext uri="{BB962C8B-B14F-4D97-AF65-F5344CB8AC3E}">
        <p14:creationId xmlns:p14="http://schemas.microsoft.com/office/powerpoint/2010/main" val="1996605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5A64BD-5C4F-40F8-9326-BE66D9D52644}" type="datetimeFigureOut">
              <a:rPr lang="en-GB" smtClean="0"/>
              <a:t>06/01/2020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EBC544-1353-41DE-9B7B-387DE724A81B}" type="slidenum">
              <a:rPr lang="en-GB" smtClean="0"/>
              <a:t>‹#›</a:t>
            </a:fld>
            <a:endParaRPr lang="en-GB"/>
          </a:p>
        </p:txBody>
      </p:sp>
    </p:spTree>
    <p:extLst>
      <p:ext uri="{BB962C8B-B14F-4D97-AF65-F5344CB8AC3E}">
        <p14:creationId xmlns:p14="http://schemas.microsoft.com/office/powerpoint/2010/main" val="223493742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5A64BD-5C4F-40F8-9326-BE66D9D52644}" type="datetimeFigureOut">
              <a:rPr lang="en-GB" smtClean="0"/>
              <a:t>06/01/2020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EBC544-1353-41DE-9B7B-387DE724A81B}" type="slidenum">
              <a:rPr lang="en-GB" smtClean="0"/>
              <a:t>‹#›</a:t>
            </a:fld>
            <a:endParaRPr lang="en-GB"/>
          </a:p>
        </p:txBody>
      </p:sp>
    </p:spTree>
    <p:extLst>
      <p:ext uri="{BB962C8B-B14F-4D97-AF65-F5344CB8AC3E}">
        <p14:creationId xmlns:p14="http://schemas.microsoft.com/office/powerpoint/2010/main" val="98357267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5A64BD-5C4F-40F8-9326-BE66D9D52644}" type="datetimeFigureOut">
              <a:rPr lang="en-GB" smtClean="0"/>
              <a:t>06/01/2020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EBC544-1353-41DE-9B7B-387DE724A81B}" type="slidenum">
              <a:rPr lang="en-GB" smtClean="0"/>
              <a:t>‹#›</a:t>
            </a:fld>
            <a:endParaRPr lang="en-GB"/>
          </a:p>
        </p:txBody>
      </p:sp>
    </p:spTree>
    <p:extLst>
      <p:ext uri="{BB962C8B-B14F-4D97-AF65-F5344CB8AC3E}">
        <p14:creationId xmlns:p14="http://schemas.microsoft.com/office/powerpoint/2010/main" val="327316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A64BD-5C4F-40F8-9326-BE66D9D52644}" type="datetimeFigureOut">
              <a:rPr lang="en-GB" smtClean="0"/>
              <a:t>06/01/2020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EBC544-1353-41DE-9B7B-387DE724A81B}" type="slidenum">
              <a:rPr lang="en-GB" smtClean="0"/>
              <a:t>‹#›</a:t>
            </a:fld>
            <a:endParaRPr lang="en-GB"/>
          </a:p>
        </p:txBody>
      </p:sp>
    </p:spTree>
    <p:extLst>
      <p:ext uri="{BB962C8B-B14F-4D97-AF65-F5344CB8AC3E}">
        <p14:creationId xmlns:p14="http://schemas.microsoft.com/office/powerpoint/2010/main" val="1184543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A64BD-5C4F-40F8-9326-BE66D9D52644}" type="datetimeFigureOut">
              <a:rPr lang="en-GB" smtClean="0"/>
              <a:t>06/01/2020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EBC544-1353-41DE-9B7B-387DE724A81B}" type="slidenum">
              <a:rPr lang="en-GB" smtClean="0"/>
              <a:t>‹#›</a:t>
            </a:fld>
            <a:endParaRPr lang="en-GB"/>
          </a:p>
        </p:txBody>
      </p:sp>
    </p:spTree>
    <p:extLst>
      <p:ext uri="{BB962C8B-B14F-4D97-AF65-F5344CB8AC3E}">
        <p14:creationId xmlns:p14="http://schemas.microsoft.com/office/powerpoint/2010/main" val="387003083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A64BD-5C4F-40F8-9326-BE66D9D52644}" type="datetimeFigureOut">
              <a:rPr lang="en-GB" smtClean="0"/>
              <a:t>06/01/2020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EBC544-1353-41DE-9B7B-387DE724A81B}" type="slidenum">
              <a:rPr lang="en-GB" smtClean="0"/>
              <a:t>‹#›</a:t>
            </a:fld>
            <a:endParaRPr lang="en-GB"/>
          </a:p>
        </p:txBody>
      </p:sp>
    </p:spTree>
    <p:extLst>
      <p:ext uri="{BB962C8B-B14F-4D97-AF65-F5344CB8AC3E}">
        <p14:creationId xmlns:p14="http://schemas.microsoft.com/office/powerpoint/2010/main" val="143400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A64BD-5C4F-40F8-9326-BE66D9D52644}" type="datetimeFigureOut">
              <a:rPr lang="en-GB" smtClean="0"/>
              <a:t>06/01/2020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BC544-1353-41DE-9B7B-387DE724A81B}" type="slidenum">
              <a:rPr lang="en-GB" smtClean="0"/>
              <a:t>‹#›</a:t>
            </a:fld>
            <a:endParaRPr lang="en-GB"/>
          </a:p>
        </p:txBody>
      </p:sp>
    </p:spTree>
    <p:extLst>
      <p:ext uri="{BB962C8B-B14F-4D97-AF65-F5344CB8AC3E}">
        <p14:creationId xmlns:p14="http://schemas.microsoft.com/office/powerpoint/2010/main" val="34957444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B323"/>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92" b="29714"/>
          <a:stretch/>
        </p:blipFill>
        <p:spPr>
          <a:xfrm>
            <a:off x="-38100" y="1630943"/>
            <a:ext cx="12230100" cy="5227057"/>
          </a:xfrm>
          <a:prstGeom prst="rect">
            <a:avLst/>
          </a:prstGeom>
        </p:spPr>
      </p:pic>
      <p:sp>
        <p:nvSpPr>
          <p:cNvPr id="3" name="Text Placeholder 2"/>
          <p:cNvSpPr>
            <a:spLocks noGrp="1"/>
          </p:cNvSpPr>
          <p:nvPr>
            <p:ph type="body" idx="1"/>
          </p:nvPr>
        </p:nvSpPr>
        <p:spPr>
          <a:xfrm>
            <a:off x="2803602" y="2303463"/>
            <a:ext cx="6753148" cy="1239837"/>
          </a:xfrm>
          <a:solidFill>
            <a:schemeClr val="bg1">
              <a:alpha val="90000"/>
            </a:schemeClr>
          </a:solidFill>
        </p:spPr>
        <p:txBody>
          <a:bodyPr>
            <a:normAutofit/>
          </a:bodyPr>
          <a:lstStyle/>
          <a:p>
            <a:pPr algn="ctr"/>
            <a:r>
              <a:rPr lang="en-GB" sz="3200" dirty="0" smtClean="0"/>
              <a:t>New Directions for Genetic Engineering in Food and Farming</a:t>
            </a:r>
            <a:endParaRPr lang="en-GB" sz="3200" dirty="0"/>
          </a:p>
        </p:txBody>
      </p:sp>
      <p:sp>
        <p:nvSpPr>
          <p:cNvPr id="2" name="Title 1"/>
          <p:cNvSpPr>
            <a:spLocks noGrp="1"/>
          </p:cNvSpPr>
          <p:nvPr>
            <p:ph type="title"/>
          </p:nvPr>
        </p:nvSpPr>
        <p:spPr>
          <a:xfrm>
            <a:off x="2792450" y="585789"/>
            <a:ext cx="6764299" cy="1657930"/>
          </a:xfrm>
          <a:solidFill>
            <a:schemeClr val="bg1">
              <a:alpha val="90000"/>
            </a:schemeClr>
          </a:solidFill>
        </p:spPr>
        <p:txBody>
          <a:bodyPr/>
          <a:lstStyle/>
          <a:p>
            <a:pPr algn="ctr"/>
            <a:r>
              <a:rPr lang="en-GB" dirty="0" smtClean="0">
                <a:solidFill>
                  <a:schemeClr val="accent6">
                    <a:lumMod val="75000"/>
                  </a:schemeClr>
                </a:solidFill>
                <a:latin typeface="ClearviewHwy-2-B" panose="02000904060000020004" pitchFamily="2" charset="0"/>
              </a:rPr>
              <a:t>Testing the Fences</a:t>
            </a:r>
            <a:endParaRPr lang="en-GB" dirty="0">
              <a:solidFill>
                <a:schemeClr val="accent6">
                  <a:lumMod val="75000"/>
                </a:schemeClr>
              </a:solidFill>
              <a:latin typeface="ClearviewHwy-2-B" panose="02000904060000020004" pitchFamily="2" charset="0"/>
            </a:endParaRPr>
          </a:p>
        </p:txBody>
      </p:sp>
      <p:sp>
        <p:nvSpPr>
          <p:cNvPr id="6" name="TextBox 5"/>
          <p:cNvSpPr txBox="1"/>
          <p:nvPr/>
        </p:nvSpPr>
        <p:spPr>
          <a:xfrm>
            <a:off x="4629150" y="3771900"/>
            <a:ext cx="2933700" cy="1107996"/>
          </a:xfrm>
          <a:prstGeom prst="rect">
            <a:avLst/>
          </a:prstGeom>
          <a:solidFill>
            <a:schemeClr val="bg1">
              <a:alpha val="0"/>
            </a:schemeClr>
          </a:solidFill>
        </p:spPr>
        <p:txBody>
          <a:bodyPr wrap="square" rtlCol="0">
            <a:spAutoFit/>
          </a:bodyPr>
          <a:lstStyle/>
          <a:p>
            <a:pPr algn="ctr"/>
            <a:r>
              <a:rPr lang="en-GB" sz="3800" dirty="0" smtClean="0">
                <a:solidFill>
                  <a:schemeClr val="tx1">
                    <a:lumMod val="85000"/>
                    <a:lumOff val="15000"/>
                  </a:schemeClr>
                </a:solidFill>
                <a:latin typeface="ClearviewHwy-2-B" panose="02000904060000020004" pitchFamily="2" charset="0"/>
              </a:rPr>
              <a:t>PAT THOMAS</a:t>
            </a:r>
            <a:endParaRPr lang="en-GB" sz="3800" dirty="0">
              <a:solidFill>
                <a:schemeClr val="accent6">
                  <a:lumMod val="75000"/>
                </a:schemeClr>
              </a:solidFill>
              <a:latin typeface="ClearviewHwy-2-B" panose="02000904060000020004" pitchFamily="2" charset="0"/>
            </a:endParaRPr>
          </a:p>
          <a:p>
            <a:pPr algn="ctr"/>
            <a:endParaRPr lang="en-GB" sz="2800" dirty="0">
              <a:solidFill>
                <a:schemeClr val="accent6">
                  <a:lumMod val="75000"/>
                </a:schemeClr>
              </a:solidFill>
              <a:latin typeface="ClearviewHwy-2-B" panose="02000904060000020004"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6545" y="5505450"/>
            <a:ext cx="1667837" cy="1113281"/>
          </a:xfrm>
          <a:prstGeom prst="rect">
            <a:avLst/>
          </a:prstGeom>
        </p:spPr>
      </p:pic>
    </p:spTree>
    <p:extLst>
      <p:ext uri="{BB962C8B-B14F-4D97-AF65-F5344CB8AC3E}">
        <p14:creationId xmlns:p14="http://schemas.microsoft.com/office/powerpoint/2010/main" val="133155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B323"/>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2680" y="454024"/>
            <a:ext cx="10800000" cy="6033333"/>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458" y="468685"/>
            <a:ext cx="10800000" cy="605040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850" y="502365"/>
            <a:ext cx="10800000" cy="6018472"/>
          </a:xfrm>
          <a:prstGeom prst="rect">
            <a:avLst/>
          </a:prstGeom>
        </p:spPr>
      </p:pic>
    </p:spTree>
    <p:extLst>
      <p:ext uri="{BB962C8B-B14F-4D97-AF65-F5344CB8AC3E}">
        <p14:creationId xmlns:p14="http://schemas.microsoft.com/office/powerpoint/2010/main" val="191138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B323"/>
        </a:solidFill>
        <a:effectLst/>
      </p:bgPr>
    </p:bg>
    <p:spTree>
      <p:nvGrpSpPr>
        <p:cNvPr id="1" name=""/>
        <p:cNvGrpSpPr/>
        <p:nvPr/>
      </p:nvGrpSpPr>
      <p:grpSpPr>
        <a:xfrm>
          <a:off x="0" y="0"/>
          <a:ext cx="0" cy="0"/>
          <a:chOff x="0" y="0"/>
          <a:chExt cx="0" cy="0"/>
        </a:xfrm>
      </p:grpSpPr>
      <p:sp>
        <p:nvSpPr>
          <p:cNvPr id="9" name="Content Placeholder 8"/>
          <p:cNvSpPr>
            <a:spLocks noGrp="1"/>
          </p:cNvSpPr>
          <p:nvPr>
            <p:ph idx="1"/>
          </p:nvPr>
        </p:nvSpPr>
        <p:spPr>
          <a:xfrm>
            <a:off x="476250" y="415924"/>
            <a:ext cx="11239500" cy="6042026"/>
          </a:xfrm>
          <a:solidFill>
            <a:schemeClr val="bg1"/>
          </a:solidFill>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a:t>
            </a:r>
            <a:r>
              <a:rPr lang="en-GB" dirty="0"/>
              <a:t>Gene editing for disease resistance to improve health and productivity of crops and livestock and reduce emissions</a:t>
            </a:r>
            <a:r>
              <a:rPr lang="en-GB" dirty="0" smtClean="0"/>
              <a:t>.”</a:t>
            </a:r>
          </a:p>
          <a:p>
            <a:pPr marL="0" indent="0">
              <a:buNone/>
            </a:pPr>
            <a:endParaRPr lang="en-GB" dirty="0"/>
          </a:p>
          <a:p>
            <a:pPr marL="0" indent="0" algn="r">
              <a:buNone/>
            </a:pPr>
            <a:r>
              <a:rPr lang="en-GB" dirty="0" smtClean="0">
                <a:solidFill>
                  <a:schemeClr val="accent6">
                    <a:lumMod val="75000"/>
                  </a:schemeClr>
                </a:solidFill>
              </a:rPr>
              <a:t>Achieving Net </a:t>
            </a:r>
            <a:r>
              <a:rPr lang="en-GB" dirty="0">
                <a:solidFill>
                  <a:schemeClr val="accent6">
                    <a:lumMod val="75000"/>
                  </a:schemeClr>
                </a:solidFill>
              </a:rPr>
              <a:t>Z</a:t>
            </a:r>
            <a:r>
              <a:rPr lang="en-GB" dirty="0" smtClean="0">
                <a:solidFill>
                  <a:schemeClr val="accent6">
                    <a:lumMod val="75000"/>
                  </a:schemeClr>
                </a:solidFill>
              </a:rPr>
              <a:t>ero </a:t>
            </a:r>
            <a:r>
              <a:rPr lang="en-GB" dirty="0">
                <a:solidFill>
                  <a:schemeClr val="accent6">
                    <a:lumMod val="75000"/>
                  </a:schemeClr>
                </a:solidFill>
              </a:rPr>
              <a:t>Farming’s </a:t>
            </a:r>
            <a:r>
              <a:rPr lang="en-GB" dirty="0" smtClean="0">
                <a:solidFill>
                  <a:schemeClr val="accent6">
                    <a:lumMod val="75000"/>
                  </a:schemeClr>
                </a:solidFill>
              </a:rPr>
              <a:t>2 Goal</a:t>
            </a:r>
          </a:p>
          <a:p>
            <a:pPr marL="0" indent="0" algn="r">
              <a:buNone/>
            </a:pPr>
            <a:r>
              <a:rPr lang="en-GB" dirty="0" smtClean="0">
                <a:solidFill>
                  <a:schemeClr val="accent6">
                    <a:lumMod val="75000"/>
                  </a:schemeClr>
                </a:solidFill>
              </a:rPr>
              <a:t>NFU Report </a:t>
            </a:r>
            <a:endParaRPr lang="en-GB" dirty="0">
              <a:solidFill>
                <a:schemeClr val="accent6">
                  <a:lumMod val="75000"/>
                </a:schemeClr>
              </a:solidFill>
            </a:endParaRPr>
          </a:p>
        </p:txBody>
      </p:sp>
    </p:spTree>
    <p:extLst>
      <p:ext uri="{BB962C8B-B14F-4D97-AF65-F5344CB8AC3E}">
        <p14:creationId xmlns:p14="http://schemas.microsoft.com/office/powerpoint/2010/main" val="1913688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B323"/>
        </a:solidFill>
        <a:effectLst/>
      </p:bgPr>
    </p:bg>
    <p:spTree>
      <p:nvGrpSpPr>
        <p:cNvPr id="1" name=""/>
        <p:cNvGrpSpPr/>
        <p:nvPr/>
      </p:nvGrpSpPr>
      <p:grpSpPr>
        <a:xfrm>
          <a:off x="0" y="0"/>
          <a:ext cx="0" cy="0"/>
          <a:chOff x="0" y="0"/>
          <a:chExt cx="0" cy="0"/>
        </a:xfrm>
      </p:grpSpPr>
      <p:sp>
        <p:nvSpPr>
          <p:cNvPr id="9" name="Content Placeholder 8"/>
          <p:cNvSpPr>
            <a:spLocks noGrp="1"/>
          </p:cNvSpPr>
          <p:nvPr>
            <p:ph idx="1"/>
          </p:nvPr>
        </p:nvSpPr>
        <p:spPr>
          <a:xfrm>
            <a:off x="476250" y="415924"/>
            <a:ext cx="11239500" cy="6042026"/>
          </a:xfrm>
          <a:solidFill>
            <a:schemeClr val="bg1"/>
          </a:solidFill>
        </p:spPr>
        <p:txBody>
          <a:bodyPr>
            <a:normAutofit/>
          </a:bodyPr>
          <a:lstStyle/>
          <a:p>
            <a:pPr marL="0" indent="0">
              <a:buNone/>
            </a:pPr>
            <a:endParaRPr lang="en-GB" dirty="0" smtClean="0"/>
          </a:p>
          <a:p>
            <a:pPr marL="0" indent="0">
              <a:buNone/>
            </a:pPr>
            <a:endParaRPr lang="en-GB" dirty="0"/>
          </a:p>
          <a:p>
            <a:pPr marL="0" indent="0">
              <a:lnSpc>
                <a:spcPct val="100000"/>
              </a:lnSpc>
              <a:buNone/>
            </a:pPr>
            <a:endParaRPr lang="en-GB" dirty="0" smtClean="0"/>
          </a:p>
          <a:p>
            <a:pPr marL="0" indent="0">
              <a:lnSpc>
                <a:spcPct val="100000"/>
              </a:lnSpc>
              <a:buNone/>
            </a:pPr>
            <a:r>
              <a:rPr lang="en-GB" dirty="0" smtClean="0"/>
              <a:t>“</a:t>
            </a:r>
            <a:r>
              <a:rPr lang="en-GB" dirty="0"/>
              <a:t>New technologies such as gene </a:t>
            </a:r>
            <a:r>
              <a:rPr lang="en-GB" dirty="0" smtClean="0"/>
              <a:t>editing or </a:t>
            </a:r>
            <a:r>
              <a:rPr lang="en-GB" dirty="0"/>
              <a:t>robotics, if handled in ways that </a:t>
            </a:r>
            <a:r>
              <a:rPr lang="en-GB" dirty="0" smtClean="0"/>
              <a:t>do not </a:t>
            </a:r>
            <a:r>
              <a:rPr lang="en-GB" dirty="0"/>
              <a:t>generate new practical or </a:t>
            </a:r>
            <a:r>
              <a:rPr lang="en-GB" dirty="0" smtClean="0"/>
              <a:t>ethical difficulties</a:t>
            </a:r>
            <a:r>
              <a:rPr lang="en-GB" dirty="0"/>
              <a:t>, could theoretically </a:t>
            </a:r>
            <a:r>
              <a:rPr lang="en-GB" dirty="0" smtClean="0"/>
              <a:t>help us </a:t>
            </a:r>
            <a:r>
              <a:rPr lang="en-GB" dirty="0"/>
              <a:t>to </a:t>
            </a:r>
            <a:r>
              <a:rPr lang="en-GB" dirty="0" smtClean="0"/>
              <a:t>overcome </a:t>
            </a:r>
            <a:r>
              <a:rPr lang="en-GB" dirty="0"/>
              <a:t>some challenges. </a:t>
            </a:r>
            <a:r>
              <a:rPr lang="en-GB" dirty="0" smtClean="0"/>
              <a:t>Lab produced meat</a:t>
            </a:r>
            <a:r>
              <a:rPr lang="en-GB" dirty="0"/>
              <a:t>, </a:t>
            </a:r>
            <a:r>
              <a:rPr lang="en-GB" dirty="0" smtClean="0"/>
              <a:t>hydro/aquaponics and </a:t>
            </a:r>
            <a:r>
              <a:rPr lang="en-GB" dirty="0"/>
              <a:t>the use of novel ingredients </a:t>
            </a:r>
            <a:r>
              <a:rPr lang="en-GB" dirty="0" smtClean="0"/>
              <a:t>from algae</a:t>
            </a:r>
            <a:r>
              <a:rPr lang="en-GB" dirty="0"/>
              <a:t>, fungi and insects may reduce </a:t>
            </a:r>
            <a:r>
              <a:rPr lang="en-GB" dirty="0" smtClean="0"/>
              <a:t>the </a:t>
            </a:r>
            <a:r>
              <a:rPr lang="en-GB" dirty="0"/>
              <a:t>dependency on land to produce </a:t>
            </a:r>
            <a:r>
              <a:rPr lang="en-GB" dirty="0" smtClean="0"/>
              <a:t>some of </a:t>
            </a:r>
            <a:r>
              <a:rPr lang="en-GB" dirty="0"/>
              <a:t>our food and other products, </a:t>
            </a:r>
            <a:r>
              <a:rPr lang="en-GB" dirty="0" smtClean="0"/>
              <a:t>freeing more </a:t>
            </a:r>
            <a:r>
              <a:rPr lang="en-GB" dirty="0"/>
              <a:t>of it for wildlife, recreation </a:t>
            </a:r>
            <a:r>
              <a:rPr lang="en-GB" dirty="0" smtClean="0"/>
              <a:t>and ecosystem services...”</a:t>
            </a:r>
            <a:endParaRPr lang="en-GB" dirty="0"/>
          </a:p>
          <a:p>
            <a:pPr marL="0" indent="0">
              <a:lnSpc>
                <a:spcPct val="100000"/>
              </a:lnSpc>
              <a:buNone/>
            </a:pPr>
            <a:endParaRPr lang="en-GB" dirty="0"/>
          </a:p>
          <a:p>
            <a:pPr marL="0" indent="0" algn="r">
              <a:lnSpc>
                <a:spcPts val="2900"/>
              </a:lnSpc>
              <a:buNone/>
            </a:pPr>
            <a:r>
              <a:rPr lang="en-GB" dirty="0" smtClean="0">
                <a:solidFill>
                  <a:schemeClr val="accent6">
                    <a:lumMod val="75000"/>
                  </a:schemeClr>
                </a:solidFill>
              </a:rPr>
              <a:t>Food, Farming &amp; Countryside Commission</a:t>
            </a:r>
          </a:p>
          <a:p>
            <a:pPr marL="0" indent="0" algn="r">
              <a:lnSpc>
                <a:spcPts val="2900"/>
              </a:lnSpc>
              <a:buNone/>
            </a:pPr>
            <a:r>
              <a:rPr lang="en-GB" dirty="0" smtClean="0">
                <a:solidFill>
                  <a:schemeClr val="accent6">
                    <a:lumMod val="75000"/>
                  </a:schemeClr>
                </a:solidFill>
              </a:rPr>
              <a:t>Our Common Ground, 2018</a:t>
            </a:r>
          </a:p>
          <a:p>
            <a:pPr marL="0" indent="0" algn="r">
              <a:lnSpc>
                <a:spcPts val="2900"/>
              </a:lnSpc>
              <a:buNone/>
            </a:pPr>
            <a:endParaRPr lang="en-GB" dirty="0">
              <a:solidFill>
                <a:schemeClr val="accent6">
                  <a:lumMod val="75000"/>
                </a:schemeClr>
              </a:solidFill>
            </a:endParaRPr>
          </a:p>
        </p:txBody>
      </p:sp>
    </p:spTree>
    <p:extLst>
      <p:ext uri="{BB962C8B-B14F-4D97-AF65-F5344CB8AC3E}">
        <p14:creationId xmlns:p14="http://schemas.microsoft.com/office/powerpoint/2010/main" val="155347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B323"/>
        </a:solidFill>
        <a:effectLst/>
      </p:bgPr>
    </p:bg>
    <p:spTree>
      <p:nvGrpSpPr>
        <p:cNvPr id="1" name=""/>
        <p:cNvGrpSpPr/>
        <p:nvPr/>
      </p:nvGrpSpPr>
      <p:grpSpPr>
        <a:xfrm>
          <a:off x="0" y="0"/>
          <a:ext cx="0" cy="0"/>
          <a:chOff x="0" y="0"/>
          <a:chExt cx="0" cy="0"/>
        </a:xfrm>
      </p:grpSpPr>
      <p:sp>
        <p:nvSpPr>
          <p:cNvPr id="9" name="Content Placeholder 8"/>
          <p:cNvSpPr>
            <a:spLocks noGrp="1"/>
          </p:cNvSpPr>
          <p:nvPr>
            <p:ph idx="1"/>
          </p:nvPr>
        </p:nvSpPr>
        <p:spPr>
          <a:xfrm>
            <a:off x="476250" y="415924"/>
            <a:ext cx="11239500" cy="6042026"/>
          </a:xfrm>
          <a:solidFill>
            <a:schemeClr val="bg1"/>
          </a:solidFill>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“To </a:t>
            </a:r>
            <a:r>
              <a:rPr lang="en-GB" dirty="0"/>
              <a:t>address the environmental and health problems caused by our food system, to ensure the security of our food supply, and to maximise the benefits of the coming revolution in agricultural technology.”</a:t>
            </a:r>
          </a:p>
          <a:p>
            <a:pPr marL="0" indent="0">
              <a:buNone/>
            </a:pPr>
            <a:endParaRPr lang="en-GB" dirty="0"/>
          </a:p>
          <a:p>
            <a:pPr marL="0" indent="0" algn="r">
              <a:buNone/>
            </a:pPr>
            <a:r>
              <a:rPr lang="en-GB" dirty="0" smtClean="0">
                <a:solidFill>
                  <a:schemeClr val="accent6">
                    <a:lumMod val="75000"/>
                  </a:schemeClr>
                </a:solidFill>
              </a:rPr>
              <a:t>UK National Food Strategy</a:t>
            </a:r>
            <a:endParaRPr lang="en-GB" dirty="0">
              <a:solidFill>
                <a:schemeClr val="accent6">
                  <a:lumMod val="75000"/>
                </a:schemeClr>
              </a:solidFill>
            </a:endParaRPr>
          </a:p>
        </p:txBody>
      </p:sp>
    </p:spTree>
    <p:extLst>
      <p:ext uri="{BB962C8B-B14F-4D97-AF65-F5344CB8AC3E}">
        <p14:creationId xmlns:p14="http://schemas.microsoft.com/office/powerpoint/2010/main" val="3884397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B323"/>
        </a:solidFill>
        <a:effectLst/>
      </p:bgPr>
    </p:bg>
    <p:spTree>
      <p:nvGrpSpPr>
        <p:cNvPr id="1" name=""/>
        <p:cNvGrpSpPr/>
        <p:nvPr/>
      </p:nvGrpSpPr>
      <p:grpSpPr>
        <a:xfrm>
          <a:off x="0" y="0"/>
          <a:ext cx="0" cy="0"/>
          <a:chOff x="0" y="0"/>
          <a:chExt cx="0" cy="0"/>
        </a:xfrm>
      </p:grpSpPr>
      <p:sp>
        <p:nvSpPr>
          <p:cNvPr id="9" name="Content Placeholder 8"/>
          <p:cNvSpPr>
            <a:spLocks noGrp="1"/>
          </p:cNvSpPr>
          <p:nvPr>
            <p:ph idx="1"/>
          </p:nvPr>
        </p:nvSpPr>
        <p:spPr>
          <a:xfrm>
            <a:off x="476250" y="415924"/>
            <a:ext cx="11239500" cy="6042026"/>
          </a:xfrm>
          <a:solidFill>
            <a:schemeClr val="bg1"/>
          </a:solidFill>
        </p:spPr>
        <p:txBody>
          <a:bodyPr>
            <a:normAutofit lnSpcReduction="10000"/>
          </a:bodyPr>
          <a:lstStyle/>
          <a:p>
            <a:pPr marL="0" indent="0">
              <a:buNone/>
            </a:pPr>
            <a:endParaRPr lang="en-GB" dirty="0" smtClean="0"/>
          </a:p>
          <a:p>
            <a:pPr marL="0" indent="0">
              <a:buNone/>
            </a:pPr>
            <a:r>
              <a:rPr lang="en-GB" dirty="0" smtClean="0">
                <a:solidFill>
                  <a:schemeClr val="accent6">
                    <a:lumMod val="75000"/>
                  </a:schemeClr>
                </a:solidFill>
              </a:rPr>
              <a:t>On the first day of his premiership he proposed:</a:t>
            </a:r>
          </a:p>
          <a:p>
            <a:pPr marL="0" indent="0">
              <a:buNone/>
            </a:pPr>
            <a:endParaRPr lang="en-GB" dirty="0"/>
          </a:p>
          <a:p>
            <a:pPr marL="0" indent="0">
              <a:buNone/>
            </a:pPr>
            <a:r>
              <a:rPr lang="en-GB" dirty="0" smtClean="0"/>
              <a:t>“Let’s </a:t>
            </a:r>
            <a:r>
              <a:rPr lang="en-GB" dirty="0"/>
              <a:t>liberate the UK’s extraordinary bioscience sector from anti-genetic modification rules, and let’s develop the blight-resistant crops that will feed the world</a:t>
            </a:r>
            <a:r>
              <a:rPr lang="en-GB" dirty="0" smtClean="0"/>
              <a:t>.”</a:t>
            </a:r>
          </a:p>
          <a:p>
            <a:pPr marL="0" indent="0">
              <a:buNone/>
            </a:pPr>
            <a:endParaRPr lang="en-GB" dirty="0"/>
          </a:p>
          <a:p>
            <a:pPr marL="0" indent="0">
              <a:buNone/>
            </a:pPr>
            <a:r>
              <a:rPr lang="en-GB" dirty="0" smtClean="0">
                <a:solidFill>
                  <a:schemeClr val="accent6">
                    <a:lumMod val="75000"/>
                  </a:schemeClr>
                </a:solidFill>
              </a:rPr>
              <a:t>Two days later he promised:</a:t>
            </a:r>
          </a:p>
          <a:p>
            <a:pPr marL="0" indent="0">
              <a:buNone/>
            </a:pPr>
            <a:endParaRPr lang="en-GB" dirty="0"/>
          </a:p>
          <a:p>
            <a:pPr marL="0" indent="0">
              <a:buNone/>
            </a:pPr>
            <a:r>
              <a:rPr lang="en-GB" dirty="0" smtClean="0"/>
              <a:t>“…a memorial </a:t>
            </a:r>
            <a:r>
              <a:rPr lang="en-GB" dirty="0"/>
              <a:t>to the sceptics and the doubters, complete with bioengineered edible paper with which they were forced to eat their words.” </a:t>
            </a:r>
          </a:p>
          <a:p>
            <a:pPr marL="0" indent="0">
              <a:buNone/>
            </a:pPr>
            <a:endParaRPr lang="en-GB" dirty="0" smtClean="0"/>
          </a:p>
          <a:p>
            <a:pPr marL="0" indent="0" algn="r">
              <a:buNone/>
            </a:pPr>
            <a:r>
              <a:rPr lang="en-GB" dirty="0" smtClean="0">
                <a:solidFill>
                  <a:schemeClr val="accent6">
                    <a:lumMod val="75000"/>
                  </a:schemeClr>
                </a:solidFill>
              </a:rPr>
              <a:t>UK Prime Minister, Boris Johnson</a:t>
            </a:r>
            <a:endParaRPr lang="en-GB" dirty="0">
              <a:solidFill>
                <a:schemeClr val="accent6">
                  <a:lumMod val="75000"/>
                </a:schemeClr>
              </a:solidFill>
            </a:endParaRPr>
          </a:p>
        </p:txBody>
      </p:sp>
    </p:spTree>
    <p:extLst>
      <p:ext uri="{BB962C8B-B14F-4D97-AF65-F5344CB8AC3E}">
        <p14:creationId xmlns:p14="http://schemas.microsoft.com/office/powerpoint/2010/main" val="668990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B323"/>
        </a:solidFill>
        <a:effectLst/>
      </p:bgPr>
    </p:bg>
    <p:spTree>
      <p:nvGrpSpPr>
        <p:cNvPr id="1" name=""/>
        <p:cNvGrpSpPr/>
        <p:nvPr/>
      </p:nvGrpSpPr>
      <p:grpSpPr>
        <a:xfrm>
          <a:off x="0" y="0"/>
          <a:ext cx="0" cy="0"/>
          <a:chOff x="0" y="0"/>
          <a:chExt cx="0" cy="0"/>
        </a:xfrm>
      </p:grpSpPr>
      <p:sp>
        <p:nvSpPr>
          <p:cNvPr id="13" name="TextBox 12"/>
          <p:cNvSpPr txBox="1"/>
          <p:nvPr/>
        </p:nvSpPr>
        <p:spPr>
          <a:xfrm>
            <a:off x="400050" y="457200"/>
            <a:ext cx="11410950" cy="6019800"/>
          </a:xfrm>
          <a:prstGeom prst="rect">
            <a:avLst/>
          </a:prstGeom>
          <a:solidFill>
            <a:schemeClr val="bg1"/>
          </a:solidFill>
        </p:spPr>
        <p:txBody>
          <a:bodyPr wrap="square" rtlCol="0">
            <a:spAutoFit/>
          </a:bodyPr>
          <a:lstStyle/>
          <a:p>
            <a:endParaRPr lang="en-GB" dirty="0"/>
          </a:p>
        </p:txBody>
      </p:sp>
      <p:sp>
        <p:nvSpPr>
          <p:cNvPr id="2" name="Content Placeholder 1"/>
          <p:cNvSpPr>
            <a:spLocks noGrp="1"/>
          </p:cNvSpPr>
          <p:nvPr>
            <p:ph idx="1"/>
          </p:nvPr>
        </p:nvSpPr>
        <p:spPr>
          <a:xfrm>
            <a:off x="1011936" y="1926337"/>
            <a:ext cx="10366248" cy="3852671"/>
          </a:xfrm>
        </p:spPr>
        <p:txBody>
          <a:bodyPr>
            <a:normAutofit lnSpcReduction="10000"/>
          </a:bodyPr>
          <a:lstStyle/>
          <a:p>
            <a:r>
              <a:rPr lang="en-GB" dirty="0" smtClean="0"/>
              <a:t>New </a:t>
            </a:r>
            <a:r>
              <a:rPr lang="en-GB" dirty="0"/>
              <a:t>technologies – CRISPR, TALENs or zinc finger nucleases </a:t>
            </a:r>
          </a:p>
          <a:p>
            <a:r>
              <a:rPr lang="en-GB" dirty="0" smtClean="0"/>
              <a:t>New &amp; improved technologies – CRISPR </a:t>
            </a:r>
            <a:r>
              <a:rPr lang="en-GB" dirty="0"/>
              <a:t>prime editing</a:t>
            </a:r>
          </a:p>
          <a:p>
            <a:r>
              <a:rPr lang="en-GB" dirty="0" smtClean="0"/>
              <a:t>Synbio ingredients – food and plant-based cosmetics</a:t>
            </a:r>
          </a:p>
          <a:p>
            <a:r>
              <a:rPr lang="en-GB" dirty="0" smtClean="0"/>
              <a:t>Computer generated DNA – novel foods</a:t>
            </a:r>
          </a:p>
          <a:p>
            <a:r>
              <a:rPr lang="en-GB" dirty="0"/>
              <a:t>Non lab-based technologies – Gene drives and RNAi sprays</a:t>
            </a:r>
          </a:p>
          <a:p>
            <a:r>
              <a:rPr lang="en-GB" dirty="0" smtClean="0"/>
              <a:t>Novel uses for DNA – tracers/tagging</a:t>
            </a:r>
          </a:p>
          <a:p>
            <a:r>
              <a:rPr lang="en-GB" dirty="0" smtClean="0"/>
              <a:t>New application in food – Gene </a:t>
            </a:r>
            <a:r>
              <a:rPr lang="en-GB" dirty="0"/>
              <a:t>edited farm </a:t>
            </a:r>
            <a:r>
              <a:rPr lang="en-GB" dirty="0" smtClean="0"/>
              <a:t>animals/farmed fish</a:t>
            </a:r>
            <a:endParaRPr lang="en-GB" dirty="0"/>
          </a:p>
          <a:p>
            <a:r>
              <a:rPr lang="en-GB" dirty="0" smtClean="0"/>
              <a:t>New applications in nature – Conservation</a:t>
            </a:r>
          </a:p>
          <a:p>
            <a:endParaRPr lang="en-GB" dirty="0"/>
          </a:p>
          <a:p>
            <a:endParaRPr lang="en-GB" dirty="0" smtClean="0"/>
          </a:p>
          <a:p>
            <a:endParaRPr lang="en-GB" dirty="0" smtClean="0"/>
          </a:p>
          <a:p>
            <a:endParaRPr lang="en-GB" dirty="0"/>
          </a:p>
        </p:txBody>
      </p:sp>
      <p:sp>
        <p:nvSpPr>
          <p:cNvPr id="3" name="TextBox 2"/>
          <p:cNvSpPr txBox="1"/>
          <p:nvPr/>
        </p:nvSpPr>
        <p:spPr>
          <a:xfrm>
            <a:off x="987552" y="1011936"/>
            <a:ext cx="10338816" cy="584775"/>
          </a:xfrm>
          <a:prstGeom prst="rect">
            <a:avLst/>
          </a:prstGeom>
          <a:noFill/>
        </p:spPr>
        <p:txBody>
          <a:bodyPr wrap="square" rtlCol="0">
            <a:spAutoFit/>
          </a:bodyPr>
          <a:lstStyle/>
          <a:p>
            <a:r>
              <a:rPr lang="en-GB" sz="3200" dirty="0" smtClean="0">
                <a:solidFill>
                  <a:schemeClr val="accent6">
                    <a:lumMod val="75000"/>
                  </a:schemeClr>
                </a:solidFill>
                <a:latin typeface="ClearviewHwy-2-B" panose="02000904060000020004" pitchFamily="2" charset="0"/>
              </a:rPr>
              <a:t>New directions</a:t>
            </a:r>
            <a:endParaRPr lang="en-GB" sz="3200" dirty="0">
              <a:solidFill>
                <a:schemeClr val="accent6">
                  <a:lumMod val="75000"/>
                </a:schemeClr>
              </a:solidFill>
              <a:latin typeface="ClearviewHwy-2-B" panose="02000904060000020004" pitchFamily="2" charset="0"/>
            </a:endParaRPr>
          </a:p>
        </p:txBody>
      </p:sp>
    </p:spTree>
    <p:extLst>
      <p:ext uri="{BB962C8B-B14F-4D97-AF65-F5344CB8AC3E}">
        <p14:creationId xmlns:p14="http://schemas.microsoft.com/office/powerpoint/2010/main" val="3172644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B323"/>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25695">
            <a:off x="847650" y="561900"/>
            <a:ext cx="3600000" cy="3600000"/>
          </a:xfrm>
          <a:prstGeom prst="rect">
            <a:avLst/>
          </a:prstGeom>
        </p:spPr>
      </p:pic>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00550" y="26987"/>
            <a:ext cx="3600000" cy="3600000"/>
          </a:xfrm>
          <a:solidFill>
            <a:schemeClr val="bg1"/>
          </a:solidFill>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34182">
            <a:off x="7805700" y="585750"/>
            <a:ext cx="3600000" cy="3600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57687">
            <a:off x="2393100" y="3040800"/>
            <a:ext cx="3600000" cy="360000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68249">
            <a:off x="5865001" y="3002175"/>
            <a:ext cx="3600000" cy="3600000"/>
          </a:xfrm>
          <a:prstGeom prst="rect">
            <a:avLst/>
          </a:prstGeom>
        </p:spPr>
      </p:pic>
    </p:spTree>
    <p:extLst>
      <p:ext uri="{BB962C8B-B14F-4D97-AF65-F5344CB8AC3E}">
        <p14:creationId xmlns:p14="http://schemas.microsoft.com/office/powerpoint/2010/main" val="85868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B323"/>
        </a:solidFill>
        <a:effectLst/>
      </p:bgPr>
    </p:bg>
    <p:spTree>
      <p:nvGrpSpPr>
        <p:cNvPr id="1" name=""/>
        <p:cNvGrpSpPr/>
        <p:nvPr/>
      </p:nvGrpSpPr>
      <p:grpSpPr>
        <a:xfrm>
          <a:off x="0" y="0"/>
          <a:ext cx="0" cy="0"/>
          <a:chOff x="0" y="0"/>
          <a:chExt cx="0" cy="0"/>
        </a:xfrm>
      </p:grpSpPr>
      <p:sp>
        <p:nvSpPr>
          <p:cNvPr id="13" name="TextBox 12"/>
          <p:cNvSpPr txBox="1"/>
          <p:nvPr/>
        </p:nvSpPr>
        <p:spPr>
          <a:xfrm>
            <a:off x="400050" y="457200"/>
            <a:ext cx="11410950" cy="6019800"/>
          </a:xfrm>
          <a:prstGeom prst="rect">
            <a:avLst/>
          </a:prstGeom>
          <a:solidFill>
            <a:schemeClr val="bg1"/>
          </a:solidFill>
        </p:spPr>
        <p:txBody>
          <a:bodyPr wrap="square" rtlCol="0">
            <a:spAutoFit/>
          </a:bodyPr>
          <a:lstStyle/>
          <a:p>
            <a:endParaRPr lang="en-GB" dirty="0"/>
          </a:p>
        </p:txBody>
      </p:sp>
      <p:sp>
        <p:nvSpPr>
          <p:cNvPr id="2" name="Content Placeholder 1"/>
          <p:cNvSpPr>
            <a:spLocks noGrp="1"/>
          </p:cNvSpPr>
          <p:nvPr>
            <p:ph idx="1"/>
          </p:nvPr>
        </p:nvSpPr>
        <p:spPr>
          <a:xfrm>
            <a:off x="987552" y="2462785"/>
            <a:ext cx="10366248" cy="2450591"/>
          </a:xfrm>
        </p:spPr>
        <p:txBody>
          <a:bodyPr>
            <a:normAutofit fontScale="85000" lnSpcReduction="20000"/>
          </a:bodyPr>
          <a:lstStyle/>
          <a:p>
            <a:pPr>
              <a:lnSpc>
                <a:spcPct val="120000"/>
              </a:lnSpc>
            </a:pPr>
            <a:r>
              <a:rPr lang="en-GB" dirty="0" smtClean="0"/>
              <a:t>EU elections and Brexit bring regulatory uncertainty</a:t>
            </a:r>
            <a:endParaRPr lang="en-GB" dirty="0" smtClean="0"/>
          </a:p>
          <a:p>
            <a:pPr>
              <a:lnSpc>
                <a:spcPct val="120000"/>
              </a:lnSpc>
            </a:pPr>
            <a:r>
              <a:rPr lang="en-GB" dirty="0" smtClean="0"/>
              <a:t>Strong support for </a:t>
            </a:r>
            <a:r>
              <a:rPr lang="en-GB" dirty="0" smtClean="0"/>
              <a:t>deregulation from Member States &amp; research establishment</a:t>
            </a:r>
          </a:p>
          <a:p>
            <a:pPr>
              <a:lnSpc>
                <a:spcPct val="120000"/>
              </a:lnSpc>
            </a:pPr>
            <a:r>
              <a:rPr lang="en-GB" dirty="0"/>
              <a:t>Greater emphasis on public benefit</a:t>
            </a:r>
          </a:p>
          <a:p>
            <a:pPr>
              <a:lnSpc>
                <a:spcPct val="120000"/>
              </a:lnSpc>
            </a:pPr>
            <a:r>
              <a:rPr lang="en-GB" dirty="0" smtClean="0"/>
              <a:t>Climate ’chaos’ used as an excuse for promoting biotech solutions</a:t>
            </a:r>
            <a:endParaRPr lang="en-GB" dirty="0" smtClean="0"/>
          </a:p>
          <a:p>
            <a:pPr>
              <a:lnSpc>
                <a:spcPct val="120000"/>
              </a:lnSpc>
            </a:pPr>
            <a:r>
              <a:rPr lang="en-GB" dirty="0" smtClean="0"/>
              <a:t>Activist </a:t>
            </a:r>
            <a:r>
              <a:rPr lang="en-GB" dirty="0" smtClean="0"/>
              <a:t>response stuck in the </a:t>
            </a:r>
            <a:r>
              <a:rPr lang="en-GB" dirty="0" smtClean="0"/>
              <a:t>‘</a:t>
            </a:r>
            <a:r>
              <a:rPr lang="en-GB" dirty="0" err="1" smtClean="0"/>
              <a:t>Frankenfoods</a:t>
            </a:r>
            <a:r>
              <a:rPr lang="en-GB" dirty="0" smtClean="0"/>
              <a:t>’  and ‘fuck Monsanto’ past</a:t>
            </a:r>
            <a:endParaRPr lang="en-GB" dirty="0" smtClean="0"/>
          </a:p>
          <a:p>
            <a:endParaRPr lang="en-GB" dirty="0" smtClean="0"/>
          </a:p>
          <a:p>
            <a:endParaRPr lang="en-GB" dirty="0"/>
          </a:p>
        </p:txBody>
      </p:sp>
      <p:sp>
        <p:nvSpPr>
          <p:cNvPr id="3" name="TextBox 2"/>
          <p:cNvSpPr txBox="1"/>
          <p:nvPr/>
        </p:nvSpPr>
        <p:spPr>
          <a:xfrm>
            <a:off x="987552" y="1011936"/>
            <a:ext cx="10338816" cy="584775"/>
          </a:xfrm>
          <a:prstGeom prst="rect">
            <a:avLst/>
          </a:prstGeom>
          <a:noFill/>
        </p:spPr>
        <p:txBody>
          <a:bodyPr wrap="square" rtlCol="0">
            <a:spAutoFit/>
          </a:bodyPr>
          <a:lstStyle/>
          <a:p>
            <a:r>
              <a:rPr lang="en-GB" sz="3200" dirty="0" smtClean="0">
                <a:solidFill>
                  <a:schemeClr val="accent6">
                    <a:lumMod val="75000"/>
                  </a:schemeClr>
                </a:solidFill>
                <a:latin typeface="ClearviewHwy-2-B" panose="02000904060000020004" pitchFamily="2" charset="0"/>
              </a:rPr>
              <a:t>Why is it important?</a:t>
            </a:r>
            <a:endParaRPr lang="en-GB" sz="3200" dirty="0">
              <a:solidFill>
                <a:schemeClr val="accent6">
                  <a:lumMod val="75000"/>
                </a:schemeClr>
              </a:solidFill>
              <a:latin typeface="ClearviewHwy-2-B" panose="02000904060000020004" pitchFamily="2" charset="0"/>
            </a:endParaRPr>
          </a:p>
        </p:txBody>
      </p:sp>
    </p:spTree>
    <p:extLst>
      <p:ext uri="{BB962C8B-B14F-4D97-AF65-F5344CB8AC3E}">
        <p14:creationId xmlns:p14="http://schemas.microsoft.com/office/powerpoint/2010/main" val="2123339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B323"/>
        </a:solidFill>
        <a:effectLst/>
      </p:bgPr>
    </p:bg>
    <p:spTree>
      <p:nvGrpSpPr>
        <p:cNvPr id="1" name=""/>
        <p:cNvGrpSpPr/>
        <p:nvPr/>
      </p:nvGrpSpPr>
      <p:grpSpPr>
        <a:xfrm>
          <a:off x="0" y="0"/>
          <a:ext cx="0" cy="0"/>
          <a:chOff x="0" y="0"/>
          <a:chExt cx="0" cy="0"/>
        </a:xfrm>
      </p:grpSpPr>
      <p:sp>
        <p:nvSpPr>
          <p:cNvPr id="13" name="TextBox 12"/>
          <p:cNvSpPr txBox="1"/>
          <p:nvPr/>
        </p:nvSpPr>
        <p:spPr>
          <a:xfrm>
            <a:off x="400050" y="457200"/>
            <a:ext cx="11410950" cy="6019800"/>
          </a:xfrm>
          <a:prstGeom prst="rect">
            <a:avLst/>
          </a:prstGeom>
          <a:solidFill>
            <a:schemeClr val="bg1"/>
          </a:solidFill>
        </p:spPr>
        <p:txBody>
          <a:bodyPr wrap="square" rtlCol="0">
            <a:spAutoFit/>
          </a:bodyPr>
          <a:lstStyle/>
          <a:p>
            <a:endParaRPr lang="en-GB" dirty="0"/>
          </a:p>
        </p:txBody>
      </p:sp>
      <p:sp>
        <p:nvSpPr>
          <p:cNvPr id="2" name="Content Placeholder 1"/>
          <p:cNvSpPr>
            <a:spLocks noGrp="1"/>
          </p:cNvSpPr>
          <p:nvPr>
            <p:ph idx="1"/>
          </p:nvPr>
        </p:nvSpPr>
        <p:spPr>
          <a:xfrm>
            <a:off x="1011936" y="1926337"/>
            <a:ext cx="10366248" cy="3852671"/>
          </a:xfrm>
        </p:spPr>
        <p:txBody>
          <a:bodyPr>
            <a:normAutofit lnSpcReduction="10000"/>
          </a:bodyPr>
          <a:lstStyle/>
          <a:p>
            <a:r>
              <a:rPr lang="en-GB" dirty="0" smtClean="0"/>
              <a:t>New </a:t>
            </a:r>
            <a:r>
              <a:rPr lang="en-GB" dirty="0"/>
              <a:t>technologies – CRISPR, TALENs or zinc finger nucleases </a:t>
            </a:r>
          </a:p>
          <a:p>
            <a:r>
              <a:rPr lang="en-GB" dirty="0" smtClean="0"/>
              <a:t>New &amp; improved technologies – CRISPR </a:t>
            </a:r>
            <a:r>
              <a:rPr lang="en-GB" dirty="0"/>
              <a:t>prime editing</a:t>
            </a:r>
          </a:p>
          <a:p>
            <a:r>
              <a:rPr lang="en-GB" dirty="0" smtClean="0"/>
              <a:t>Synbio ingredients – food and plant-based cosmetics</a:t>
            </a:r>
          </a:p>
          <a:p>
            <a:r>
              <a:rPr lang="en-GB" dirty="0" smtClean="0"/>
              <a:t>Computer generated DNA – novel foods</a:t>
            </a:r>
          </a:p>
          <a:p>
            <a:r>
              <a:rPr lang="en-GB" dirty="0"/>
              <a:t>Non lab-based technologies – Gene drives and RNAi sprays</a:t>
            </a:r>
          </a:p>
          <a:p>
            <a:r>
              <a:rPr lang="en-GB" dirty="0" smtClean="0"/>
              <a:t>Novel uses for DNA – tracers/tagging</a:t>
            </a:r>
          </a:p>
          <a:p>
            <a:r>
              <a:rPr lang="en-GB" dirty="0" smtClean="0"/>
              <a:t>New application in food – Gene </a:t>
            </a:r>
            <a:r>
              <a:rPr lang="en-GB" dirty="0"/>
              <a:t>edited farm </a:t>
            </a:r>
            <a:r>
              <a:rPr lang="en-GB" dirty="0" smtClean="0"/>
              <a:t>animals/farmed fish</a:t>
            </a:r>
            <a:endParaRPr lang="en-GB" dirty="0"/>
          </a:p>
          <a:p>
            <a:r>
              <a:rPr lang="en-GB" dirty="0" smtClean="0"/>
              <a:t>New applications in nature – Conservation</a:t>
            </a:r>
          </a:p>
          <a:p>
            <a:endParaRPr lang="en-GB" dirty="0"/>
          </a:p>
          <a:p>
            <a:endParaRPr lang="en-GB" dirty="0" smtClean="0"/>
          </a:p>
          <a:p>
            <a:endParaRPr lang="en-GB" dirty="0" smtClean="0"/>
          </a:p>
          <a:p>
            <a:endParaRPr lang="en-GB" dirty="0"/>
          </a:p>
        </p:txBody>
      </p:sp>
      <p:sp>
        <p:nvSpPr>
          <p:cNvPr id="3" name="TextBox 2"/>
          <p:cNvSpPr txBox="1"/>
          <p:nvPr/>
        </p:nvSpPr>
        <p:spPr>
          <a:xfrm>
            <a:off x="987552" y="1011936"/>
            <a:ext cx="10338816" cy="584775"/>
          </a:xfrm>
          <a:prstGeom prst="rect">
            <a:avLst/>
          </a:prstGeom>
          <a:noFill/>
        </p:spPr>
        <p:txBody>
          <a:bodyPr wrap="square" rtlCol="0">
            <a:spAutoFit/>
          </a:bodyPr>
          <a:lstStyle/>
          <a:p>
            <a:r>
              <a:rPr lang="en-GB" sz="3200" dirty="0" smtClean="0">
                <a:solidFill>
                  <a:schemeClr val="accent6">
                    <a:lumMod val="75000"/>
                  </a:schemeClr>
                </a:solidFill>
                <a:latin typeface="ClearviewHwy-2-B" panose="02000904060000020004" pitchFamily="2" charset="0"/>
              </a:rPr>
              <a:t>New directions</a:t>
            </a:r>
            <a:endParaRPr lang="en-GB" sz="3200" dirty="0">
              <a:solidFill>
                <a:schemeClr val="accent6">
                  <a:lumMod val="75000"/>
                </a:schemeClr>
              </a:solidFill>
              <a:latin typeface="ClearviewHwy-2-B" panose="02000904060000020004" pitchFamily="2" charset="0"/>
            </a:endParaRPr>
          </a:p>
        </p:txBody>
      </p:sp>
    </p:spTree>
    <p:extLst>
      <p:ext uri="{BB962C8B-B14F-4D97-AF65-F5344CB8AC3E}">
        <p14:creationId xmlns:p14="http://schemas.microsoft.com/office/powerpoint/2010/main" val="1007458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B323"/>
        </a:solidFill>
        <a:effectLst/>
      </p:bgPr>
    </p:bg>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23787" y="862456"/>
            <a:ext cx="3531600" cy="4995505"/>
          </a:xfrm>
        </p:spPr>
      </p:pic>
      <p:pic>
        <p:nvPicPr>
          <p:cNvPr id="1026" name="Picture 2" descr="Image result for ensser gene dr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03" y="844260"/>
            <a:ext cx="3532759" cy="49944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26464" y="5917275"/>
            <a:ext cx="1560576" cy="461665"/>
          </a:xfrm>
          <a:prstGeom prst="rect">
            <a:avLst/>
          </a:prstGeom>
          <a:noFill/>
        </p:spPr>
        <p:txBody>
          <a:bodyPr wrap="square" rtlCol="0">
            <a:spAutoFit/>
          </a:bodyPr>
          <a:lstStyle/>
          <a:p>
            <a:r>
              <a:rPr lang="en-GB" sz="2400" dirty="0"/>
              <a:t>e</a:t>
            </a:r>
            <a:r>
              <a:rPr lang="en-GB" sz="2400" dirty="0" smtClean="0"/>
              <a:t>nsser.org</a:t>
            </a:r>
            <a:endParaRPr lang="en-GB" sz="2400" dirty="0"/>
          </a:p>
        </p:txBody>
      </p:sp>
      <p:sp>
        <p:nvSpPr>
          <p:cNvPr id="10" name="TextBox 9"/>
          <p:cNvSpPr txBox="1"/>
          <p:nvPr/>
        </p:nvSpPr>
        <p:spPr>
          <a:xfrm>
            <a:off x="5096256" y="5925312"/>
            <a:ext cx="2218944" cy="461665"/>
          </a:xfrm>
          <a:prstGeom prst="rect">
            <a:avLst/>
          </a:prstGeom>
          <a:noFill/>
        </p:spPr>
        <p:txBody>
          <a:bodyPr wrap="square" rtlCol="0">
            <a:spAutoFit/>
          </a:bodyPr>
          <a:lstStyle/>
          <a:p>
            <a:r>
              <a:rPr lang="en-GB" sz="2400" dirty="0"/>
              <a:t>b</a:t>
            </a:r>
            <a:r>
              <a:rPr lang="en-GB" sz="2400" dirty="0" smtClean="0"/>
              <a:t>eyond-gm.org</a:t>
            </a:r>
            <a:endParaRPr lang="en-GB" sz="2400" dirty="0"/>
          </a:p>
        </p:txBody>
      </p:sp>
      <p:pic>
        <p:nvPicPr>
          <p:cNvPr id="1028" name="Picture 4" descr="Image result for genetic frontiers in conserv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9799" y="890017"/>
            <a:ext cx="3517673" cy="49744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595104" y="5913120"/>
            <a:ext cx="1219200" cy="461665"/>
          </a:xfrm>
          <a:prstGeom prst="rect">
            <a:avLst/>
          </a:prstGeom>
          <a:noFill/>
        </p:spPr>
        <p:txBody>
          <a:bodyPr wrap="square" rtlCol="0">
            <a:spAutoFit/>
          </a:bodyPr>
          <a:lstStyle/>
          <a:p>
            <a:r>
              <a:rPr lang="en-GB" sz="2400" dirty="0" smtClean="0"/>
              <a:t>iucn.org</a:t>
            </a:r>
            <a:endParaRPr lang="en-GB" sz="2400" dirty="0"/>
          </a:p>
        </p:txBody>
      </p:sp>
    </p:spTree>
    <p:extLst>
      <p:ext uri="{BB962C8B-B14F-4D97-AF65-F5344CB8AC3E}">
        <p14:creationId xmlns:p14="http://schemas.microsoft.com/office/powerpoint/2010/main" val="364656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B323"/>
        </a:solidFill>
        <a:effectLst/>
      </p:bgPr>
    </p:bg>
    <p:spTree>
      <p:nvGrpSpPr>
        <p:cNvPr id="1" name=""/>
        <p:cNvGrpSpPr/>
        <p:nvPr/>
      </p:nvGrpSpPr>
      <p:grpSpPr>
        <a:xfrm>
          <a:off x="0" y="0"/>
          <a:ext cx="0" cy="0"/>
          <a:chOff x="0" y="0"/>
          <a:chExt cx="0" cy="0"/>
        </a:xfrm>
      </p:grpSpPr>
      <p:sp>
        <p:nvSpPr>
          <p:cNvPr id="13" name="TextBox 12"/>
          <p:cNvSpPr txBox="1"/>
          <p:nvPr/>
        </p:nvSpPr>
        <p:spPr>
          <a:xfrm>
            <a:off x="400050" y="457200"/>
            <a:ext cx="11410950" cy="6019800"/>
          </a:xfrm>
          <a:prstGeom prst="rect">
            <a:avLst/>
          </a:prstGeom>
          <a:solidFill>
            <a:schemeClr val="bg1"/>
          </a:solidFill>
        </p:spPr>
        <p:txBody>
          <a:bodyPr wrap="square" rtlCol="0">
            <a:spAutoFit/>
          </a:bodyPr>
          <a:lstStyle/>
          <a:p>
            <a:endParaRPr lang="en-GB" dirty="0"/>
          </a:p>
        </p:txBody>
      </p:sp>
      <p:sp>
        <p:nvSpPr>
          <p:cNvPr id="2" name="Content Placeholder 1"/>
          <p:cNvSpPr>
            <a:spLocks noGrp="1"/>
          </p:cNvSpPr>
          <p:nvPr>
            <p:ph idx="1"/>
          </p:nvPr>
        </p:nvSpPr>
        <p:spPr>
          <a:xfrm>
            <a:off x="987552" y="1804417"/>
            <a:ext cx="6437376" cy="2072639"/>
          </a:xfrm>
        </p:spPr>
        <p:txBody>
          <a:bodyPr>
            <a:normAutofit fontScale="92500" lnSpcReduction="20000"/>
          </a:bodyPr>
          <a:lstStyle/>
          <a:p>
            <a:pPr>
              <a:lnSpc>
                <a:spcPct val="120000"/>
              </a:lnSpc>
            </a:pPr>
            <a:r>
              <a:rPr lang="en-GB" dirty="0" smtClean="0"/>
              <a:t>Non browning white button mushrooms Arctic apples &amp; Innate potatoes</a:t>
            </a:r>
          </a:p>
          <a:p>
            <a:pPr>
              <a:lnSpc>
                <a:spcPct val="120000"/>
              </a:lnSpc>
            </a:pPr>
            <a:r>
              <a:rPr lang="en-GB" dirty="0" err="1" smtClean="0"/>
              <a:t>AquAdvantage</a:t>
            </a:r>
            <a:r>
              <a:rPr lang="en-GB" dirty="0" smtClean="0"/>
              <a:t> salmon </a:t>
            </a:r>
          </a:p>
          <a:p>
            <a:pPr>
              <a:lnSpc>
                <a:spcPct val="120000"/>
              </a:lnSpc>
            </a:pPr>
            <a:r>
              <a:rPr lang="en-GB" dirty="0" err="1" smtClean="0"/>
              <a:t>Calyno</a:t>
            </a:r>
            <a:r>
              <a:rPr lang="en-GB" dirty="0" smtClean="0"/>
              <a:t> </a:t>
            </a:r>
            <a:r>
              <a:rPr lang="en-GB" dirty="0"/>
              <a:t>soybean oil </a:t>
            </a:r>
            <a:r>
              <a:rPr lang="en-GB" dirty="0" smtClean="0"/>
              <a:t>(gene-edited) </a:t>
            </a:r>
            <a:r>
              <a:rPr lang="en-GB" dirty="0"/>
              <a:t>soybean </a:t>
            </a:r>
          </a:p>
          <a:p>
            <a:endParaRPr lang="en-GB" dirty="0" smtClean="0"/>
          </a:p>
          <a:p>
            <a:endParaRPr lang="en-GB" dirty="0" smtClean="0"/>
          </a:p>
          <a:p>
            <a:endParaRPr lang="en-GB" dirty="0" smtClean="0"/>
          </a:p>
          <a:p>
            <a:endParaRPr lang="en-GB" dirty="0"/>
          </a:p>
        </p:txBody>
      </p:sp>
      <p:sp>
        <p:nvSpPr>
          <p:cNvPr id="3" name="TextBox 2"/>
          <p:cNvSpPr txBox="1"/>
          <p:nvPr/>
        </p:nvSpPr>
        <p:spPr>
          <a:xfrm>
            <a:off x="987552" y="1011936"/>
            <a:ext cx="10338816" cy="584775"/>
          </a:xfrm>
          <a:prstGeom prst="rect">
            <a:avLst/>
          </a:prstGeom>
          <a:noFill/>
        </p:spPr>
        <p:txBody>
          <a:bodyPr wrap="square" rtlCol="0">
            <a:spAutoFit/>
          </a:bodyPr>
          <a:lstStyle/>
          <a:p>
            <a:r>
              <a:rPr lang="en-GB" sz="3200" dirty="0" smtClean="0">
                <a:solidFill>
                  <a:schemeClr val="accent6">
                    <a:lumMod val="75000"/>
                  </a:schemeClr>
                </a:solidFill>
                <a:latin typeface="ClearviewHwy-2-B" panose="02000904060000020004" pitchFamily="2" charset="0"/>
              </a:rPr>
              <a:t>In the US</a:t>
            </a:r>
            <a:endParaRPr lang="en-GB" sz="3200" dirty="0">
              <a:solidFill>
                <a:schemeClr val="accent6">
                  <a:lumMod val="75000"/>
                </a:schemeClr>
              </a:solidFill>
              <a:latin typeface="ClearviewHwy-2-B" panose="02000904060000020004" pitchFamily="2" charset="0"/>
            </a:endParaRPr>
          </a:p>
        </p:txBody>
      </p:sp>
      <p:pic>
        <p:nvPicPr>
          <p:cNvPr id="4" name="Picture 3"/>
          <p:cNvPicPr>
            <a:picLocks noChangeAspect="1"/>
          </p:cNvPicPr>
          <p:nvPr/>
        </p:nvPicPr>
        <p:blipFill>
          <a:blip r:embed="rId2"/>
          <a:stretch>
            <a:fillRect/>
          </a:stretch>
        </p:blipFill>
        <p:spPr>
          <a:xfrm>
            <a:off x="7211568" y="680466"/>
            <a:ext cx="4572000" cy="1790700"/>
          </a:xfrm>
          <a:prstGeom prst="rect">
            <a:avLst/>
          </a:prstGeom>
        </p:spPr>
      </p:pic>
      <p:sp>
        <p:nvSpPr>
          <p:cNvPr id="6" name="Content Placeholder 1"/>
          <p:cNvSpPr txBox="1">
            <a:spLocks/>
          </p:cNvSpPr>
          <p:nvPr/>
        </p:nvSpPr>
        <p:spPr>
          <a:xfrm>
            <a:off x="963168" y="3485198"/>
            <a:ext cx="10582656" cy="2427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smtClean="0"/>
          </a:p>
          <a:p>
            <a:pPr>
              <a:lnSpc>
                <a:spcPct val="100000"/>
              </a:lnSpc>
            </a:pPr>
            <a:r>
              <a:rPr lang="en-GB" sz="2400" dirty="0" smtClean="0"/>
              <a:t>USDA deregulates new gene-editing techniques – new labelling refers to them as ‘bioengineered’</a:t>
            </a:r>
          </a:p>
          <a:p>
            <a:pPr>
              <a:lnSpc>
                <a:spcPct val="100000"/>
              </a:lnSpc>
            </a:pPr>
            <a:r>
              <a:rPr lang="en-GB" sz="2400" dirty="0" smtClean="0"/>
              <a:t>President Trump Executive Order proposes streamlining GMO regulations and a programme of outreach and education aimed at EU/UK citizens</a:t>
            </a:r>
          </a:p>
          <a:p>
            <a:endParaRPr lang="en-GB" dirty="0" smtClean="0"/>
          </a:p>
          <a:p>
            <a:endParaRPr lang="en-GB" dirty="0" smtClean="0"/>
          </a:p>
          <a:p>
            <a:endParaRPr lang="en-GB" dirty="0"/>
          </a:p>
        </p:txBody>
      </p:sp>
    </p:spTree>
    <p:extLst>
      <p:ext uri="{BB962C8B-B14F-4D97-AF65-F5344CB8AC3E}">
        <p14:creationId xmlns:p14="http://schemas.microsoft.com/office/powerpoint/2010/main" val="145174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B323"/>
        </a:solidFill>
        <a:effectLst/>
      </p:bgPr>
    </p:bg>
    <p:spTree>
      <p:nvGrpSpPr>
        <p:cNvPr id="1" name=""/>
        <p:cNvGrpSpPr/>
        <p:nvPr/>
      </p:nvGrpSpPr>
      <p:grpSpPr>
        <a:xfrm>
          <a:off x="0" y="0"/>
          <a:ext cx="0" cy="0"/>
          <a:chOff x="0" y="0"/>
          <a:chExt cx="0" cy="0"/>
        </a:xfrm>
      </p:grpSpPr>
      <p:sp>
        <p:nvSpPr>
          <p:cNvPr id="13" name="TextBox 12"/>
          <p:cNvSpPr txBox="1"/>
          <p:nvPr/>
        </p:nvSpPr>
        <p:spPr>
          <a:xfrm>
            <a:off x="400050" y="457200"/>
            <a:ext cx="11410950" cy="6019800"/>
          </a:xfrm>
          <a:prstGeom prst="rect">
            <a:avLst/>
          </a:prstGeom>
          <a:solidFill>
            <a:schemeClr val="bg1"/>
          </a:solidFill>
        </p:spPr>
        <p:txBody>
          <a:bodyPr wrap="square" rtlCol="0">
            <a:spAutoFit/>
          </a:bodyPr>
          <a:lstStyle/>
          <a:p>
            <a:endParaRPr lang="en-GB" dirty="0"/>
          </a:p>
        </p:txBody>
      </p:sp>
      <p:sp>
        <p:nvSpPr>
          <p:cNvPr id="2" name="Content Placeholder 1"/>
          <p:cNvSpPr>
            <a:spLocks noGrp="1"/>
          </p:cNvSpPr>
          <p:nvPr>
            <p:ph idx="1"/>
          </p:nvPr>
        </p:nvSpPr>
        <p:spPr>
          <a:xfrm>
            <a:off x="999744" y="2389633"/>
            <a:ext cx="10265664" cy="2560319"/>
          </a:xfrm>
        </p:spPr>
        <p:txBody>
          <a:bodyPr>
            <a:normAutofit lnSpcReduction="10000"/>
          </a:bodyPr>
          <a:lstStyle/>
          <a:p>
            <a:r>
              <a:rPr lang="en-GB" dirty="0" smtClean="0"/>
              <a:t>Australia </a:t>
            </a:r>
            <a:r>
              <a:rPr lang="en-GB" dirty="0"/>
              <a:t> SDN-1 (or site-directed nuclease) </a:t>
            </a:r>
            <a:r>
              <a:rPr lang="en-GB" dirty="0" smtClean="0"/>
              <a:t>techniques</a:t>
            </a:r>
            <a:r>
              <a:rPr lang="en-GB" dirty="0"/>
              <a:t> </a:t>
            </a:r>
            <a:r>
              <a:rPr lang="en-GB" dirty="0" smtClean="0"/>
              <a:t>deregulated</a:t>
            </a:r>
          </a:p>
          <a:p>
            <a:r>
              <a:rPr lang="en-GB" dirty="0" smtClean="0"/>
              <a:t>Japan </a:t>
            </a:r>
            <a:r>
              <a:rPr lang="en-GB" dirty="0"/>
              <a:t>SDN-1 (or site-directed nuclease) techniques </a:t>
            </a:r>
            <a:r>
              <a:rPr lang="en-GB" dirty="0" smtClean="0"/>
              <a:t>deregulated</a:t>
            </a:r>
          </a:p>
          <a:p>
            <a:r>
              <a:rPr lang="en-GB" dirty="0" smtClean="0"/>
              <a:t>Europe coalition </a:t>
            </a:r>
            <a:r>
              <a:rPr lang="en-GB" dirty="0"/>
              <a:t>of 14 EU M</a:t>
            </a:r>
            <a:r>
              <a:rPr lang="en-GB" dirty="0" smtClean="0"/>
              <a:t>ember States</a:t>
            </a:r>
            <a:r>
              <a:rPr lang="en-GB" dirty="0"/>
              <a:t> </a:t>
            </a:r>
            <a:r>
              <a:rPr lang="en-GB" dirty="0" smtClean="0"/>
              <a:t>and </a:t>
            </a:r>
            <a:r>
              <a:rPr lang="en-GB" dirty="0"/>
              <a:t>EU’s Commission’s Scientific Advice Mechanism (SAM) </a:t>
            </a:r>
            <a:r>
              <a:rPr lang="en-GB" dirty="0" smtClean="0"/>
              <a:t>call </a:t>
            </a:r>
            <a:r>
              <a:rPr lang="en-GB" dirty="0"/>
              <a:t>for the existing GMO directive to be revised</a:t>
            </a:r>
            <a:r>
              <a:rPr lang="en-GB" dirty="0" smtClean="0"/>
              <a:t>.</a:t>
            </a:r>
          </a:p>
          <a:p>
            <a:r>
              <a:rPr lang="en-GB" dirty="0" smtClean="0"/>
              <a:t>UK – new regulations mandate a 5 year </a:t>
            </a:r>
            <a:r>
              <a:rPr lang="en-GB" dirty="0" smtClean="0"/>
              <a:t>review </a:t>
            </a:r>
            <a:endParaRPr lang="en-GB" dirty="0"/>
          </a:p>
          <a:p>
            <a:endParaRPr lang="en-GB" dirty="0" smtClean="0"/>
          </a:p>
          <a:p>
            <a:endParaRPr lang="en-GB" dirty="0" smtClean="0"/>
          </a:p>
          <a:p>
            <a:endParaRPr lang="en-GB" dirty="0"/>
          </a:p>
        </p:txBody>
      </p:sp>
      <p:sp>
        <p:nvSpPr>
          <p:cNvPr id="3" name="TextBox 2"/>
          <p:cNvSpPr txBox="1"/>
          <p:nvPr/>
        </p:nvSpPr>
        <p:spPr>
          <a:xfrm>
            <a:off x="987552" y="1011936"/>
            <a:ext cx="10338816" cy="584775"/>
          </a:xfrm>
          <a:prstGeom prst="rect">
            <a:avLst/>
          </a:prstGeom>
          <a:noFill/>
        </p:spPr>
        <p:txBody>
          <a:bodyPr wrap="square" rtlCol="0">
            <a:spAutoFit/>
          </a:bodyPr>
          <a:lstStyle/>
          <a:p>
            <a:r>
              <a:rPr lang="en-GB" sz="3200" dirty="0" smtClean="0">
                <a:solidFill>
                  <a:schemeClr val="accent6">
                    <a:lumMod val="75000"/>
                  </a:schemeClr>
                </a:solidFill>
                <a:latin typeface="ClearviewHwy-2-B" panose="02000904060000020004" pitchFamily="2" charset="0"/>
              </a:rPr>
              <a:t>Globally</a:t>
            </a:r>
            <a:endParaRPr lang="en-GB" sz="3200" dirty="0">
              <a:solidFill>
                <a:schemeClr val="accent6">
                  <a:lumMod val="75000"/>
                </a:schemeClr>
              </a:solidFill>
              <a:latin typeface="ClearviewHwy-2-B" panose="02000904060000020004" pitchFamily="2" charset="0"/>
            </a:endParaRPr>
          </a:p>
        </p:txBody>
      </p:sp>
    </p:spTree>
    <p:extLst>
      <p:ext uri="{BB962C8B-B14F-4D97-AF65-F5344CB8AC3E}">
        <p14:creationId xmlns:p14="http://schemas.microsoft.com/office/powerpoint/2010/main" val="2123168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B323"/>
        </a:solidFill>
        <a:effectLst/>
      </p:bgPr>
    </p:bg>
    <p:spTree>
      <p:nvGrpSpPr>
        <p:cNvPr id="1" name=""/>
        <p:cNvGrpSpPr/>
        <p:nvPr/>
      </p:nvGrpSpPr>
      <p:grpSpPr>
        <a:xfrm>
          <a:off x="0" y="0"/>
          <a:ext cx="0" cy="0"/>
          <a:chOff x="0" y="0"/>
          <a:chExt cx="0" cy="0"/>
        </a:xfrm>
      </p:grpSpPr>
      <p:sp>
        <p:nvSpPr>
          <p:cNvPr id="9" name="Content Placeholder 8"/>
          <p:cNvSpPr>
            <a:spLocks noGrp="1"/>
          </p:cNvSpPr>
          <p:nvPr>
            <p:ph idx="1"/>
          </p:nvPr>
        </p:nvSpPr>
        <p:spPr>
          <a:xfrm>
            <a:off x="476250" y="1133856"/>
            <a:ext cx="5644134" cy="4803648"/>
          </a:xfrm>
          <a:solidFill>
            <a:schemeClr val="bg1"/>
          </a:solidFill>
        </p:spPr>
        <p:txBody>
          <a:bodyPr>
            <a:noAutofit/>
          </a:bodyPr>
          <a:lstStyle/>
          <a:p>
            <a:pPr marL="0" indent="0">
              <a:lnSpc>
                <a:spcPct val="100000"/>
              </a:lnSpc>
              <a:buNone/>
            </a:pPr>
            <a:endParaRPr lang="en-GB" dirty="0"/>
          </a:p>
          <a:p>
            <a:pPr marL="0" indent="0">
              <a:lnSpc>
                <a:spcPct val="100000"/>
              </a:lnSpc>
              <a:buNone/>
            </a:pPr>
            <a:endParaRPr lang="en-GB" sz="2400" dirty="0" smtClean="0"/>
          </a:p>
          <a:p>
            <a:pPr marL="0" indent="0">
              <a:lnSpc>
                <a:spcPct val="100000"/>
              </a:lnSpc>
              <a:buNone/>
            </a:pPr>
            <a:r>
              <a:rPr lang="en-GB" sz="2400" dirty="0" smtClean="0"/>
              <a:t>“Modern production, however, has seen and will continue to see job creation for fermentation farmers, bioengineers, protein engineers, metabolic engineers, cell biologists, computer scientists, IT workers, food scientists and designers, nutritionists, and other similar professions...”</a:t>
            </a:r>
          </a:p>
          <a:p>
            <a:pPr marL="0" indent="0">
              <a:lnSpc>
                <a:spcPct val="100000"/>
              </a:lnSpc>
              <a:buNone/>
            </a:pPr>
            <a:endParaRPr lang="en-GB" sz="2400" dirty="0"/>
          </a:p>
        </p:txBody>
      </p:sp>
      <p:pic>
        <p:nvPicPr>
          <p:cNvPr id="3" name="Picture 4" descr="Image result for rethinkx"/>
          <p:cNvPicPr>
            <a:picLocks noChangeAspect="1" noChangeArrowheads="1"/>
          </p:cNvPicPr>
          <p:nvPr/>
        </p:nvPicPr>
        <p:blipFill rotWithShape="1">
          <a:blip r:embed="rId3">
            <a:extLst>
              <a:ext uri="{28A0092B-C50C-407E-A947-70E740481C1C}">
                <a14:useLocalDpi xmlns:a14="http://schemas.microsoft.com/office/drawing/2010/main" val="0"/>
              </a:ext>
            </a:extLst>
          </a:blip>
          <a:srcRect l="35897"/>
          <a:stretch/>
        </p:blipFill>
        <p:spPr bwMode="auto">
          <a:xfrm>
            <a:off x="6443749" y="1121664"/>
            <a:ext cx="5314907" cy="481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937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630</TotalTime>
  <Words>581</Words>
  <Application>Microsoft Office PowerPoint</Application>
  <PresentationFormat>Widescreen</PresentationFormat>
  <Paragraphs>98</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ClearviewHwy-2-B</vt:lpstr>
      <vt:lpstr>Calibri</vt:lpstr>
      <vt:lpstr>Calibri Light</vt:lpstr>
      <vt:lpstr>Office Theme</vt:lpstr>
      <vt:lpstr>Testing the Fences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THE FENCES</dc:title>
  <dc:creator>Patricia Thomas</dc:creator>
  <cp:lastModifiedBy>Patricia Thomas</cp:lastModifiedBy>
  <cp:revision>45</cp:revision>
  <dcterms:created xsi:type="dcterms:W3CDTF">2020-01-02T12:41:44Z</dcterms:created>
  <dcterms:modified xsi:type="dcterms:W3CDTF">2020-01-06T12:22:13Z</dcterms:modified>
</cp:coreProperties>
</file>